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7"/>
  </p:notesMasterIdLst>
  <p:sldIdLst>
    <p:sldId id="256" r:id="rId2"/>
    <p:sldId id="260" r:id="rId3"/>
    <p:sldId id="263" r:id="rId4"/>
    <p:sldId id="264" r:id="rId5"/>
    <p:sldId id="257" r:id="rId6"/>
    <p:sldId id="258" r:id="rId7"/>
    <p:sldId id="259" r:id="rId8"/>
    <p:sldId id="261" r:id="rId9"/>
    <p:sldId id="262" r:id="rId10"/>
    <p:sldId id="265" r:id="rId11"/>
    <p:sldId id="266" r:id="rId12"/>
    <p:sldId id="268" r:id="rId13"/>
    <p:sldId id="267" r:id="rId14"/>
    <p:sldId id="269" r:id="rId15"/>
    <p:sldId id="270" r:id="rId1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07B4F-37D2-41DA-8A02-55A647840121}" type="datetimeFigureOut">
              <a:rPr lang="es-AR" smtClean="0"/>
              <a:t>27/3/2018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70068-7282-456E-BBAE-28D52E884C69}" type="slidenum">
              <a:rPr lang="es-AR" smtClean="0"/>
              <a:t>‹Nº›</a:t>
            </a:fld>
            <a:endParaRPr lang="es-AR"/>
          </a:p>
        </p:txBody>
      </p:sp>
    </p:spTree>
    <p:extLst>
      <p:ext uri="{BB962C8B-B14F-4D97-AF65-F5344CB8AC3E}">
        <p14:creationId xmlns:p14="http://schemas.microsoft.com/office/powerpoint/2010/main" val="182434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CA270068-7282-456E-BBAE-28D52E884C69}" type="slidenum">
              <a:rPr lang="es-AR" smtClean="0"/>
              <a:t>8</a:t>
            </a:fld>
            <a:endParaRPr lang="es-AR"/>
          </a:p>
        </p:txBody>
      </p:sp>
    </p:spTree>
    <p:extLst>
      <p:ext uri="{BB962C8B-B14F-4D97-AF65-F5344CB8AC3E}">
        <p14:creationId xmlns:p14="http://schemas.microsoft.com/office/powerpoint/2010/main" val="134337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80B1F782-333F-4039-80EB-2D8F05D2BF2A}" type="datetimeFigureOut">
              <a:rPr lang="es-AR" smtClean="0"/>
              <a:t>27/3/2018</a:t>
            </a:fld>
            <a:endParaRPr lang="es-AR"/>
          </a:p>
        </p:txBody>
      </p:sp>
      <p:sp>
        <p:nvSpPr>
          <p:cNvPr id="19" name="Footer Placeholder 18"/>
          <p:cNvSpPr>
            <a:spLocks noGrp="1"/>
          </p:cNvSpPr>
          <p:nvPr>
            <p:ph type="ftr" sz="quarter" idx="11"/>
          </p:nvPr>
        </p:nvSpPr>
        <p:spPr/>
        <p:txBody>
          <a:bodyPr/>
          <a:lstStyle/>
          <a:p>
            <a:endParaRPr lang="es-AR"/>
          </a:p>
        </p:txBody>
      </p:sp>
      <p:sp>
        <p:nvSpPr>
          <p:cNvPr id="27" name="Slide Number Placeholder 26"/>
          <p:cNvSpPr>
            <a:spLocks noGrp="1"/>
          </p:cNvSpPr>
          <p:nvPr>
            <p:ph type="sldNum" sz="quarter" idx="12"/>
          </p:nvPr>
        </p:nvSpPr>
        <p:spPr/>
        <p:txBody>
          <a:bodyPr/>
          <a:lstStyle/>
          <a:p>
            <a:fld id="{B74BFC6A-66C5-411A-89C5-4E5729FCD252}"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80B1F782-333F-4039-80EB-2D8F05D2BF2A}" type="datetimeFigureOut">
              <a:rPr lang="es-AR" smtClean="0"/>
              <a:t>27/3/2018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80B1F782-333F-4039-80EB-2D8F05D2BF2A}" type="datetimeFigureOut">
              <a:rPr lang="es-AR" smtClean="0"/>
              <a:t>27/3/2018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80B1F782-333F-4039-80EB-2D8F05D2BF2A}" type="datetimeFigureOut">
              <a:rPr lang="es-AR" smtClean="0"/>
              <a:t>27/3/2018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80B1F782-333F-4039-80EB-2D8F05D2BF2A}" type="datetimeFigureOut">
              <a:rPr lang="es-AR" smtClean="0"/>
              <a:t>27/3/2018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4BFC6A-66C5-411A-89C5-4E5729FCD252}"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0B1F782-333F-4039-80EB-2D8F05D2BF2A}" type="datetimeFigureOut">
              <a:rPr lang="es-AR" smtClean="0"/>
              <a:t>27/3/2018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80B1F782-333F-4039-80EB-2D8F05D2BF2A}" type="datetimeFigureOut">
              <a:rPr lang="es-AR" smtClean="0"/>
              <a:t>27/3/2018</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80B1F782-333F-4039-80EB-2D8F05D2BF2A}" type="datetimeFigureOut">
              <a:rPr lang="es-AR" smtClean="0"/>
              <a:t>27/3/2018</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1F782-333F-4039-80EB-2D8F05D2BF2A}" type="datetimeFigureOut">
              <a:rPr lang="es-AR" smtClean="0"/>
              <a:t>27/3/2018</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0B1F782-333F-4039-80EB-2D8F05D2BF2A}" type="datetimeFigureOut">
              <a:rPr lang="es-AR" smtClean="0"/>
              <a:t>27/3/2018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74BFC6A-66C5-411A-89C5-4E5729FCD252}"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80B1F782-333F-4039-80EB-2D8F05D2BF2A}" type="datetimeFigureOut">
              <a:rPr lang="es-AR" smtClean="0"/>
              <a:t>27/3/2018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a:xfrm>
            <a:off x="8077200" y="6356350"/>
            <a:ext cx="609600" cy="365125"/>
          </a:xfrm>
        </p:spPr>
        <p:txBody>
          <a:bodyPr/>
          <a:lstStyle/>
          <a:p>
            <a:fld id="{B74BFC6A-66C5-411A-89C5-4E5729FCD252}" type="slidenum">
              <a:rPr lang="es-AR" smtClean="0"/>
              <a:t>‹Nº›</a:t>
            </a:fld>
            <a:endParaRPr lang="es-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B1F782-333F-4039-80EB-2D8F05D2BF2A}" type="datetimeFigureOut">
              <a:rPr lang="es-AR" smtClean="0"/>
              <a:t>27/3/2018</a:t>
            </a:fld>
            <a:endParaRPr lang="es-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4BFC6A-66C5-411A-89C5-4E5729FCD252}" type="slidenum">
              <a:rPr lang="es-AR" smtClean="0"/>
              <a:t>‹Nº›</a:t>
            </a:fld>
            <a:endParaRPr lang="es-A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429000"/>
            <a:ext cx="7851648" cy="1828800"/>
          </a:xfrm>
        </p:spPr>
        <p:txBody>
          <a:bodyPr>
            <a:normAutofit fontScale="90000"/>
          </a:bodyPr>
          <a:lstStyle/>
          <a:p>
            <a:r>
              <a:rPr lang="es-AR" b="1" dirty="0" smtClean="0"/>
              <a:t>CATEDRA ECONOMÍA POLÍTICA ZAMBON-BISIO-SOTTO</a:t>
            </a:r>
            <a:br>
              <a:rPr lang="es-AR" b="1" dirty="0" smtClean="0"/>
            </a:br>
            <a:r>
              <a:rPr lang="es-AR" b="1" dirty="0" smtClean="0"/>
              <a:t>CLASE 3: Introducción a los conceptos </a:t>
            </a:r>
            <a:r>
              <a:rPr lang="es-AR" b="1" dirty="0" err="1" smtClean="0"/>
              <a:t>macroeconomicos</a:t>
            </a:r>
            <a:endParaRPr lang="es-AR" dirty="0"/>
          </a:p>
        </p:txBody>
      </p:sp>
      <p:sp>
        <p:nvSpPr>
          <p:cNvPr id="3" name="2 Subtítulo"/>
          <p:cNvSpPr>
            <a:spLocks noGrp="1"/>
          </p:cNvSpPr>
          <p:nvPr>
            <p:ph type="subTitle" idx="1"/>
          </p:nvPr>
        </p:nvSpPr>
        <p:spPr/>
        <p:txBody>
          <a:bodyPr/>
          <a:lstStyle/>
          <a:p>
            <a:endParaRPr lang="es-AR" dirty="0"/>
          </a:p>
        </p:txBody>
      </p:sp>
    </p:spTree>
    <p:extLst>
      <p:ext uri="{BB962C8B-B14F-4D97-AF65-F5344CB8AC3E}">
        <p14:creationId xmlns:p14="http://schemas.microsoft.com/office/powerpoint/2010/main" val="3005689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12776"/>
            <a:ext cx="8424936" cy="5319464"/>
          </a:xfrm>
        </p:spPr>
        <p:txBody>
          <a:bodyPr>
            <a:noAutofit/>
          </a:bodyPr>
          <a:lstStyle/>
          <a:p>
            <a:r>
              <a:rPr lang="es-AR" sz="2700" b="1" dirty="0"/>
              <a:t>¿Qué se entiende por línea de pobreza?</a:t>
            </a:r>
            <a:r>
              <a:rPr lang="es-AR" sz="2700" dirty="0"/>
              <a:t/>
            </a:r>
            <a:br>
              <a:rPr lang="es-AR" sz="2700" dirty="0"/>
            </a:br>
            <a:r>
              <a:rPr lang="es-AR" sz="2700" dirty="0"/>
              <a:t>La medición de la pobreza con el método de la “línea de</a:t>
            </a:r>
            <a:br>
              <a:rPr lang="es-AR" sz="2700" dirty="0"/>
            </a:br>
            <a:r>
              <a:rPr lang="es-AR" sz="2700" dirty="0"/>
              <a:t>pobreza” (LP) consiste en establecer, a partir de los ingresos</a:t>
            </a:r>
            <a:br>
              <a:rPr lang="es-AR" sz="2700" dirty="0"/>
            </a:br>
            <a:r>
              <a:rPr lang="es-AR" sz="2700" dirty="0"/>
              <a:t>de los hogares, si estos tienen capacidad de satisfacer –por</a:t>
            </a:r>
            <a:br>
              <a:rPr lang="es-AR" sz="2700" dirty="0"/>
            </a:br>
            <a:r>
              <a:rPr lang="es-AR" sz="2700" dirty="0"/>
              <a:t>medio de la compra de bienes y servicios– un conjunto de</a:t>
            </a:r>
            <a:br>
              <a:rPr lang="es-AR" sz="2700" dirty="0"/>
            </a:br>
            <a:r>
              <a:rPr lang="es-AR" sz="2700" dirty="0"/>
              <a:t>necesidades alimentarias y no alimentarias consideradas</a:t>
            </a:r>
            <a:br>
              <a:rPr lang="es-AR" sz="2700" dirty="0"/>
            </a:br>
            <a:r>
              <a:rPr lang="es-AR" sz="2700" dirty="0"/>
              <a:t>esenciales</a:t>
            </a:r>
            <a:r>
              <a:rPr lang="es-AR" sz="2700" dirty="0" smtClean="0"/>
              <a:t>.</a:t>
            </a:r>
            <a:br>
              <a:rPr lang="es-AR" sz="2700" dirty="0" smtClean="0"/>
            </a:br>
            <a:r>
              <a:rPr lang="es-AR" sz="2700" dirty="0"/>
              <a:t>Para calcular la línea de pobreza es necesario contar con</a:t>
            </a:r>
            <a:br>
              <a:rPr lang="es-AR" sz="2700" dirty="0"/>
            </a:br>
            <a:r>
              <a:rPr lang="es-AR" sz="2700" dirty="0"/>
              <a:t>el valor de la CBA y ampliarlo con la inclusión de bienes</a:t>
            </a:r>
            <a:br>
              <a:rPr lang="es-AR" sz="2700" dirty="0"/>
            </a:br>
            <a:r>
              <a:rPr lang="es-AR" sz="2700" dirty="0"/>
              <a:t>y servicios no alimentarios (vestimenta, transporte, educación,</a:t>
            </a:r>
            <a:br>
              <a:rPr lang="es-AR" sz="2700" dirty="0"/>
            </a:br>
            <a:r>
              <a:rPr lang="es-AR" sz="2700" dirty="0"/>
              <a:t>salud, etc.), con el fin de obtener el valor de la Canasta</a:t>
            </a:r>
            <a:br>
              <a:rPr lang="es-AR" sz="2700" dirty="0"/>
            </a:br>
            <a:r>
              <a:rPr lang="es-AR" sz="2700" dirty="0"/>
              <a:t>Básica Total (CBT).</a:t>
            </a:r>
            <a:endParaRPr lang="es-AR" sz="2700" dirty="0"/>
          </a:p>
        </p:txBody>
      </p:sp>
    </p:spTree>
    <p:extLst>
      <p:ext uri="{BB962C8B-B14F-4D97-AF65-F5344CB8AC3E}">
        <p14:creationId xmlns:p14="http://schemas.microsoft.com/office/powerpoint/2010/main" val="1726241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0735" y="0"/>
            <a:ext cx="8229600" cy="5749248"/>
          </a:xfrm>
        </p:spPr>
        <p:txBody>
          <a:bodyPr>
            <a:normAutofit/>
          </a:bodyPr>
          <a:lstStyle/>
          <a:p>
            <a:pPr algn="ctr"/>
            <a:r>
              <a:rPr lang="es-AR" sz="2800" b="1" dirty="0"/>
              <a:t>28/09/17. Encuesta Permanente de Hogares. Incidencia de la Pobreza y de la Indigencia. Resultados del primer semestre de </a:t>
            </a:r>
            <a:r>
              <a:rPr lang="es-AR" sz="2800" b="1" dirty="0" smtClean="0"/>
              <a:t>2017</a:t>
            </a:r>
            <a:r>
              <a:rPr lang="es-AR" sz="1600" b="1" dirty="0" smtClean="0"/>
              <a:t/>
            </a:r>
            <a:br>
              <a:rPr lang="es-AR" sz="1600" b="1" dirty="0" smtClean="0"/>
            </a:br>
            <a:r>
              <a:rPr lang="es-AR" sz="1600" b="1" dirty="0" smtClean="0"/>
              <a:t/>
            </a:r>
            <a:br>
              <a:rPr lang="es-AR" sz="1600" b="1" dirty="0" smtClean="0"/>
            </a:br>
            <a:r>
              <a:rPr lang="es-AR" sz="1600" b="1" dirty="0"/>
              <a:t/>
            </a:r>
            <a:br>
              <a:rPr lang="es-AR" sz="1600" b="1" dirty="0"/>
            </a:br>
            <a:r>
              <a:rPr lang="es-AR" sz="1600" b="1" dirty="0" smtClean="0"/>
              <a:t/>
            </a:r>
            <a:br>
              <a:rPr lang="es-AR" sz="1600" b="1" dirty="0" smtClean="0"/>
            </a:br>
            <a:r>
              <a:rPr lang="es-AR" sz="1600" b="1" dirty="0"/>
              <a:t/>
            </a:r>
            <a:br>
              <a:rPr lang="es-AR" sz="1600" b="1" dirty="0"/>
            </a:br>
            <a:r>
              <a:rPr lang="es-AR" sz="1600" b="1" dirty="0" smtClean="0"/>
              <a:t/>
            </a:r>
            <a:br>
              <a:rPr lang="es-AR" sz="1600" b="1" dirty="0" smtClean="0"/>
            </a:br>
            <a:r>
              <a:rPr lang="es-AR" sz="1600" b="1" dirty="0"/>
              <a:t/>
            </a:r>
            <a:br>
              <a:rPr lang="es-AR" sz="1600" b="1" dirty="0"/>
            </a:br>
            <a:r>
              <a:rPr lang="es-AR" sz="1600" b="1" dirty="0" smtClean="0"/>
              <a:t/>
            </a:r>
            <a:br>
              <a:rPr lang="es-AR" sz="1600" b="1" dirty="0" smtClean="0"/>
            </a:br>
            <a:r>
              <a:rPr lang="es-AR" sz="1600" b="1" dirty="0"/>
              <a:t/>
            </a:r>
            <a:br>
              <a:rPr lang="es-AR" sz="1600" b="1" dirty="0"/>
            </a:br>
            <a:r>
              <a:rPr lang="es-AR" sz="1600" b="1" dirty="0" smtClean="0"/>
              <a:t/>
            </a:r>
            <a:br>
              <a:rPr lang="es-AR" sz="1600" b="1" dirty="0" smtClean="0"/>
            </a:br>
            <a:r>
              <a:rPr lang="es-AR" sz="1600" b="1" dirty="0"/>
              <a:t/>
            </a:r>
            <a:br>
              <a:rPr lang="es-AR" sz="1600" b="1" dirty="0"/>
            </a:br>
            <a:r>
              <a:rPr lang="es-AR" sz="1600" b="1" dirty="0" smtClean="0"/>
              <a:t/>
            </a:r>
            <a:br>
              <a:rPr lang="es-AR" sz="1600" b="1" dirty="0" smtClean="0"/>
            </a:br>
            <a:r>
              <a:rPr lang="es-AR" sz="1600" b="1" dirty="0"/>
              <a:t/>
            </a:r>
            <a:br>
              <a:rPr lang="es-AR" sz="1600" b="1" dirty="0"/>
            </a:br>
            <a:r>
              <a:rPr lang="es-AR" sz="1600" b="1" dirty="0" smtClean="0"/>
              <a:t/>
            </a:r>
            <a:br>
              <a:rPr lang="es-AR" sz="1600" b="1" dirty="0" smtClean="0"/>
            </a:br>
            <a:r>
              <a:rPr lang="es-AR" sz="1600" b="1" dirty="0"/>
              <a:t/>
            </a:r>
            <a:br>
              <a:rPr lang="es-AR" sz="1600" b="1" dirty="0"/>
            </a:br>
            <a:r>
              <a:rPr lang="es-AR" sz="1600" b="1" dirty="0"/>
              <a:t/>
            </a:r>
            <a:br>
              <a:rPr lang="es-AR" sz="1600" b="1" dirty="0"/>
            </a:br>
            <a:r>
              <a:rPr lang="es-AR" sz="1600" dirty="0"/>
              <a:t/>
            </a:r>
            <a:br>
              <a:rPr lang="es-AR" sz="1600" dirty="0"/>
            </a:br>
            <a:endParaRPr lang="es-AR"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8496944"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5033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229600"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4677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221088"/>
            <a:ext cx="8229600" cy="1143000"/>
          </a:xfrm>
        </p:spPr>
        <p:txBody>
          <a:bodyPr>
            <a:noAutofit/>
          </a:bodyPr>
          <a:lstStyle/>
          <a:p>
            <a:r>
              <a:rPr lang="es-AR" sz="3200" dirty="0"/>
              <a:t>La población total de los 31 aglomerados es de 27.451.977 y está constituida en 8.867.256 hogares.</a:t>
            </a:r>
            <a:br>
              <a:rPr lang="es-AR" sz="3200" dirty="0"/>
            </a:br>
            <a:r>
              <a:rPr lang="es-AR" sz="3200" dirty="0"/>
              <a:t>Los porcentajes presentados significan que, durante el primer semestre de 2017, se encuentran por debajo de la Línea de Pobreza (LP) 1.807.590 hogares, los cuales incluyen 7.838.005 personas</a:t>
            </a:r>
            <a:r>
              <a:rPr lang="es-AR" sz="3200" dirty="0" smtClean="0"/>
              <a:t>.</a:t>
            </a:r>
            <a:r>
              <a:rPr lang="es-AR" sz="3200" dirty="0"/>
              <a:t/>
            </a:r>
            <a:br>
              <a:rPr lang="es-AR" sz="3200" dirty="0"/>
            </a:br>
            <a:r>
              <a:rPr lang="es-AR" sz="3200" dirty="0"/>
              <a:t>En ese conjunto, 400.146 hogares se encuentran, a su vez, bajo la Línea de Indigencia (LI), e incluyen a 1.704.883 personas indigentes.</a:t>
            </a:r>
            <a:endParaRPr lang="es-AR" sz="2800" dirty="0"/>
          </a:p>
        </p:txBody>
      </p:sp>
    </p:spTree>
    <p:extLst>
      <p:ext uri="{BB962C8B-B14F-4D97-AF65-F5344CB8AC3E}">
        <p14:creationId xmlns:p14="http://schemas.microsoft.com/office/powerpoint/2010/main" val="476836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b="1" dirty="0" smtClean="0"/>
              <a:t>Fuente de toda la información </a:t>
            </a:r>
            <a:r>
              <a:rPr lang="es-AR" b="1" dirty="0" err="1" smtClean="0"/>
              <a:t>estadistica</a:t>
            </a:r>
            <a:r>
              <a:rPr lang="es-AR" b="1" dirty="0" smtClean="0"/>
              <a:t> utilizada.</a:t>
            </a:r>
          </a:p>
          <a:p>
            <a:pPr marL="0" indent="0">
              <a:buNone/>
            </a:pPr>
            <a:r>
              <a:rPr lang="es-AR" dirty="0" smtClean="0"/>
              <a:t>Instituto Nacional de Estadística y Censos (INDEC)</a:t>
            </a:r>
          </a:p>
          <a:p>
            <a:pPr marL="0" indent="0">
              <a:buNone/>
            </a:pPr>
            <a:r>
              <a:rPr lang="es-AR" dirty="0" smtClean="0"/>
              <a:t>Diario El Litoral.</a:t>
            </a:r>
            <a:endParaRPr lang="es-AR" dirty="0"/>
          </a:p>
        </p:txBody>
      </p:sp>
    </p:spTree>
    <p:extLst>
      <p:ext uri="{BB962C8B-B14F-4D97-AF65-F5344CB8AC3E}">
        <p14:creationId xmlns:p14="http://schemas.microsoft.com/office/powerpoint/2010/main" val="240974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MUCHAS GRACIAS!!!</a:t>
            </a:r>
            <a:endParaRPr lang="es-AR" dirty="0"/>
          </a:p>
        </p:txBody>
      </p:sp>
      <p:sp>
        <p:nvSpPr>
          <p:cNvPr id="3" name="2 Marcador de contenido"/>
          <p:cNvSpPr>
            <a:spLocks noGrp="1"/>
          </p:cNvSpPr>
          <p:nvPr>
            <p:ph idx="1"/>
          </p:nvPr>
        </p:nvSpPr>
        <p:spPr/>
        <p:txBody>
          <a:bodyPr/>
          <a:lstStyle/>
          <a:p>
            <a:pPr marL="0" indent="0">
              <a:buNone/>
            </a:pPr>
            <a:endParaRPr lang="es-AR" dirty="0"/>
          </a:p>
        </p:txBody>
      </p:sp>
    </p:spTree>
    <p:extLst>
      <p:ext uri="{BB962C8B-B14F-4D97-AF65-F5344CB8AC3E}">
        <p14:creationId xmlns:p14="http://schemas.microsoft.com/office/powerpoint/2010/main" val="392726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1143000"/>
          </a:xfrm>
        </p:spPr>
        <p:txBody>
          <a:bodyPr>
            <a:normAutofit fontScale="90000"/>
          </a:bodyPr>
          <a:lstStyle/>
          <a:p>
            <a:r>
              <a:rPr lang="es-AR" b="1" dirty="0" smtClean="0"/>
              <a:t>Definiciones básicas </a:t>
            </a:r>
            <a:r>
              <a:rPr lang="es-AR" dirty="0" smtClean="0"/>
              <a:t/>
            </a:r>
            <a:br>
              <a:rPr lang="es-AR" dirty="0" smtClean="0"/>
            </a:br>
            <a:endParaRPr lang="es-AR" dirty="0"/>
          </a:p>
        </p:txBody>
      </p:sp>
      <p:sp>
        <p:nvSpPr>
          <p:cNvPr id="3" name="2 Marcador de contenido"/>
          <p:cNvSpPr>
            <a:spLocks noGrp="1"/>
          </p:cNvSpPr>
          <p:nvPr>
            <p:ph idx="1"/>
          </p:nvPr>
        </p:nvSpPr>
        <p:spPr>
          <a:xfrm>
            <a:off x="251520" y="620688"/>
            <a:ext cx="8229600" cy="5805264"/>
          </a:xfrm>
        </p:spPr>
        <p:txBody>
          <a:bodyPr>
            <a:noAutofit/>
          </a:bodyPr>
          <a:lstStyle/>
          <a:p>
            <a:pPr marL="0" indent="0">
              <a:buNone/>
            </a:pPr>
            <a:r>
              <a:rPr lang="es-AR" sz="1800" b="1" dirty="0" smtClean="0">
                <a:solidFill>
                  <a:schemeClr val="accent2"/>
                </a:solidFill>
              </a:rPr>
              <a:t>Población </a:t>
            </a:r>
            <a:r>
              <a:rPr lang="es-AR" sz="1800" b="1" dirty="0">
                <a:solidFill>
                  <a:schemeClr val="accent2"/>
                </a:solidFill>
              </a:rPr>
              <a:t>económicamente activa</a:t>
            </a:r>
            <a:r>
              <a:rPr lang="es-AR" sz="1800" b="1" dirty="0"/>
              <a:t>: </a:t>
            </a:r>
            <a:r>
              <a:rPr lang="es-AR" sz="1800" dirty="0"/>
              <a:t>la integran las personas que tienen una ocupación o que sin tenerla la están buscando activamente. Está compuesta por la población ocupada más la población desocupada. </a:t>
            </a:r>
          </a:p>
          <a:p>
            <a:pPr marL="0" indent="0">
              <a:buNone/>
            </a:pPr>
            <a:r>
              <a:rPr lang="es-AR" sz="1800" b="1" dirty="0">
                <a:solidFill>
                  <a:schemeClr val="accent2"/>
                </a:solidFill>
              </a:rPr>
              <a:t>Población ocupada: </a:t>
            </a:r>
            <a:r>
              <a:rPr lang="es-AR" sz="1800" dirty="0"/>
              <a:t>conjunto de personas que tiene por lo menos una ocupación, es decir que en la semana de referencia ha trabajado como mínimo una hora (en una actividad económica). El criterio de una hora trabajada, además de preservar la comparabilidad con otros países, permite captar las múltiples ocupaciones informales y/o de baja intensidad que realiza la población. Para poder discriminar dentro del nivel de empleo qué parte corresponde al empleo de baja intensidad, pueden restarse del empleo total aquellos que trabajan menos de cierta cantidad de horas (por ejemplo los </a:t>
            </a:r>
            <a:r>
              <a:rPr lang="es-AR" sz="1800" dirty="0" err="1"/>
              <a:t>subocupados</a:t>
            </a:r>
            <a:r>
              <a:rPr lang="es-AR" sz="1800" dirty="0"/>
              <a:t>). La información recogida permite realizar distintos recortes según la necesidad de información de que se trate, así como caracterizar ese tipo de empleos. </a:t>
            </a:r>
          </a:p>
          <a:p>
            <a:pPr marL="0" indent="0">
              <a:buNone/>
            </a:pPr>
            <a:r>
              <a:rPr lang="es-AR" sz="1800" b="1" dirty="0">
                <a:solidFill>
                  <a:schemeClr val="accent2"/>
                </a:solidFill>
              </a:rPr>
              <a:t>Población desocupada: </a:t>
            </a:r>
            <a:r>
              <a:rPr lang="es-AR" sz="1800" dirty="0"/>
              <a:t>se refiere a personas que, no teniendo ocupación, están buscando activamente trabajo. Corresponde a la desocupación abierta. Este concepto no incluye otras formas de precariedad laboral tales como personas que realizan trabajos transitorios mientras buscan activamente una ocupación, aquellas que trabajan jornadas involuntariamente por debajo de lo normal, los desocupados que han suspendido la búsqueda por falta de oportunidades visibles de empleo, los ocupados en puestos por debajo de la remuneración mínima o en puestos por debajo de su calificación, etcétera. Estas modalidades son también relevadas por la EPH, como indicadores separados. </a:t>
            </a:r>
          </a:p>
        </p:txBody>
      </p:sp>
    </p:spTree>
    <p:extLst>
      <p:ext uri="{BB962C8B-B14F-4D97-AF65-F5344CB8AC3E}">
        <p14:creationId xmlns:p14="http://schemas.microsoft.com/office/powerpoint/2010/main" val="613553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85000" lnSpcReduction="20000"/>
          </a:bodyPr>
          <a:lstStyle/>
          <a:p>
            <a:pPr marL="0" indent="0">
              <a:buNone/>
            </a:pPr>
            <a:r>
              <a:rPr lang="es-AR" b="1" dirty="0" smtClean="0"/>
              <a:t>Población ocupada demandante de empleo: </a:t>
            </a:r>
            <a:r>
              <a:rPr lang="es-AR" dirty="0" smtClean="0"/>
              <a:t>se refiere a la población ocupada que busca activamente otra ocupación. </a:t>
            </a:r>
          </a:p>
          <a:p>
            <a:pPr marL="0" indent="0">
              <a:buNone/>
            </a:pPr>
            <a:r>
              <a:rPr lang="es-AR" b="1" dirty="0" smtClean="0"/>
              <a:t>Población ocupada no demandante disponible: </a:t>
            </a:r>
            <a:r>
              <a:rPr lang="es-AR" dirty="0" smtClean="0"/>
              <a:t>se refiere a la población ocupada que no busca activamente otra ocupación pero está disponible para trabajar más horas. </a:t>
            </a:r>
          </a:p>
          <a:p>
            <a:pPr marL="0" indent="0">
              <a:buNone/>
            </a:pPr>
            <a:r>
              <a:rPr lang="es-AR" b="1" dirty="0" smtClean="0"/>
              <a:t>Población </a:t>
            </a:r>
            <a:r>
              <a:rPr lang="es-AR" b="1" dirty="0" err="1" smtClean="0"/>
              <a:t>subocupada</a:t>
            </a:r>
            <a:r>
              <a:rPr lang="es-AR" b="1" dirty="0" smtClean="0"/>
              <a:t>: </a:t>
            </a:r>
            <a:r>
              <a:rPr lang="es-AR" dirty="0" smtClean="0"/>
              <a:t>se refiere a la subocupación por insuficiencia de horas, visible u horaria y comprende a los ocupados que trabajan menos de 35 horas semanales por causas involuntarias y están dispuestos a trabajar más horas. </a:t>
            </a:r>
          </a:p>
          <a:p>
            <a:pPr marL="0" indent="0">
              <a:buNone/>
            </a:pPr>
            <a:r>
              <a:rPr lang="es-AR" b="1" dirty="0" smtClean="0"/>
              <a:t>Población </a:t>
            </a:r>
            <a:r>
              <a:rPr lang="es-AR" b="1" dirty="0" err="1" smtClean="0"/>
              <a:t>subocupada</a:t>
            </a:r>
            <a:r>
              <a:rPr lang="es-AR" b="1" dirty="0" smtClean="0"/>
              <a:t> demandante: </a:t>
            </a:r>
            <a:r>
              <a:rPr lang="es-AR" dirty="0" smtClean="0"/>
              <a:t>se refiere a la población </a:t>
            </a:r>
            <a:r>
              <a:rPr lang="es-AR" dirty="0" err="1" smtClean="0"/>
              <a:t>subocupada</a:t>
            </a:r>
            <a:r>
              <a:rPr lang="es-AR" dirty="0" smtClean="0"/>
              <a:t> (por causas involuntarias y dispuestos a trabajar más horas) que además busca activamente otra ocupación. </a:t>
            </a:r>
          </a:p>
          <a:p>
            <a:pPr marL="0" indent="0">
              <a:buNone/>
            </a:pPr>
            <a:r>
              <a:rPr lang="es-AR" b="1" dirty="0" smtClean="0"/>
              <a:t>Población </a:t>
            </a:r>
            <a:r>
              <a:rPr lang="es-AR" b="1" dirty="0" err="1" smtClean="0"/>
              <a:t>subocupada</a:t>
            </a:r>
            <a:r>
              <a:rPr lang="es-AR" b="1" dirty="0" smtClean="0"/>
              <a:t> no demandante: </a:t>
            </a:r>
            <a:r>
              <a:rPr lang="es-AR" dirty="0" smtClean="0"/>
              <a:t>se refiere a la población </a:t>
            </a:r>
            <a:r>
              <a:rPr lang="es-AR" dirty="0" err="1" smtClean="0"/>
              <a:t>subocupada</a:t>
            </a:r>
            <a:r>
              <a:rPr lang="es-AR" dirty="0" smtClean="0"/>
              <a:t> (por causas involuntarias y dispuestos a trabajar más horas) que no está en la búsqueda activa de otra ocupación. </a:t>
            </a:r>
          </a:p>
          <a:p>
            <a:pPr marL="0" indent="0">
              <a:buNone/>
            </a:pPr>
            <a:r>
              <a:rPr lang="es-AR" b="1" dirty="0" smtClean="0">
                <a:solidFill>
                  <a:schemeClr val="accent2"/>
                </a:solidFill>
              </a:rPr>
              <a:t>Población inactiva: </a:t>
            </a:r>
            <a:r>
              <a:rPr lang="es-AR" dirty="0" smtClean="0"/>
              <a:t>conjunto de personas que no tienen trabajo ni lo buscan activamente. Puede subdividirse en inactivos marginales e inactivos típicos según estén dispuestos o no a trabajar. </a:t>
            </a:r>
          </a:p>
          <a:p>
            <a:pPr marL="0" indent="0">
              <a:buNone/>
            </a:pPr>
            <a:endParaRPr lang="es-AR" dirty="0"/>
          </a:p>
        </p:txBody>
      </p:sp>
    </p:spTree>
    <p:extLst>
      <p:ext uri="{BB962C8B-B14F-4D97-AF65-F5344CB8AC3E}">
        <p14:creationId xmlns:p14="http://schemas.microsoft.com/office/powerpoint/2010/main" val="213397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8229600" cy="1143000"/>
          </a:xfrm>
        </p:spPr>
        <p:txBody>
          <a:bodyPr>
            <a:normAutofit fontScale="90000"/>
          </a:bodyPr>
          <a:lstStyle/>
          <a:p>
            <a:r>
              <a:rPr lang="es-AR" b="1" dirty="0" smtClean="0"/>
              <a:t>Cálculo de tasas </a:t>
            </a:r>
            <a:r>
              <a:rPr lang="es-AR" dirty="0" smtClean="0"/>
              <a:t/>
            </a:r>
            <a:br>
              <a:rPr lang="es-AR" dirty="0" smtClean="0"/>
            </a:br>
            <a:endParaRPr lang="es-AR" dirty="0"/>
          </a:p>
        </p:txBody>
      </p:sp>
      <p:sp>
        <p:nvSpPr>
          <p:cNvPr id="3" name="2 Marcador de contenido"/>
          <p:cNvSpPr>
            <a:spLocks noGrp="1"/>
          </p:cNvSpPr>
          <p:nvPr>
            <p:ph idx="1"/>
          </p:nvPr>
        </p:nvSpPr>
        <p:spPr>
          <a:xfrm>
            <a:off x="323528" y="836712"/>
            <a:ext cx="8229600" cy="6021288"/>
          </a:xfrm>
        </p:spPr>
        <p:txBody>
          <a:bodyPr>
            <a:normAutofit fontScale="85000" lnSpcReduction="20000"/>
          </a:bodyPr>
          <a:lstStyle/>
          <a:p>
            <a:pPr marL="0" indent="0">
              <a:buNone/>
            </a:pPr>
            <a:r>
              <a:rPr lang="es-AR" b="1" dirty="0" smtClean="0"/>
              <a:t>Tasa </a:t>
            </a:r>
            <a:r>
              <a:rPr lang="es-AR" b="1" dirty="0"/>
              <a:t>general: </a:t>
            </a:r>
            <a:r>
              <a:rPr lang="es-AR" dirty="0"/>
              <a:t>es una relación entre un grupo de población que tiene </a:t>
            </a:r>
            <a:r>
              <a:rPr lang="es-AR" dirty="0" smtClean="0"/>
              <a:t>una determinada </a:t>
            </a:r>
            <a:r>
              <a:rPr lang="es-AR" dirty="0"/>
              <a:t>característica sobre el conjunto de población que puede tenerla. </a:t>
            </a:r>
          </a:p>
          <a:p>
            <a:pPr marL="0" indent="0">
              <a:buNone/>
            </a:pPr>
            <a:r>
              <a:rPr lang="es-AR" b="1" dirty="0"/>
              <a:t>Tasa de actividad: </a:t>
            </a:r>
            <a:r>
              <a:rPr lang="es-AR" dirty="0"/>
              <a:t>calculada como porcentaje entre la población económicamente activa y la población total de referencia. </a:t>
            </a:r>
          </a:p>
          <a:p>
            <a:pPr marL="0" indent="0">
              <a:buNone/>
            </a:pPr>
            <a:r>
              <a:rPr lang="es-AR" b="1" dirty="0"/>
              <a:t>Tasa de empleo: </a:t>
            </a:r>
            <a:r>
              <a:rPr lang="es-AR" dirty="0"/>
              <a:t>calculada como porcentaje entre la población ocupada y la población total de referencia. </a:t>
            </a:r>
          </a:p>
          <a:p>
            <a:pPr marL="0" indent="0">
              <a:buNone/>
            </a:pPr>
            <a:r>
              <a:rPr lang="es-AR" b="1" dirty="0"/>
              <a:t>Tasa de desocupación: </a:t>
            </a:r>
            <a:r>
              <a:rPr lang="es-AR" dirty="0"/>
              <a:t>calculada como porcentaje entre la población desocupada y la población económicamente activa. </a:t>
            </a:r>
          </a:p>
          <a:p>
            <a:pPr marL="0" indent="0">
              <a:buNone/>
            </a:pPr>
            <a:r>
              <a:rPr lang="es-AR" b="1" dirty="0"/>
              <a:t>Tasa de ocupados demandantes de empleo: </a:t>
            </a:r>
            <a:r>
              <a:rPr lang="es-AR" dirty="0"/>
              <a:t>calculada como porcentaje entre la población de ocupados demandantes de empleo y la población económicamente activa. </a:t>
            </a:r>
          </a:p>
          <a:p>
            <a:pPr marL="0" indent="0">
              <a:buNone/>
            </a:pPr>
            <a:r>
              <a:rPr lang="es-AR" b="1" dirty="0"/>
              <a:t>Tasa de subocupación: </a:t>
            </a:r>
            <a:r>
              <a:rPr lang="es-AR" dirty="0"/>
              <a:t>calculada como porcentaje entre la población </a:t>
            </a:r>
            <a:r>
              <a:rPr lang="es-AR" dirty="0" err="1"/>
              <a:t>subocupada</a:t>
            </a:r>
            <a:r>
              <a:rPr lang="es-AR" dirty="0"/>
              <a:t> y la población económicamente activa. </a:t>
            </a:r>
            <a:endParaRPr lang="es-AR" dirty="0" smtClean="0"/>
          </a:p>
          <a:p>
            <a:pPr marL="0" indent="0">
              <a:buNone/>
            </a:pPr>
            <a:r>
              <a:rPr lang="es-AR" b="1" dirty="0" smtClean="0"/>
              <a:t>Tasa </a:t>
            </a:r>
            <a:r>
              <a:rPr lang="es-AR" b="1" dirty="0"/>
              <a:t>de subocupación demandante: </a:t>
            </a:r>
            <a:r>
              <a:rPr lang="es-AR" dirty="0"/>
              <a:t>calculada como porcentaje entre la población de </a:t>
            </a:r>
            <a:r>
              <a:rPr lang="es-AR" dirty="0" err="1"/>
              <a:t>subocupados</a:t>
            </a:r>
            <a:r>
              <a:rPr lang="es-AR" dirty="0"/>
              <a:t> demandantes y la población económicamente activa. </a:t>
            </a:r>
          </a:p>
          <a:p>
            <a:pPr marL="0" indent="0">
              <a:buNone/>
            </a:pPr>
            <a:r>
              <a:rPr lang="es-AR" b="1" dirty="0"/>
              <a:t>Tasa de subocupación no demandante: </a:t>
            </a:r>
            <a:r>
              <a:rPr lang="es-AR" dirty="0"/>
              <a:t>calculada como porcentaje entre la población de </a:t>
            </a:r>
            <a:r>
              <a:rPr lang="es-AR" dirty="0" err="1"/>
              <a:t>subocupados</a:t>
            </a:r>
            <a:r>
              <a:rPr lang="es-AR" dirty="0"/>
              <a:t> no demandantes y la población económicamente activa. </a:t>
            </a:r>
          </a:p>
        </p:txBody>
      </p:sp>
    </p:spTree>
    <p:extLst>
      <p:ext uri="{BB962C8B-B14F-4D97-AF65-F5344CB8AC3E}">
        <p14:creationId xmlns:p14="http://schemas.microsoft.com/office/powerpoint/2010/main" val="149818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smtClean="0"/>
              <a:t>Indicadores Macroeconómicos</a:t>
            </a:r>
            <a:endParaRPr lang="es-AR" b="1" dirty="0"/>
          </a:p>
        </p:txBody>
      </p:sp>
      <p:sp>
        <p:nvSpPr>
          <p:cNvPr id="3" name="2 Marcador de contenido"/>
          <p:cNvSpPr>
            <a:spLocks noGrp="1"/>
          </p:cNvSpPr>
          <p:nvPr>
            <p:ph idx="1"/>
          </p:nvPr>
        </p:nvSpPr>
        <p:spPr/>
        <p:txBody>
          <a:bodyPr>
            <a:normAutofit/>
          </a:bodyPr>
          <a:lstStyle/>
          <a:p>
            <a:pPr marL="0" indent="0">
              <a:buNone/>
            </a:pPr>
            <a:r>
              <a:rPr lang="es-AR" b="1" dirty="0" smtClean="0"/>
              <a:t>Nota del diario El Litoral</a:t>
            </a:r>
          </a:p>
          <a:p>
            <a:pPr marL="0" indent="0">
              <a:buNone/>
            </a:pPr>
            <a:r>
              <a:rPr lang="es-AR" b="1" dirty="0" smtClean="0"/>
              <a:t>Muy baja "desocupación estadística" en Santa Fe</a:t>
            </a:r>
          </a:p>
          <a:p>
            <a:pPr marL="0" indent="0">
              <a:buNone/>
            </a:pPr>
            <a:r>
              <a:rPr lang="es-AR" dirty="0" smtClean="0"/>
              <a:t>Miércoles 21.03.2018</a:t>
            </a:r>
            <a:endParaRPr lang="es-AR" b="1" dirty="0" smtClean="0"/>
          </a:p>
          <a:p>
            <a:pPr marL="0" indent="0">
              <a:buNone/>
            </a:pPr>
            <a:r>
              <a:rPr lang="es-AR" dirty="0" smtClean="0"/>
              <a:t>En el Gran Santa Fe, la tasa de desocupación del informe de la EPH para el cuarto trimestre de 2017 marcó un 3,3 %, menos de la mitad que el indicador nacional o el del Gran Rosario, que marcó 7,6 % para el período analizado.</a:t>
            </a:r>
          </a:p>
          <a:p>
            <a:pPr marL="0" indent="0">
              <a:buNone/>
            </a:pPr>
            <a:endParaRPr lang="es-AR" dirty="0" smtClean="0"/>
          </a:p>
          <a:p>
            <a:pPr marL="0" indent="0">
              <a:buNone/>
            </a:pPr>
            <a:endParaRPr lang="es-AR" dirty="0"/>
          </a:p>
        </p:txBody>
      </p:sp>
    </p:spTree>
    <p:extLst>
      <p:ext uri="{BB962C8B-B14F-4D97-AF65-F5344CB8AC3E}">
        <p14:creationId xmlns:p14="http://schemas.microsoft.com/office/powerpoint/2010/main" val="396720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840760"/>
          </a:xfrm>
        </p:spPr>
        <p:txBody>
          <a:bodyPr>
            <a:normAutofit fontScale="55000" lnSpcReduction="20000"/>
          </a:bodyPr>
          <a:lstStyle/>
          <a:p>
            <a:pPr marL="0" indent="0">
              <a:buNone/>
            </a:pPr>
            <a:r>
              <a:rPr lang="es-AR" sz="4400" dirty="0"/>
              <a:t>Una de las claves de esta supuesta mejor situación relativa puede encontrarse en </a:t>
            </a:r>
            <a:r>
              <a:rPr lang="es-AR" sz="4400" b="1" dirty="0"/>
              <a:t>la tasa de actividad, que era del 43,6 % en el cuarto trimestre de 2016 y bajó al 42 % en el mismo período de 2017 en el conurbano santafesino</a:t>
            </a:r>
            <a:r>
              <a:rPr lang="es-AR" sz="4400" b="1" dirty="0" smtClean="0"/>
              <a:t>.</a:t>
            </a:r>
            <a:r>
              <a:rPr lang="es-AR" sz="4400" b="1" dirty="0"/>
              <a:t/>
            </a:r>
            <a:br>
              <a:rPr lang="es-AR" sz="4400" b="1" dirty="0"/>
            </a:br>
            <a:r>
              <a:rPr lang="es-AR" sz="4400" dirty="0"/>
              <a:t>La tasa de actividad se calcula como porcentaje entre la población económicamente activa y la población total de referencia. </a:t>
            </a:r>
            <a:r>
              <a:rPr lang="es-AR" sz="4400" b="1" dirty="0"/>
              <a:t>Si es baja, significa que hay poca gente en edad de trabajar o buscando empleo (en términos relativos)</a:t>
            </a:r>
            <a:r>
              <a:rPr lang="es-AR" sz="4400" dirty="0"/>
              <a:t> y eso hace aparecer a la cantidad de gente “desocupada” como una proporción menor, lo que no significa que haya mejor condición económica en la zona. </a:t>
            </a:r>
            <a:br>
              <a:rPr lang="es-AR" sz="4400" dirty="0"/>
            </a:br>
            <a:r>
              <a:rPr lang="es-AR" sz="4400" b="1" dirty="0"/>
              <a:t>Sobre 523 mil habitantes del conurbano de la capital provincial </a:t>
            </a:r>
            <a:r>
              <a:rPr lang="es-AR" sz="4400" dirty="0"/>
              <a:t>en los términos de la Encuesta Permanente de Hogares, 220 mil personas constituyen la Población Económicamente Activa. </a:t>
            </a:r>
            <a:r>
              <a:rPr lang="es-AR" sz="4400" b="1" dirty="0"/>
              <a:t>De ellas hay 212 mil ocupadas (16 mil de ellas son ocupadas demandantes y 22 mil son </a:t>
            </a:r>
            <a:r>
              <a:rPr lang="es-AR" sz="4400" b="1" dirty="0" err="1"/>
              <a:t>subocupadas</a:t>
            </a:r>
            <a:r>
              <a:rPr lang="es-AR" sz="4400" b="1" dirty="0"/>
              <a:t>) y hay 7 mil desocupadas</a:t>
            </a:r>
            <a:r>
              <a:rPr lang="es-AR" sz="4400" b="1" dirty="0" smtClean="0"/>
              <a:t>.</a:t>
            </a:r>
            <a:r>
              <a:rPr lang="es-AR" sz="4400" b="1" dirty="0"/>
              <a:t/>
            </a:r>
            <a:br>
              <a:rPr lang="es-AR" sz="4400" b="1" dirty="0"/>
            </a:br>
            <a:r>
              <a:rPr lang="es-AR" sz="4400" dirty="0"/>
              <a:t>En el Gran Rosario se registra una población de 1,3 millón de personas, con 602 mil que son parte de la Población Económicamente Activa, de los cuales 557 mil se consideran ocupadas y 46 mil desocupadas</a:t>
            </a:r>
            <a:r>
              <a:rPr lang="es-AR" sz="4400" dirty="0" smtClean="0"/>
              <a:t>.</a:t>
            </a:r>
            <a:r>
              <a:rPr lang="es-AR" sz="4400" dirty="0"/>
              <a:t> </a:t>
            </a:r>
          </a:p>
          <a:p>
            <a:pPr marL="0" indent="0">
              <a:buNone/>
            </a:pPr>
            <a:endParaRPr lang="es-AR" dirty="0"/>
          </a:p>
        </p:txBody>
      </p:sp>
    </p:spTree>
    <p:extLst>
      <p:ext uri="{BB962C8B-B14F-4D97-AF65-F5344CB8AC3E}">
        <p14:creationId xmlns:p14="http://schemas.microsoft.com/office/powerpoint/2010/main" val="108928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0"/>
            <a:ext cx="8229600" cy="6858000"/>
          </a:xfrm>
        </p:spPr>
        <p:txBody>
          <a:bodyPr>
            <a:normAutofit fontScale="70000" lnSpcReduction="20000"/>
          </a:bodyPr>
          <a:lstStyle/>
          <a:p>
            <a:pPr marL="0" indent="0">
              <a:buNone/>
            </a:pPr>
            <a:r>
              <a:rPr lang="es-AR" b="1" dirty="0"/>
              <a:t>Aumento de puestos registrados</a:t>
            </a:r>
            <a:r>
              <a:rPr lang="es-AR" dirty="0"/>
              <a:t/>
            </a:r>
            <a:br>
              <a:rPr lang="es-AR" dirty="0"/>
            </a:br>
            <a:r>
              <a:rPr lang="es-AR" dirty="0"/>
              <a:t> </a:t>
            </a:r>
            <a:endParaRPr lang="es-AR" dirty="0" smtClean="0"/>
          </a:p>
          <a:p>
            <a:pPr marL="0" indent="0">
              <a:buNone/>
            </a:pPr>
            <a:r>
              <a:rPr lang="es-AR" b="1" dirty="0" smtClean="0"/>
              <a:t>El </a:t>
            </a:r>
            <a:r>
              <a:rPr lang="es-AR" b="1" dirty="0"/>
              <a:t>ministro de Trabajo de la provincia, Julio </a:t>
            </a:r>
            <a:r>
              <a:rPr lang="es-AR" b="1" dirty="0" err="1"/>
              <a:t>Genesini</a:t>
            </a:r>
            <a:r>
              <a:rPr lang="es-AR" dirty="0"/>
              <a:t>, admitió que la “tasa de actividad” baja en el Gran Santa Fe es parte de la explicación de una baja tasa de desocupación, pero advirtió la existencia de una combinación de factores que concluyen en ese resultado de lo que es </a:t>
            </a:r>
            <a:r>
              <a:rPr lang="es-AR" b="1" dirty="0"/>
              <a:t>“una encuesta” que no da precisiones científicas sobre la escena laboral</a:t>
            </a:r>
            <a:r>
              <a:rPr lang="es-AR" b="1" dirty="0" smtClean="0"/>
              <a:t>.</a:t>
            </a:r>
          </a:p>
          <a:p>
            <a:pPr marL="0" indent="0">
              <a:buNone/>
            </a:pPr>
            <a:r>
              <a:rPr lang="es-AR" dirty="0" smtClean="0"/>
              <a:t>“</a:t>
            </a:r>
            <a:r>
              <a:rPr lang="es-AR" dirty="0"/>
              <a:t>En los últimos dos años la tasa de actividad está en 43 o 42” puntos en el Gran Santa Fe, dijo el ministro ante la consulta. Pero advirtió además que “dentro de esos parámetros en general, la tasa de desocupación también en el tercer trimestre de 2017 era 3,1 % y en cuarto trimestre de 2016 de 5,1. </a:t>
            </a:r>
          </a:p>
          <a:p>
            <a:pPr marL="0" indent="0">
              <a:buNone/>
            </a:pPr>
            <a:r>
              <a:rPr lang="es-AR" b="1" dirty="0" smtClean="0"/>
              <a:t>“</a:t>
            </a:r>
            <a:r>
              <a:rPr lang="es-AR" b="1" dirty="0"/>
              <a:t>Santa Fe viene con una tasa de desocupación relativamente baja.</a:t>
            </a:r>
            <a:r>
              <a:rPr lang="es-AR" dirty="0"/>
              <a:t> Lo cierto también es que entre el cuarto trimestre de 2016 y el cuarto trimestre de 2017 hubo un incremento del empleo registrado de 1.549 puestos de trabajo, es decir de 2,1 puntos, </a:t>
            </a:r>
            <a:r>
              <a:rPr lang="es-AR" b="1" dirty="0"/>
              <a:t>lo que totaliza 74.499 puestos de trabajo</a:t>
            </a:r>
            <a:r>
              <a:rPr lang="es-AR" dirty="0" smtClean="0"/>
              <a:t>.</a:t>
            </a:r>
          </a:p>
          <a:p>
            <a:pPr marL="0" indent="0">
              <a:buNone/>
            </a:pPr>
            <a:r>
              <a:rPr lang="es-AR" dirty="0" smtClean="0"/>
              <a:t>“</a:t>
            </a:r>
            <a:r>
              <a:rPr lang="es-AR" dirty="0"/>
              <a:t>Eso tiene una incidencia importante en la baja de la desocupación”, insistió el funcionario santafesino. “Es un porcentaje significativo del empleo”, en particular porque </a:t>
            </a:r>
            <a:r>
              <a:rPr lang="es-AR" b="1" dirty="0"/>
              <a:t>“alrededor del 70 % son puestos privados registrados de gente en relación de dependencia.</a:t>
            </a:r>
            <a:r>
              <a:rPr lang="es-AR" dirty="0"/>
              <a:t> Son datos basados en altas y bajas de las empresas en el sistema de seguridad social; datos que actualiza la </a:t>
            </a:r>
            <a:r>
              <a:rPr lang="es-AR" dirty="0" err="1"/>
              <a:t>Afip</a:t>
            </a:r>
            <a:r>
              <a:rPr lang="es-AR" dirty="0"/>
              <a:t>”.</a:t>
            </a:r>
          </a:p>
          <a:p>
            <a:pPr marL="0" indent="0">
              <a:buNone/>
            </a:pPr>
            <a:r>
              <a:rPr lang="es-AR" dirty="0" smtClean="0"/>
              <a:t>Sobre </a:t>
            </a:r>
            <a:r>
              <a:rPr lang="es-AR" dirty="0"/>
              <a:t>los sectores con más altas o bajas a nivel provincial, </a:t>
            </a:r>
            <a:r>
              <a:rPr lang="es-AR" dirty="0" err="1"/>
              <a:t>Genesini</a:t>
            </a:r>
            <a:r>
              <a:rPr lang="es-AR" dirty="0"/>
              <a:t> explicó que </a:t>
            </a:r>
            <a:r>
              <a:rPr lang="es-AR" b="1" dirty="0"/>
              <a:t>“en general la construcción ha tenido buen comportamiento y arrastró a varios sectores. En donde siempre se plantean problemas es en la industria de bienes intermedios, en fábricas de calzados o muebles, en industrias </a:t>
            </a:r>
            <a:r>
              <a:rPr lang="es-AR" b="1" dirty="0" err="1"/>
              <a:t>electrointensivas</a:t>
            </a:r>
            <a:r>
              <a:rPr lang="es-AR" b="1" dirty="0"/>
              <a:t> como las fundiciones y metalúrgicas</a:t>
            </a:r>
            <a:r>
              <a:rPr lang="es-AR" b="1" dirty="0" smtClean="0"/>
              <a:t>”.</a:t>
            </a:r>
          </a:p>
          <a:p>
            <a:pPr marL="0" indent="0">
              <a:buNone/>
            </a:pPr>
            <a:r>
              <a:rPr lang="es-AR" b="1" dirty="0"/>
              <a:t>“Santa Fe en general tiene comportamientos de servicios y comercio que tienen tendencia a mantenerse o crecer. Eso da un escenario que se va verificando, con contención del trabajo y crecimientos moderados del empleo registrado”, concluyó.</a:t>
            </a:r>
          </a:p>
          <a:p>
            <a:pPr marL="0" indent="0">
              <a:buNone/>
            </a:pPr>
            <a:endParaRPr lang="es-AR" dirty="0"/>
          </a:p>
        </p:txBody>
      </p:sp>
    </p:spTree>
    <p:extLst>
      <p:ext uri="{BB962C8B-B14F-4D97-AF65-F5344CB8AC3E}">
        <p14:creationId xmlns:p14="http://schemas.microsoft.com/office/powerpoint/2010/main" val="179430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fontScale="90000"/>
          </a:bodyPr>
          <a:lstStyle/>
          <a:p>
            <a:pPr algn="ctr"/>
            <a:r>
              <a:rPr lang="es-AR" b="1" dirty="0" smtClean="0"/>
              <a:t>Indicadores de la región santafesina</a:t>
            </a:r>
            <a:endParaRPr lang="es-AR"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40768"/>
            <a:ext cx="8424936"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51520" y="4005292"/>
            <a:ext cx="8416641" cy="2855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81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111" y="-1251520"/>
            <a:ext cx="9073008" cy="6741368"/>
          </a:xfrm>
        </p:spPr>
        <p:txBody>
          <a:bodyPr>
            <a:noAutofit/>
          </a:bodyPr>
          <a:lstStyle/>
          <a:p>
            <a:r>
              <a:rPr lang="es-AR" sz="2800" b="1" dirty="0"/>
              <a:t>¿Qué se entiende por Línea de Indigencia?</a:t>
            </a:r>
            <a:r>
              <a:rPr lang="es-AR" sz="2800" dirty="0"/>
              <a:t/>
            </a:r>
            <a:br>
              <a:rPr lang="es-AR" sz="2800" dirty="0"/>
            </a:br>
            <a:r>
              <a:rPr lang="es-AR" sz="2800" dirty="0"/>
              <a:t>El concepto de “línea de indigencia” (LI) procura establecer</a:t>
            </a:r>
            <a:br>
              <a:rPr lang="es-AR" sz="2800" dirty="0"/>
            </a:br>
            <a:r>
              <a:rPr lang="es-AR" sz="2800" dirty="0"/>
              <a:t>si los hogares cuentan con ingresos suficientes como para</a:t>
            </a:r>
            <a:br>
              <a:rPr lang="es-AR" sz="2800" dirty="0"/>
            </a:br>
            <a:r>
              <a:rPr lang="es-AR" sz="2800" dirty="0"/>
              <a:t>cubrir una canasta de alimentos capaz de satisfacer un</a:t>
            </a:r>
            <a:br>
              <a:rPr lang="es-AR" sz="2800" dirty="0"/>
            </a:br>
            <a:r>
              <a:rPr lang="es-AR" sz="2800" dirty="0"/>
              <a:t>umbral mínimo de necesidades energéticas y proteicas. De</a:t>
            </a:r>
            <a:br>
              <a:rPr lang="es-AR" sz="2800" dirty="0"/>
            </a:br>
            <a:r>
              <a:rPr lang="es-AR" sz="2800" dirty="0"/>
              <a:t>esta manera, los hogares que no superan ese umbral o línea</a:t>
            </a:r>
            <a:br>
              <a:rPr lang="es-AR" sz="2800" dirty="0"/>
            </a:br>
            <a:r>
              <a:rPr lang="es-AR" sz="2800" dirty="0"/>
              <a:t>son considerados indigentes.</a:t>
            </a:r>
            <a:br>
              <a:rPr lang="es-AR" sz="2800" dirty="0"/>
            </a:br>
            <a:r>
              <a:rPr lang="es-AR" sz="2800" dirty="0"/>
              <a:t>El procedimiento parte de utilizar una canasta básica de</a:t>
            </a:r>
            <a:br>
              <a:rPr lang="es-AR" sz="2800" dirty="0"/>
            </a:br>
            <a:r>
              <a:rPr lang="es-AR" sz="2800" dirty="0"/>
              <a:t>alimentos de costo mínimo (CBA) determinada en función</a:t>
            </a:r>
            <a:br>
              <a:rPr lang="es-AR" sz="2800" dirty="0"/>
            </a:br>
            <a:r>
              <a:rPr lang="es-AR" sz="2800" dirty="0"/>
              <a:t>de los hábitos de consumo de la población definida como</a:t>
            </a:r>
            <a:br>
              <a:rPr lang="es-AR" sz="2800" dirty="0"/>
            </a:br>
            <a:r>
              <a:rPr lang="es-AR" sz="2800" dirty="0"/>
              <a:t>población de referencia con base en los resultados de la</a:t>
            </a:r>
            <a:br>
              <a:rPr lang="es-AR" sz="2800" dirty="0"/>
            </a:br>
            <a:r>
              <a:rPr lang="es-AR" sz="2800" dirty="0"/>
              <a:t>Encuesta de Gastos e Ingresos de los Hogares (</a:t>
            </a:r>
            <a:r>
              <a:rPr lang="es-AR" sz="2800" dirty="0" err="1"/>
              <a:t>ENGHo</a:t>
            </a:r>
            <a:r>
              <a:rPr lang="es-AR" sz="2800" dirty="0"/>
              <a:t>) de</a:t>
            </a:r>
            <a:br>
              <a:rPr lang="es-AR" sz="2800" dirty="0"/>
            </a:br>
            <a:r>
              <a:rPr lang="es-AR" sz="2800" dirty="0"/>
              <a:t>1996/97 validada con la </a:t>
            </a:r>
            <a:r>
              <a:rPr lang="es-AR" sz="2800" dirty="0" err="1"/>
              <a:t>ENGHo</a:t>
            </a:r>
            <a:r>
              <a:rPr lang="es-AR" sz="2800" dirty="0"/>
              <a:t> de 2004/05.</a:t>
            </a:r>
            <a:endParaRPr lang="es-AR" sz="2800" dirty="0"/>
          </a:p>
        </p:txBody>
      </p:sp>
    </p:spTree>
    <p:extLst>
      <p:ext uri="{BB962C8B-B14F-4D97-AF65-F5344CB8AC3E}">
        <p14:creationId xmlns:p14="http://schemas.microsoft.com/office/powerpoint/2010/main" val="4114938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813</Words>
  <Application>Microsoft Office PowerPoint</Application>
  <PresentationFormat>Presentación en pantalla (4:3)</PresentationFormat>
  <Paragraphs>43</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CATEDRA ECONOMÍA POLÍTICA ZAMBON-BISIO-SOTTO CLASE 3: Introducción a los conceptos macroeconomicos</vt:lpstr>
      <vt:lpstr>Definiciones básicas  </vt:lpstr>
      <vt:lpstr>Presentación de PowerPoint</vt:lpstr>
      <vt:lpstr>Cálculo de tasas  </vt:lpstr>
      <vt:lpstr>Indicadores Macroeconómicos</vt:lpstr>
      <vt:lpstr>Presentación de PowerPoint</vt:lpstr>
      <vt:lpstr>Presentación de PowerPoint</vt:lpstr>
      <vt:lpstr>Indicadores de la región santafesina</vt:lpstr>
      <vt:lpstr>¿Qué se entiende por Línea de Indigencia? El concepto de “línea de indigencia” (LI) procura establecer si los hogares cuentan con ingresos suficientes como para cubrir una canasta de alimentos capaz de satisfacer un umbral mínimo de necesidades energéticas y proteicas. De esta manera, los hogares que no superan ese umbral o línea son considerados indigentes. El procedimiento parte de utilizar una canasta básica de alimentos de costo mínimo (CBA) determinada en función de los hábitos de consumo de la población definida como población de referencia con base en los resultados de la Encuesta de Gastos e Ingresos de los Hogares (ENGHo) de 1996/97 validada con la ENGHo de 2004/05.</vt:lpstr>
      <vt:lpstr>¿Qué se entiende por línea de pobreza? La medición de la pobreza con el método de la “línea de pobreza” (LP) consiste en establecer, a partir de los ingresos de los hogares, si estos tienen capacidad de satisfacer –por medio de la compra de bienes y servicios– un conjunto de necesidades alimentarias y no alimentarias consideradas esenciales. Para calcular la línea de pobreza es necesario contar con el valor de la CBA y ampliarlo con la inclusión de bienes y servicios no alimentarios (vestimenta, transporte, educación, salud, etc.), con el fin de obtener el valor de la Canasta Básica Total (CBT).</vt:lpstr>
      <vt:lpstr>28/09/17. Encuesta Permanente de Hogares. Incidencia de la Pobreza y de la Indigencia. Resultados del primer semestre de 2017                 </vt:lpstr>
      <vt:lpstr>Presentación de PowerPoint</vt:lpstr>
      <vt:lpstr>La población total de los 31 aglomerados es de 27.451.977 y está constituida en 8.867.256 hogares. Los porcentajes presentados significan que, durante el primer semestre de 2017, se encuentran por debajo de la Línea de Pobreza (LP) 1.807.590 hogares, los cuales incluyen 7.838.005 personas. En ese conjunto, 400.146 hogares se encuentran, a su vez, bajo la Línea de Indigencia (LI), e incluyen a 1.704.883 personas indigentes.</vt:lpstr>
      <vt:lpstr>Presentación de PowerPoint</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Orlando</dc:creator>
  <cp:lastModifiedBy>Orlando</cp:lastModifiedBy>
  <cp:revision>6</cp:revision>
  <dcterms:created xsi:type="dcterms:W3CDTF">2018-03-27T11:15:35Z</dcterms:created>
  <dcterms:modified xsi:type="dcterms:W3CDTF">2018-03-27T12:11:19Z</dcterms:modified>
</cp:coreProperties>
</file>