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4"/>
  </p:notesMasterIdLst>
  <p:sldIdLst>
    <p:sldId id="256" r:id="rId2"/>
    <p:sldId id="257" r:id="rId3"/>
    <p:sldId id="263" r:id="rId4"/>
    <p:sldId id="264" r:id="rId5"/>
    <p:sldId id="258" r:id="rId6"/>
    <p:sldId id="265" r:id="rId7"/>
    <p:sldId id="260" r:id="rId8"/>
    <p:sldId id="266" r:id="rId9"/>
    <p:sldId id="267" r:id="rId10"/>
    <p:sldId id="268" r:id="rId11"/>
    <p:sldId id="269"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98"/>
    <p:restoredTop sz="78284"/>
  </p:normalViewPr>
  <p:slideViewPr>
    <p:cSldViewPr snapToGrid="0" snapToObjects="1">
      <p:cViewPr varScale="1">
        <p:scale>
          <a:sx n="73" d="100"/>
          <a:sy n="73" d="100"/>
        </p:scale>
        <p:origin x="14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58070F-E724-D148-B3DA-98A68B807A93}" type="datetimeFigureOut">
              <a:rPr lang="es-AR" smtClean="0"/>
              <a:t>27/3/19</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es-ES"/>
              <a:t>Editar los estilos de texto del patrón
Segundo nivel
Tercer nivel
Cuarto nivel
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150DF8-DDDB-DF47-96E6-388EA00FA61B}" type="slidenum">
              <a:rPr lang="es-AR" smtClean="0"/>
              <a:t>‹Nº›</a:t>
            </a:fld>
            <a:endParaRPr lang="es-AR"/>
          </a:p>
        </p:txBody>
      </p:sp>
    </p:spTree>
    <p:extLst>
      <p:ext uri="{BB962C8B-B14F-4D97-AF65-F5344CB8AC3E}">
        <p14:creationId xmlns:p14="http://schemas.microsoft.com/office/powerpoint/2010/main" val="3598549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s-AR" dirty="0"/>
              <a:t>La ley ( en sentido AMPLIO) y la costumbre, son fuentes PRIMARIAS , mientras que Jurisprudencia y Doctrina SON FUENTES SECUNDARIAS, pues están subordinadas a géneros legales o consuetudinarios preeestablecidos. </a:t>
            </a:r>
          </a:p>
          <a:p>
            <a:pPr marL="171450" indent="-171450">
              <a:buFont typeface="Arial" panose="020B0604020202020204" pitchFamily="34" charset="0"/>
              <a:buChar char="•"/>
            </a:pPr>
            <a:r>
              <a:rPr lang="es-AR" dirty="0"/>
              <a:t>La mayor parte de la doctrina nacional incluye entre las fuentes del derecho procesal a las “fuentes históricas”, reseñandose la evolución historica a partir de los derechos griego o romano. Palacio: esto es una postura errónea, pues que una determinada institución haya desembocado en la actualidad a partir de cierto momento pretérito de la historia, ello pues los antecedentes históricos no perfilan ningún contenido de conducta; sólo son uno de los múltiples factores sobre los cuales recae la valoración del órgano  respectivo en oportunidad de crear una norma jurídica. </a:t>
            </a:r>
          </a:p>
          <a:p>
            <a:pPr marL="171450" indent="-171450">
              <a:buFont typeface="Arial" panose="020B0604020202020204" pitchFamily="34" charset="0"/>
              <a:buChar char="•"/>
            </a:pPr>
            <a:endParaRPr lang="es-AR" dirty="0"/>
          </a:p>
        </p:txBody>
      </p:sp>
      <p:sp>
        <p:nvSpPr>
          <p:cNvPr id="4" name="Marcador de número de diapositiva 3"/>
          <p:cNvSpPr>
            <a:spLocks noGrp="1"/>
          </p:cNvSpPr>
          <p:nvPr>
            <p:ph type="sldNum" sz="quarter" idx="5"/>
          </p:nvPr>
        </p:nvSpPr>
        <p:spPr/>
        <p:txBody>
          <a:bodyPr/>
          <a:lstStyle/>
          <a:p>
            <a:fld id="{54150DF8-DDDB-DF47-96E6-388EA00FA61B}" type="slidenum">
              <a:rPr lang="es-AR" smtClean="0"/>
              <a:t>7</a:t>
            </a:fld>
            <a:endParaRPr lang="es-AR"/>
          </a:p>
        </p:txBody>
      </p:sp>
    </p:spTree>
    <p:extLst>
      <p:ext uri="{BB962C8B-B14F-4D97-AF65-F5344CB8AC3E}">
        <p14:creationId xmlns:p14="http://schemas.microsoft.com/office/powerpoint/2010/main" val="2468496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endParaRPr lang="es-AR" dirty="0"/>
          </a:p>
        </p:txBody>
      </p:sp>
      <p:sp>
        <p:nvSpPr>
          <p:cNvPr id="4" name="Marcador de número de diapositiva 3"/>
          <p:cNvSpPr>
            <a:spLocks noGrp="1"/>
          </p:cNvSpPr>
          <p:nvPr>
            <p:ph type="sldNum" sz="quarter" idx="5"/>
          </p:nvPr>
        </p:nvSpPr>
        <p:spPr/>
        <p:txBody>
          <a:bodyPr/>
          <a:lstStyle/>
          <a:p>
            <a:fld id="{54150DF8-DDDB-DF47-96E6-388EA00FA61B}" type="slidenum">
              <a:rPr lang="es-AR" smtClean="0"/>
              <a:t>8</a:t>
            </a:fld>
            <a:endParaRPr lang="es-AR"/>
          </a:p>
        </p:txBody>
      </p:sp>
    </p:spTree>
    <p:extLst>
      <p:ext uri="{BB962C8B-B14F-4D97-AF65-F5344CB8AC3E}">
        <p14:creationId xmlns:p14="http://schemas.microsoft.com/office/powerpoint/2010/main" val="2606265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endParaRPr lang="es-AR" dirty="0"/>
          </a:p>
        </p:txBody>
      </p:sp>
      <p:sp>
        <p:nvSpPr>
          <p:cNvPr id="4" name="Marcador de número de diapositiva 3"/>
          <p:cNvSpPr>
            <a:spLocks noGrp="1"/>
          </p:cNvSpPr>
          <p:nvPr>
            <p:ph type="sldNum" sz="quarter" idx="5"/>
          </p:nvPr>
        </p:nvSpPr>
        <p:spPr/>
        <p:txBody>
          <a:bodyPr/>
          <a:lstStyle/>
          <a:p>
            <a:fld id="{54150DF8-DDDB-DF47-96E6-388EA00FA61B}" type="slidenum">
              <a:rPr lang="es-AR" smtClean="0"/>
              <a:t>9</a:t>
            </a:fld>
            <a:endParaRPr lang="es-AR"/>
          </a:p>
        </p:txBody>
      </p:sp>
    </p:spTree>
    <p:extLst>
      <p:ext uri="{BB962C8B-B14F-4D97-AF65-F5344CB8AC3E}">
        <p14:creationId xmlns:p14="http://schemas.microsoft.com/office/powerpoint/2010/main" val="902362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s-AR" dirty="0"/>
              <a:t>** aca no se hace referencia a los tratados con jerarquía constitucional. (ver el tema en CONSTITUCIÓN , como fuente del derecho procesal) </a:t>
            </a:r>
          </a:p>
        </p:txBody>
      </p:sp>
      <p:sp>
        <p:nvSpPr>
          <p:cNvPr id="4" name="Marcador de número de diapositiva 3"/>
          <p:cNvSpPr>
            <a:spLocks noGrp="1"/>
          </p:cNvSpPr>
          <p:nvPr>
            <p:ph type="sldNum" sz="quarter" idx="5"/>
          </p:nvPr>
        </p:nvSpPr>
        <p:spPr/>
        <p:txBody>
          <a:bodyPr/>
          <a:lstStyle/>
          <a:p>
            <a:fld id="{54150DF8-DDDB-DF47-96E6-388EA00FA61B}" type="slidenum">
              <a:rPr lang="es-AR" smtClean="0"/>
              <a:t>10</a:t>
            </a:fld>
            <a:endParaRPr lang="es-AR"/>
          </a:p>
        </p:txBody>
      </p:sp>
    </p:spTree>
    <p:extLst>
      <p:ext uri="{BB962C8B-B14F-4D97-AF65-F5344CB8AC3E}">
        <p14:creationId xmlns:p14="http://schemas.microsoft.com/office/powerpoint/2010/main" val="267965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FC480AD-7AAF-ED4E-BA70-C2983CFD9083}" type="datetime6">
              <a:rPr lang="es-AR" smtClean="0"/>
              <a:t>marzo de 2019</a:t>
            </a:fld>
            <a:endParaRPr lang="en-US" dirty="0"/>
          </a:p>
        </p:txBody>
      </p:sp>
      <p:sp>
        <p:nvSpPr>
          <p:cNvPr id="5" name="Footer Placeholder 4"/>
          <p:cNvSpPr>
            <a:spLocks noGrp="1"/>
          </p:cNvSpPr>
          <p:nvPr>
            <p:ph type="ftr" sz="quarter" idx="11"/>
          </p:nvPr>
        </p:nvSpPr>
        <p:spPr/>
        <p:txBody>
          <a:bodyPr/>
          <a:lstStyle/>
          <a:p>
            <a:r>
              <a:rPr lang="en-US"/>
              <a:t>Dcho Procesal 1 (prof Ramírez Amable)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8A2A3A8A-1C9C-1342-8FD8-02DB246E1A63}" type="datetime6">
              <a:rPr lang="es-AR" smtClean="0"/>
              <a:t>marzo de 2019</a:t>
            </a:fld>
            <a:endParaRPr lang="en-US" dirty="0"/>
          </a:p>
        </p:txBody>
      </p:sp>
      <p:sp>
        <p:nvSpPr>
          <p:cNvPr id="5" name="Footer Placeholder 4"/>
          <p:cNvSpPr>
            <a:spLocks noGrp="1"/>
          </p:cNvSpPr>
          <p:nvPr>
            <p:ph type="ftr" sz="quarter" idx="11"/>
          </p:nvPr>
        </p:nvSpPr>
        <p:spPr/>
        <p:txBody>
          <a:bodyPr/>
          <a:lstStyle/>
          <a:p>
            <a:r>
              <a:rPr lang="en-US"/>
              <a:t>Dcho Procesal 1 (prof Ramírez Amable)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71158043-C865-5246-87E3-7FCA674473AA}" type="datetime6">
              <a:rPr lang="es-AR" smtClean="0"/>
              <a:t>marzo de 2019</a:t>
            </a:fld>
            <a:endParaRPr lang="en-US" dirty="0"/>
          </a:p>
        </p:txBody>
      </p:sp>
      <p:sp>
        <p:nvSpPr>
          <p:cNvPr id="5" name="Footer Placeholder 4"/>
          <p:cNvSpPr>
            <a:spLocks noGrp="1"/>
          </p:cNvSpPr>
          <p:nvPr>
            <p:ph type="ftr" sz="quarter" idx="11"/>
          </p:nvPr>
        </p:nvSpPr>
        <p:spPr/>
        <p:txBody>
          <a:bodyPr/>
          <a:lstStyle/>
          <a:p>
            <a:r>
              <a:rPr lang="en-US"/>
              <a:t>Dcho Procesal 1 (prof Ramírez Amable)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C4EF6169-47FF-C045-A801-FB458AD228E7}" type="datetime6">
              <a:rPr lang="es-AR" smtClean="0"/>
              <a:t>marzo de 2019</a:t>
            </a:fld>
            <a:endParaRPr lang="en-US" dirty="0"/>
          </a:p>
        </p:txBody>
      </p:sp>
      <p:sp>
        <p:nvSpPr>
          <p:cNvPr id="5" name="Footer Placeholder 4"/>
          <p:cNvSpPr>
            <a:spLocks noGrp="1"/>
          </p:cNvSpPr>
          <p:nvPr>
            <p:ph type="ftr" sz="quarter" idx="11"/>
          </p:nvPr>
        </p:nvSpPr>
        <p:spPr/>
        <p:txBody>
          <a:bodyPr/>
          <a:lstStyle/>
          <a:p>
            <a:r>
              <a:rPr lang="en-US"/>
              <a:t>Dcho Procesal 1 (prof Ramírez Amable)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268B1AA2-49FE-DA4C-A051-2801DFFDE266}" type="datetime6">
              <a:rPr lang="es-AR" smtClean="0"/>
              <a:t>marzo de 2019</a:t>
            </a:fld>
            <a:endParaRPr lang="en-US" dirty="0"/>
          </a:p>
        </p:txBody>
      </p:sp>
      <p:sp>
        <p:nvSpPr>
          <p:cNvPr id="5" name="Footer Placeholder 4"/>
          <p:cNvSpPr>
            <a:spLocks noGrp="1"/>
          </p:cNvSpPr>
          <p:nvPr>
            <p:ph type="ftr" sz="quarter" idx="11"/>
          </p:nvPr>
        </p:nvSpPr>
        <p:spPr/>
        <p:txBody>
          <a:bodyPr/>
          <a:lstStyle/>
          <a:p>
            <a:r>
              <a:rPr lang="en-US"/>
              <a:t>Dcho Procesal 1 (prof Ramírez Amable)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40BDA165-FCD6-084E-82C2-3B4CF18BE553}" type="datetime6">
              <a:rPr lang="es-AR" smtClean="0"/>
              <a:t>marzo de 2019</a:t>
            </a:fld>
            <a:endParaRPr lang="en-US" dirty="0"/>
          </a:p>
        </p:txBody>
      </p:sp>
      <p:sp>
        <p:nvSpPr>
          <p:cNvPr id="5" name="Footer Placeholder 4"/>
          <p:cNvSpPr>
            <a:spLocks noGrp="1"/>
          </p:cNvSpPr>
          <p:nvPr>
            <p:ph type="ftr" sz="quarter" idx="11"/>
          </p:nvPr>
        </p:nvSpPr>
        <p:spPr/>
        <p:txBody>
          <a:bodyPr/>
          <a:lstStyle/>
          <a:p>
            <a:r>
              <a:rPr lang="en-US"/>
              <a:t>Dcho Procesal 1 (prof Ramírez Amable)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1582408C-991B-3748-8665-2C0E4E7388DE}" type="datetime6">
              <a:rPr lang="es-AR" smtClean="0"/>
              <a:t>marzo de 2019</a:t>
            </a:fld>
            <a:endParaRPr lang="en-US" dirty="0"/>
          </a:p>
        </p:txBody>
      </p:sp>
      <p:sp>
        <p:nvSpPr>
          <p:cNvPr id="5" name="Footer Placeholder 4"/>
          <p:cNvSpPr>
            <a:spLocks noGrp="1"/>
          </p:cNvSpPr>
          <p:nvPr>
            <p:ph type="ftr" sz="quarter" idx="11"/>
          </p:nvPr>
        </p:nvSpPr>
        <p:spPr/>
        <p:txBody>
          <a:bodyPr/>
          <a:lstStyle/>
          <a:p>
            <a:r>
              <a:rPr lang="en-US"/>
              <a:t>Dcho Procesal 1 (prof Ramírez Amable)</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64969C86-544E-8F4E-AE42-7B6FA3E8F565}" type="datetime6">
              <a:rPr lang="es-AR" smtClean="0"/>
              <a:t>marzo de 2019</a:t>
            </a:fld>
            <a:endParaRPr lang="en-US" dirty="0"/>
          </a:p>
        </p:txBody>
      </p:sp>
      <p:sp>
        <p:nvSpPr>
          <p:cNvPr id="5" name="Footer Placeholder 4"/>
          <p:cNvSpPr>
            <a:spLocks noGrp="1"/>
          </p:cNvSpPr>
          <p:nvPr>
            <p:ph type="ftr" sz="quarter" idx="11"/>
          </p:nvPr>
        </p:nvSpPr>
        <p:spPr/>
        <p:txBody>
          <a:bodyPr/>
          <a:lstStyle/>
          <a:p>
            <a:r>
              <a:rPr lang="en-US"/>
              <a:t>Dcho Procesal 1 (prof Ramírez Amable)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F8931288-F584-FC4A-9C32-A269FA811DE1}" type="datetime6">
              <a:rPr lang="es-AR" smtClean="0"/>
              <a:t>marzo de 2019</a:t>
            </a:fld>
            <a:endParaRPr lang="en-US" dirty="0"/>
          </a:p>
        </p:txBody>
      </p:sp>
      <p:sp>
        <p:nvSpPr>
          <p:cNvPr id="5" name="Footer Placeholder 4"/>
          <p:cNvSpPr>
            <a:spLocks noGrp="1"/>
          </p:cNvSpPr>
          <p:nvPr>
            <p:ph type="ftr" sz="quarter" idx="11"/>
          </p:nvPr>
        </p:nvSpPr>
        <p:spPr/>
        <p:txBody>
          <a:bodyPr/>
          <a:lstStyle/>
          <a:p>
            <a:r>
              <a:rPr lang="en-US"/>
              <a:t>Dcho Procesal 1 (prof Ramírez Amable)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C6775BBD-4A3B-CC42-9A5E-F9CCCF41CBFD}" type="datetime6">
              <a:rPr lang="es-AR" smtClean="0"/>
              <a:t>marzo de 2019</a:t>
            </a:fld>
            <a:endParaRPr lang="en-US" dirty="0"/>
          </a:p>
        </p:txBody>
      </p:sp>
      <p:sp>
        <p:nvSpPr>
          <p:cNvPr id="5" name="Footer Placeholder 4"/>
          <p:cNvSpPr>
            <a:spLocks noGrp="1"/>
          </p:cNvSpPr>
          <p:nvPr>
            <p:ph type="ftr" sz="quarter" idx="11"/>
          </p:nvPr>
        </p:nvSpPr>
        <p:spPr/>
        <p:txBody>
          <a:bodyPr/>
          <a:lstStyle/>
          <a:p>
            <a:r>
              <a:rPr lang="en-US"/>
              <a:t>Dcho Procesal 1 (prof Ramírez Amable)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FC9A8050-DE6F-CA4B-A150-D75C3B3EFEAD}" type="datetime6">
              <a:rPr lang="es-AR" smtClean="0"/>
              <a:t>marzo de 2019</a:t>
            </a:fld>
            <a:endParaRPr lang="en-US" dirty="0"/>
          </a:p>
        </p:txBody>
      </p:sp>
      <p:sp>
        <p:nvSpPr>
          <p:cNvPr id="6" name="Footer Placeholder 5"/>
          <p:cNvSpPr>
            <a:spLocks noGrp="1"/>
          </p:cNvSpPr>
          <p:nvPr>
            <p:ph type="ftr" sz="quarter" idx="11"/>
          </p:nvPr>
        </p:nvSpPr>
        <p:spPr/>
        <p:txBody>
          <a:bodyPr/>
          <a:lstStyle/>
          <a:p>
            <a:r>
              <a:rPr lang="en-US"/>
              <a:t>Dcho Procesal 1 (prof Ramírez Amable)</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B1C14C87-FE76-4D40-8135-1B32D826ABAA}" type="datetime6">
              <a:rPr lang="es-AR" smtClean="0"/>
              <a:t>marzo de 2019</a:t>
            </a:fld>
            <a:endParaRPr lang="en-US" dirty="0"/>
          </a:p>
        </p:txBody>
      </p:sp>
      <p:sp>
        <p:nvSpPr>
          <p:cNvPr id="8" name="Footer Placeholder 7"/>
          <p:cNvSpPr>
            <a:spLocks noGrp="1"/>
          </p:cNvSpPr>
          <p:nvPr>
            <p:ph type="ftr" sz="quarter" idx="11"/>
          </p:nvPr>
        </p:nvSpPr>
        <p:spPr/>
        <p:txBody>
          <a:bodyPr/>
          <a:lstStyle/>
          <a:p>
            <a:r>
              <a:rPr lang="en-US"/>
              <a:t>Dcho Procesal 1 (prof Ramírez Amable)</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272FF48-E134-6E4C-8E2C-F0F757F5E3F9}" type="datetime6">
              <a:rPr lang="es-AR" smtClean="0"/>
              <a:t>marzo de 2019</a:t>
            </a:fld>
            <a:endParaRPr lang="en-US" dirty="0"/>
          </a:p>
        </p:txBody>
      </p:sp>
      <p:sp>
        <p:nvSpPr>
          <p:cNvPr id="4" name="Footer Placeholder 3"/>
          <p:cNvSpPr>
            <a:spLocks noGrp="1"/>
          </p:cNvSpPr>
          <p:nvPr>
            <p:ph type="ftr" sz="quarter" idx="11"/>
          </p:nvPr>
        </p:nvSpPr>
        <p:spPr/>
        <p:txBody>
          <a:bodyPr/>
          <a:lstStyle/>
          <a:p>
            <a:r>
              <a:rPr lang="en-US"/>
              <a:t>Dcho Procesal 1 (prof Ramírez Amable)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768007-1144-394B-90AC-FB1C14399DEB}" type="datetime6">
              <a:rPr lang="es-AR" smtClean="0"/>
              <a:t>marzo de 2019</a:t>
            </a:fld>
            <a:endParaRPr lang="en-US" dirty="0"/>
          </a:p>
        </p:txBody>
      </p:sp>
      <p:sp>
        <p:nvSpPr>
          <p:cNvPr id="3" name="Footer Placeholder 2"/>
          <p:cNvSpPr>
            <a:spLocks noGrp="1"/>
          </p:cNvSpPr>
          <p:nvPr>
            <p:ph type="ftr" sz="quarter" idx="11"/>
          </p:nvPr>
        </p:nvSpPr>
        <p:spPr/>
        <p:txBody>
          <a:bodyPr/>
          <a:lstStyle/>
          <a:p>
            <a:r>
              <a:rPr lang="en-US"/>
              <a:t>Dcho Procesal 1 (prof Ramírez Amable)</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058E24AB-406A-F94D-ADA8-23A30B0F7E9F}" type="datetime6">
              <a:rPr lang="es-AR" smtClean="0"/>
              <a:t>marzo de 2019</a:t>
            </a:fld>
            <a:endParaRPr lang="en-US" dirty="0"/>
          </a:p>
        </p:txBody>
      </p:sp>
      <p:sp>
        <p:nvSpPr>
          <p:cNvPr id="6" name="Footer Placeholder 5"/>
          <p:cNvSpPr>
            <a:spLocks noGrp="1"/>
          </p:cNvSpPr>
          <p:nvPr>
            <p:ph type="ftr" sz="quarter" idx="11"/>
          </p:nvPr>
        </p:nvSpPr>
        <p:spPr/>
        <p:txBody>
          <a:bodyPr/>
          <a:lstStyle/>
          <a:p>
            <a:r>
              <a:rPr lang="en-US"/>
              <a:t>Dcho Procesal 1 (prof Ramírez Amable)</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0A2EE538-29EA-EB43-B0AC-4CCF9A458BB0}" type="datetime6">
              <a:rPr lang="es-AR" smtClean="0"/>
              <a:t>marzo de 2019</a:t>
            </a:fld>
            <a:endParaRPr lang="en-US" dirty="0"/>
          </a:p>
        </p:txBody>
      </p:sp>
      <p:sp>
        <p:nvSpPr>
          <p:cNvPr id="6" name="Footer Placeholder 5"/>
          <p:cNvSpPr>
            <a:spLocks noGrp="1"/>
          </p:cNvSpPr>
          <p:nvPr>
            <p:ph type="ftr" sz="quarter" idx="11"/>
          </p:nvPr>
        </p:nvSpPr>
        <p:spPr/>
        <p:txBody>
          <a:bodyPr/>
          <a:lstStyle/>
          <a:p>
            <a:r>
              <a:rPr lang="en-US"/>
              <a:t>Dcho Procesal 1 (prof Ramírez Amable)</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53E4A14-B59D-9442-950A-624835819A7C}" type="datetime6">
              <a:rPr lang="es-AR" smtClean="0"/>
              <a:t>marzo de 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Dcho Procesal 1 (prof Ramírez Amable)</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5016EA-B4EF-B44E-B57A-D5503D5C7A24}"/>
              </a:ext>
            </a:extLst>
          </p:cNvPr>
          <p:cNvSpPr>
            <a:spLocks noGrp="1"/>
          </p:cNvSpPr>
          <p:nvPr>
            <p:ph type="ctrTitle"/>
          </p:nvPr>
        </p:nvSpPr>
        <p:spPr>
          <a:xfrm>
            <a:off x="1507066" y="1240752"/>
            <a:ext cx="7766936" cy="1646302"/>
          </a:xfrm>
        </p:spPr>
        <p:txBody>
          <a:bodyPr/>
          <a:lstStyle/>
          <a:p>
            <a:r>
              <a:rPr lang="es-AR" i="1" dirty="0"/>
              <a:t>Bolilla 1 (cont) </a:t>
            </a:r>
          </a:p>
        </p:txBody>
      </p:sp>
      <p:sp>
        <p:nvSpPr>
          <p:cNvPr id="3" name="Subtítulo 2">
            <a:extLst>
              <a:ext uri="{FF2B5EF4-FFF2-40B4-BE49-F238E27FC236}">
                <a16:creationId xmlns:a16="http://schemas.microsoft.com/office/drawing/2014/main" id="{47713E07-AC4A-9749-8223-AB5731FC87EF}"/>
              </a:ext>
            </a:extLst>
          </p:cNvPr>
          <p:cNvSpPr>
            <a:spLocks noGrp="1"/>
          </p:cNvSpPr>
          <p:nvPr>
            <p:ph type="subTitle" idx="1"/>
          </p:nvPr>
        </p:nvSpPr>
        <p:spPr>
          <a:xfrm>
            <a:off x="618566" y="3294529"/>
            <a:ext cx="9190452" cy="3023144"/>
          </a:xfrm>
        </p:spPr>
        <p:txBody>
          <a:bodyPr>
            <a:normAutofit/>
          </a:bodyPr>
          <a:lstStyle/>
          <a:p>
            <a:pPr algn="l"/>
            <a:r>
              <a:rPr lang="es-AR" sz="2400" b="1" i="1" dirty="0">
                <a:solidFill>
                  <a:schemeClr val="tx1"/>
                </a:solidFill>
                <a:latin typeface="Ayuthaya" pitchFamily="2" charset="-34"/>
                <a:ea typeface="Ayuthaya" pitchFamily="2" charset="-34"/>
                <a:cs typeface="Ayuthaya" pitchFamily="2" charset="-34"/>
              </a:rPr>
              <a:t>DERECHO PROCESAL, OBJETO Y CARÁCTER. </a:t>
            </a:r>
          </a:p>
          <a:p>
            <a:pPr algn="l"/>
            <a:r>
              <a:rPr lang="es-AR" sz="2400" b="1" i="1" dirty="0">
                <a:solidFill>
                  <a:schemeClr val="tx1"/>
                </a:solidFill>
                <a:latin typeface="Ayuthaya" pitchFamily="2" charset="-34"/>
                <a:ea typeface="Ayuthaya" pitchFamily="2" charset="-34"/>
                <a:cs typeface="Ayuthaya" pitchFamily="2" charset="-34"/>
              </a:rPr>
              <a:t>FUENTES DEL DERECHO PROCESAL.</a:t>
            </a:r>
          </a:p>
        </p:txBody>
      </p:sp>
    </p:spTree>
    <p:extLst>
      <p:ext uri="{BB962C8B-B14F-4D97-AF65-F5344CB8AC3E}">
        <p14:creationId xmlns:p14="http://schemas.microsoft.com/office/powerpoint/2010/main" val="734845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4E5CE2-F746-BD41-81EA-E4F2ED4F4E68}"/>
              </a:ext>
            </a:extLst>
          </p:cNvPr>
          <p:cNvSpPr>
            <a:spLocks noGrp="1"/>
          </p:cNvSpPr>
          <p:nvPr>
            <p:ph type="title"/>
          </p:nvPr>
        </p:nvSpPr>
        <p:spPr>
          <a:xfrm>
            <a:off x="439519" y="125505"/>
            <a:ext cx="8596668" cy="1320800"/>
          </a:xfrm>
        </p:spPr>
        <p:txBody>
          <a:bodyPr>
            <a:normAutofit/>
          </a:bodyPr>
          <a:lstStyle/>
          <a:p>
            <a:pPr algn="just"/>
            <a:r>
              <a:rPr lang="es-AR" b="1" i="1" dirty="0"/>
              <a:t>FUENTES DEL DERECHO PROCESAL: (cont)</a:t>
            </a:r>
            <a:endParaRPr lang="es-AR" sz="1600" dirty="0">
              <a:solidFill>
                <a:schemeClr val="tx1"/>
              </a:solidFill>
            </a:endParaRPr>
          </a:p>
        </p:txBody>
      </p:sp>
      <p:sp>
        <p:nvSpPr>
          <p:cNvPr id="3" name="Marcador de contenido 2">
            <a:extLst>
              <a:ext uri="{FF2B5EF4-FFF2-40B4-BE49-F238E27FC236}">
                <a16:creationId xmlns:a16="http://schemas.microsoft.com/office/drawing/2014/main" id="{5371163C-80E1-CE46-B6DC-B560FA761C47}"/>
              </a:ext>
            </a:extLst>
          </p:cNvPr>
          <p:cNvSpPr>
            <a:spLocks noGrp="1"/>
          </p:cNvSpPr>
          <p:nvPr>
            <p:ph idx="1"/>
          </p:nvPr>
        </p:nvSpPr>
        <p:spPr>
          <a:xfrm>
            <a:off x="242047" y="1263743"/>
            <a:ext cx="11047275" cy="5280858"/>
          </a:xfrm>
        </p:spPr>
        <p:txBody>
          <a:bodyPr>
            <a:normAutofit lnSpcReduction="10000"/>
          </a:bodyPr>
          <a:lstStyle/>
          <a:p>
            <a:r>
              <a:rPr lang="es-AR" sz="2800" b="1" i="1" u="sng" dirty="0">
                <a:solidFill>
                  <a:schemeClr val="tx1">
                    <a:lumMod val="65000"/>
                    <a:lumOff val="35000"/>
                  </a:schemeClr>
                </a:solidFill>
              </a:rPr>
              <a:t>1) Legislación procesal …</a:t>
            </a:r>
          </a:p>
          <a:p>
            <a:pPr lvl="1"/>
            <a:r>
              <a:rPr lang="es-AR" sz="2600" b="1" dirty="0"/>
              <a:t>Leyes procesales&gt; </a:t>
            </a:r>
          </a:p>
          <a:p>
            <a:pPr lvl="2"/>
            <a:r>
              <a:rPr lang="es-AR" sz="2400" b="1" dirty="0"/>
              <a:t>Las que organizan y se dictan para la justicia federal</a:t>
            </a:r>
          </a:p>
          <a:p>
            <a:pPr lvl="2"/>
            <a:r>
              <a:rPr lang="es-AR" sz="2400" b="1" dirty="0"/>
              <a:t>“	               “				“		“		    “   provincial. (leyes orgánicas, codigos procesales).</a:t>
            </a:r>
          </a:p>
          <a:p>
            <a:pPr lvl="2"/>
            <a:r>
              <a:rPr lang="es-AR" sz="2400" b="1" dirty="0"/>
              <a:t>Reglamentos y Acordadas Judiciales.</a:t>
            </a:r>
          </a:p>
          <a:p>
            <a:pPr marL="914400" lvl="2" indent="0">
              <a:buNone/>
            </a:pPr>
            <a:endParaRPr lang="es-AR" sz="2400" b="1" dirty="0"/>
          </a:p>
          <a:p>
            <a:pPr lvl="2"/>
            <a:r>
              <a:rPr lang="es-AR" sz="2400" b="1" dirty="0"/>
              <a:t>TRATADOS INTERNACIONALES**  cuales? </a:t>
            </a:r>
          </a:p>
          <a:p>
            <a:pPr lvl="3"/>
            <a:r>
              <a:rPr lang="es-AR" sz="2000" b="1" dirty="0"/>
              <a:t>1 tratados multilaterales ej:  Tratado de Dcho proc civil Montevideo 1889</a:t>
            </a:r>
          </a:p>
          <a:p>
            <a:pPr lvl="3"/>
            <a:r>
              <a:rPr lang="es-AR" sz="2000" b="1" dirty="0"/>
              <a:t>2 tratados bilaterales:Tratado con Francia sobre cooperación judicial , aprobado por ley 24.107; con Italia sobre ejecución de rogatorias y sentencias, ley 3983.</a:t>
            </a:r>
          </a:p>
          <a:p>
            <a:pPr marL="914400" lvl="2" indent="0">
              <a:buNone/>
            </a:pPr>
            <a:endParaRPr lang="es-AR" sz="2400" b="1" dirty="0"/>
          </a:p>
        </p:txBody>
      </p:sp>
      <p:sp>
        <p:nvSpPr>
          <p:cNvPr id="4" name="Marcador de fecha 3">
            <a:extLst>
              <a:ext uri="{FF2B5EF4-FFF2-40B4-BE49-F238E27FC236}">
                <a16:creationId xmlns:a16="http://schemas.microsoft.com/office/drawing/2014/main" id="{5F952841-9692-7242-8A06-D0BC815623FA}"/>
              </a:ext>
            </a:extLst>
          </p:cNvPr>
          <p:cNvSpPr>
            <a:spLocks noGrp="1"/>
          </p:cNvSpPr>
          <p:nvPr>
            <p:ph type="dt" sz="half" idx="10"/>
          </p:nvPr>
        </p:nvSpPr>
        <p:spPr/>
        <p:txBody>
          <a:bodyPr/>
          <a:lstStyle/>
          <a:p>
            <a:fld id="{F8931288-F584-FC4A-9C32-A269FA811DE1}" type="datetime6">
              <a:rPr lang="es-AR" smtClean="0"/>
              <a:t>marzo de 2019</a:t>
            </a:fld>
            <a:endParaRPr lang="en-US" dirty="0"/>
          </a:p>
        </p:txBody>
      </p:sp>
      <p:sp>
        <p:nvSpPr>
          <p:cNvPr id="5" name="Marcador de pie de página 4">
            <a:extLst>
              <a:ext uri="{FF2B5EF4-FFF2-40B4-BE49-F238E27FC236}">
                <a16:creationId xmlns:a16="http://schemas.microsoft.com/office/drawing/2014/main" id="{1A34B209-B2E0-7348-B274-74C4176F0EAA}"/>
              </a:ext>
            </a:extLst>
          </p:cNvPr>
          <p:cNvSpPr>
            <a:spLocks noGrp="1"/>
          </p:cNvSpPr>
          <p:nvPr>
            <p:ph type="ftr" sz="quarter" idx="11"/>
          </p:nvPr>
        </p:nvSpPr>
        <p:spPr>
          <a:xfrm>
            <a:off x="670726" y="6362038"/>
            <a:ext cx="6297612" cy="365125"/>
          </a:xfrm>
        </p:spPr>
        <p:txBody>
          <a:bodyPr/>
          <a:lstStyle/>
          <a:p>
            <a:r>
              <a:rPr lang="en-US" dirty="0" err="1"/>
              <a:t>Dcho</a:t>
            </a:r>
            <a:r>
              <a:rPr lang="en-US" dirty="0"/>
              <a:t> </a:t>
            </a:r>
            <a:r>
              <a:rPr lang="en-US" dirty="0" err="1"/>
              <a:t>Procesal</a:t>
            </a:r>
            <a:r>
              <a:rPr lang="en-US" dirty="0"/>
              <a:t> 1 (prof Ramírez </a:t>
            </a:r>
            <a:r>
              <a:rPr lang="en-US" dirty="0" err="1"/>
              <a:t>Amable</a:t>
            </a:r>
            <a:r>
              <a:rPr lang="en-US" dirty="0"/>
              <a:t>)</a:t>
            </a:r>
          </a:p>
        </p:txBody>
      </p:sp>
      <p:sp>
        <p:nvSpPr>
          <p:cNvPr id="6" name="Marcador de número de diapositiva 5">
            <a:extLst>
              <a:ext uri="{FF2B5EF4-FFF2-40B4-BE49-F238E27FC236}">
                <a16:creationId xmlns:a16="http://schemas.microsoft.com/office/drawing/2014/main" id="{0E8BBF25-95AA-B740-9952-389093A1F2A2}"/>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232609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8DFCAA-DEF5-8C48-8D89-5A015D68EC4F}"/>
              </a:ext>
            </a:extLst>
          </p:cNvPr>
          <p:cNvSpPr>
            <a:spLocks noGrp="1"/>
          </p:cNvSpPr>
          <p:nvPr>
            <p:ph type="title"/>
          </p:nvPr>
        </p:nvSpPr>
        <p:spPr>
          <a:xfrm>
            <a:off x="554241" y="226647"/>
            <a:ext cx="8596668" cy="1320800"/>
          </a:xfrm>
        </p:spPr>
        <p:txBody>
          <a:bodyPr/>
          <a:lstStyle/>
          <a:p>
            <a:r>
              <a:rPr lang="es-AR" b="1" i="1" dirty="0"/>
              <a:t>FUENTES DEL DERECHO PROCESAL: (cont)</a:t>
            </a:r>
            <a:endParaRPr lang="es-AR" dirty="0"/>
          </a:p>
        </p:txBody>
      </p:sp>
      <p:sp>
        <p:nvSpPr>
          <p:cNvPr id="3" name="Marcador de contenido 2">
            <a:extLst>
              <a:ext uri="{FF2B5EF4-FFF2-40B4-BE49-F238E27FC236}">
                <a16:creationId xmlns:a16="http://schemas.microsoft.com/office/drawing/2014/main" id="{4EF1AD65-0A8D-024C-95EE-6DF4CBF60633}"/>
              </a:ext>
            </a:extLst>
          </p:cNvPr>
          <p:cNvSpPr>
            <a:spLocks noGrp="1"/>
          </p:cNvSpPr>
          <p:nvPr>
            <p:ph idx="1"/>
          </p:nvPr>
        </p:nvSpPr>
        <p:spPr>
          <a:xfrm>
            <a:off x="677334" y="1547447"/>
            <a:ext cx="9662420" cy="4493916"/>
          </a:xfrm>
        </p:spPr>
        <p:txBody>
          <a:bodyPr>
            <a:normAutofit fontScale="92500" lnSpcReduction="20000"/>
          </a:bodyPr>
          <a:lstStyle/>
          <a:p>
            <a:pPr algn="just"/>
            <a:r>
              <a:rPr lang="es-AR" sz="2400" i="1" dirty="0"/>
              <a:t>2) LA JURISPRUDENCIA : forma concordante en que los órganos judiciales se pronuncian al resolver casos similares. El conjunto de fallos así dictados, termina por fijar criterios o reglas generales que, como expresión de valoraciones vigentes, son utilizadas por los jueces para justificar el carácter jurídicamente objetivo que deben revestir sus decisiones, y por tanto configura fuente de derecho. Carece del grado de obligatoriedad que tiene la ley como fuente. </a:t>
            </a:r>
          </a:p>
          <a:p>
            <a:r>
              <a:rPr lang="es-AR" sz="2400" i="1" dirty="0"/>
              <a:t>MÉTODOS DE UNIFICACIÓN; </a:t>
            </a:r>
          </a:p>
          <a:p>
            <a:pPr lvl="1"/>
            <a:r>
              <a:rPr lang="es-AR" sz="2200" i="1" dirty="0"/>
              <a:t>Jurisprudencia obligatoria:  cuando es la ley la que dispone que la doctrina establecida por los fallos de un determinado tribunal, posea carácter obligatorio. Art. .. CPCCER (doctrina stj en recurso de Inaplicabilidad de la ley; CPCCN ART. 302, doctrina del “tribunal en pleno”de las cámaras de apelaciónes, a fin de: </a:t>
            </a:r>
          </a:p>
          <a:p>
            <a:pPr lvl="2"/>
            <a:r>
              <a:rPr lang="es-AR" sz="2000" i="1" dirty="0"/>
              <a:t> UNIFICAR CRITERIOS Y EVITAR SENTENCIAS CONTRADICTORIAS. </a:t>
            </a:r>
          </a:p>
          <a:p>
            <a:endParaRPr lang="es-AR" dirty="0"/>
          </a:p>
        </p:txBody>
      </p:sp>
      <p:sp>
        <p:nvSpPr>
          <p:cNvPr id="4" name="Marcador de fecha 3">
            <a:extLst>
              <a:ext uri="{FF2B5EF4-FFF2-40B4-BE49-F238E27FC236}">
                <a16:creationId xmlns:a16="http://schemas.microsoft.com/office/drawing/2014/main" id="{99805AF6-61DB-764B-95AD-F70F081E8BA8}"/>
              </a:ext>
            </a:extLst>
          </p:cNvPr>
          <p:cNvSpPr>
            <a:spLocks noGrp="1"/>
          </p:cNvSpPr>
          <p:nvPr>
            <p:ph type="dt" sz="half" idx="10"/>
          </p:nvPr>
        </p:nvSpPr>
        <p:spPr/>
        <p:txBody>
          <a:bodyPr/>
          <a:lstStyle/>
          <a:p>
            <a:fld id="{F8931288-F584-FC4A-9C32-A269FA811DE1}" type="datetime6">
              <a:rPr lang="es-AR" smtClean="0"/>
              <a:t>marzo de 2019</a:t>
            </a:fld>
            <a:endParaRPr lang="en-US" dirty="0"/>
          </a:p>
        </p:txBody>
      </p:sp>
      <p:sp>
        <p:nvSpPr>
          <p:cNvPr id="5" name="Marcador de pie de página 4">
            <a:extLst>
              <a:ext uri="{FF2B5EF4-FFF2-40B4-BE49-F238E27FC236}">
                <a16:creationId xmlns:a16="http://schemas.microsoft.com/office/drawing/2014/main" id="{8D13086D-A72F-374D-9630-86A500F7E5F0}"/>
              </a:ext>
            </a:extLst>
          </p:cNvPr>
          <p:cNvSpPr>
            <a:spLocks noGrp="1"/>
          </p:cNvSpPr>
          <p:nvPr>
            <p:ph type="ftr" sz="quarter" idx="11"/>
          </p:nvPr>
        </p:nvSpPr>
        <p:spPr/>
        <p:txBody>
          <a:bodyPr/>
          <a:lstStyle/>
          <a:p>
            <a:r>
              <a:rPr lang="en-US"/>
              <a:t>Dcho Procesal 1 (prof Ramírez Amable)</a:t>
            </a:r>
            <a:endParaRPr lang="en-US" dirty="0"/>
          </a:p>
        </p:txBody>
      </p:sp>
      <p:sp>
        <p:nvSpPr>
          <p:cNvPr id="6" name="Marcador de número de diapositiva 5">
            <a:extLst>
              <a:ext uri="{FF2B5EF4-FFF2-40B4-BE49-F238E27FC236}">
                <a16:creationId xmlns:a16="http://schemas.microsoft.com/office/drawing/2014/main" id="{F0114FD2-D3D4-6A4D-9780-2A69AD6188AD}"/>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911034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8DFCAA-DEF5-8C48-8D89-5A015D68EC4F}"/>
              </a:ext>
            </a:extLst>
          </p:cNvPr>
          <p:cNvSpPr>
            <a:spLocks noGrp="1"/>
          </p:cNvSpPr>
          <p:nvPr>
            <p:ph type="title"/>
          </p:nvPr>
        </p:nvSpPr>
        <p:spPr>
          <a:xfrm>
            <a:off x="677334" y="169985"/>
            <a:ext cx="8596668" cy="1117846"/>
          </a:xfrm>
        </p:spPr>
        <p:txBody>
          <a:bodyPr>
            <a:normAutofit fontScale="90000"/>
          </a:bodyPr>
          <a:lstStyle/>
          <a:p>
            <a:r>
              <a:rPr lang="es-AR" b="1" i="1" dirty="0"/>
              <a:t>FUENTES DEL DERECHO PROCESAL: (cont)</a:t>
            </a:r>
            <a:endParaRPr lang="es-AR" dirty="0"/>
          </a:p>
        </p:txBody>
      </p:sp>
      <p:sp>
        <p:nvSpPr>
          <p:cNvPr id="3" name="Marcador de contenido 2">
            <a:extLst>
              <a:ext uri="{FF2B5EF4-FFF2-40B4-BE49-F238E27FC236}">
                <a16:creationId xmlns:a16="http://schemas.microsoft.com/office/drawing/2014/main" id="{4EF1AD65-0A8D-024C-95EE-6DF4CBF60633}"/>
              </a:ext>
            </a:extLst>
          </p:cNvPr>
          <p:cNvSpPr>
            <a:spLocks noGrp="1"/>
          </p:cNvSpPr>
          <p:nvPr>
            <p:ph idx="1"/>
          </p:nvPr>
        </p:nvSpPr>
        <p:spPr>
          <a:xfrm>
            <a:off x="404446" y="1002323"/>
            <a:ext cx="10163906" cy="5404163"/>
          </a:xfrm>
        </p:spPr>
        <p:txBody>
          <a:bodyPr>
            <a:normAutofit fontScale="92500" lnSpcReduction="20000"/>
          </a:bodyPr>
          <a:lstStyle/>
          <a:p>
            <a:pPr algn="just"/>
            <a:r>
              <a:rPr lang="es-AR" sz="2100" dirty="0"/>
              <a:t>3) LA COSTUMBRE*: entendida como toda norma general creada espontáneamente a través de la repetición de determinada concuta y a cuyo respecto existe un consenso comunitario de obligatoriedad,. Algunos autores no encuentra fundamento para considerar configurado un “derecho procesal consuetudinario”; otros si bien reconocen que la costumbre gravita en la actividad procesal, le niegan calidad de fuente de derecho salvo que la ley le otorgue tal aptitud; otros circunscriben el papel a los usos o prácticas forenses</a:t>
            </a:r>
          </a:p>
          <a:p>
            <a:pPr algn="just"/>
            <a:r>
              <a:rPr lang="es-AR" sz="2100" dirty="0"/>
              <a:t>Palacio: es una fuente de derehco procesal, cuando la ley remite a ella; ej art. 565 CPCCN (comisión a pagar en los remates judiciales) </a:t>
            </a:r>
          </a:p>
          <a:p>
            <a:pPr algn="just"/>
            <a:r>
              <a:rPr lang="es-AR" sz="2100" dirty="0"/>
              <a:t>Se exterioriza en el proceso mediante la consagración de ciertas “prácticas judiciales” o usos forenses, desarrollados en ausencia de reglamentaciones específicas; como las que surgen para la realización de algunos actos de comunicación (oficios, cédulas etc) </a:t>
            </a:r>
          </a:p>
          <a:p>
            <a:pPr algn="just"/>
            <a:r>
              <a:rPr lang="es-AR" sz="2100" dirty="0"/>
              <a:t>También se exterioriza con efectos “derogatorios” (contra legem), EL JUEZ QUE SEGÚN LA LEY DEBE PRESIDIR LA AUDIENCIA, Y NO ESTA PRESENTE. ETC; EJ “PLAZO PROBATORIO” “no perentorio, pese a lo que la ley indica.</a:t>
            </a:r>
          </a:p>
          <a:p>
            <a:pPr marL="0" indent="0">
              <a:buNone/>
            </a:pPr>
            <a:endParaRPr lang="es-AR" dirty="0"/>
          </a:p>
          <a:p>
            <a:r>
              <a:rPr lang="es-AR" dirty="0"/>
              <a:t>4) LA DOCTRINA ; entendida como el conjunto de obras destianda a la exposición científica de instituciones o problemas jurídicos en particular. Y como elemento que , citado en la fundamentación de una resolución puede ser capazz de sustentar la objetividad del fundamento dado. NO posee la opinión de los juristas caracter obligatorio.</a:t>
            </a:r>
          </a:p>
          <a:p>
            <a:endParaRPr lang="es-AR" dirty="0"/>
          </a:p>
        </p:txBody>
      </p:sp>
      <p:sp>
        <p:nvSpPr>
          <p:cNvPr id="4" name="Marcador de fecha 3">
            <a:extLst>
              <a:ext uri="{FF2B5EF4-FFF2-40B4-BE49-F238E27FC236}">
                <a16:creationId xmlns:a16="http://schemas.microsoft.com/office/drawing/2014/main" id="{99805AF6-61DB-764B-95AD-F70F081E8BA8}"/>
              </a:ext>
            </a:extLst>
          </p:cNvPr>
          <p:cNvSpPr>
            <a:spLocks noGrp="1"/>
          </p:cNvSpPr>
          <p:nvPr>
            <p:ph type="dt" sz="half" idx="10"/>
          </p:nvPr>
        </p:nvSpPr>
        <p:spPr/>
        <p:txBody>
          <a:bodyPr/>
          <a:lstStyle/>
          <a:p>
            <a:fld id="{F8931288-F584-FC4A-9C32-A269FA811DE1}" type="datetime6">
              <a:rPr lang="es-AR" smtClean="0"/>
              <a:t>marzo de 2019</a:t>
            </a:fld>
            <a:endParaRPr lang="en-US" dirty="0"/>
          </a:p>
        </p:txBody>
      </p:sp>
      <p:sp>
        <p:nvSpPr>
          <p:cNvPr id="5" name="Marcador de pie de página 4">
            <a:extLst>
              <a:ext uri="{FF2B5EF4-FFF2-40B4-BE49-F238E27FC236}">
                <a16:creationId xmlns:a16="http://schemas.microsoft.com/office/drawing/2014/main" id="{8D13086D-A72F-374D-9630-86A500F7E5F0}"/>
              </a:ext>
            </a:extLst>
          </p:cNvPr>
          <p:cNvSpPr>
            <a:spLocks noGrp="1"/>
          </p:cNvSpPr>
          <p:nvPr>
            <p:ph type="ftr" sz="quarter" idx="11"/>
          </p:nvPr>
        </p:nvSpPr>
        <p:spPr/>
        <p:txBody>
          <a:bodyPr/>
          <a:lstStyle/>
          <a:p>
            <a:r>
              <a:rPr lang="en-US"/>
              <a:t>Dcho Procesal 1 (prof Ramírez Amable)</a:t>
            </a:r>
            <a:endParaRPr lang="en-US" dirty="0"/>
          </a:p>
        </p:txBody>
      </p:sp>
      <p:sp>
        <p:nvSpPr>
          <p:cNvPr id="6" name="Marcador de número de diapositiva 5">
            <a:extLst>
              <a:ext uri="{FF2B5EF4-FFF2-40B4-BE49-F238E27FC236}">
                <a16:creationId xmlns:a16="http://schemas.microsoft.com/office/drawing/2014/main" id="{F0114FD2-D3D4-6A4D-9780-2A69AD6188AD}"/>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804912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FF5EF8-826F-1F4B-8F7D-5BB7AA78CB47}"/>
              </a:ext>
            </a:extLst>
          </p:cNvPr>
          <p:cNvSpPr>
            <a:spLocks noGrp="1"/>
          </p:cNvSpPr>
          <p:nvPr>
            <p:ph type="title"/>
          </p:nvPr>
        </p:nvSpPr>
        <p:spPr>
          <a:xfrm>
            <a:off x="335664" y="225053"/>
            <a:ext cx="8596668" cy="796923"/>
          </a:xfrm>
        </p:spPr>
        <p:txBody>
          <a:bodyPr/>
          <a:lstStyle/>
          <a:p>
            <a:r>
              <a:rPr lang="es-AR" b="1" i="1" dirty="0"/>
              <a:t>Derecho procesal. Objeto </a:t>
            </a:r>
          </a:p>
        </p:txBody>
      </p:sp>
      <p:sp>
        <p:nvSpPr>
          <p:cNvPr id="3" name="Marcador de contenido 2">
            <a:extLst>
              <a:ext uri="{FF2B5EF4-FFF2-40B4-BE49-F238E27FC236}">
                <a16:creationId xmlns:a16="http://schemas.microsoft.com/office/drawing/2014/main" id="{C88BB20C-DDFE-2941-91F0-96742B73F29E}"/>
              </a:ext>
            </a:extLst>
          </p:cNvPr>
          <p:cNvSpPr>
            <a:spLocks noGrp="1"/>
          </p:cNvSpPr>
          <p:nvPr>
            <p:ph idx="1"/>
          </p:nvPr>
        </p:nvSpPr>
        <p:spPr>
          <a:xfrm>
            <a:off x="121024" y="1021976"/>
            <a:ext cx="9829800" cy="4790786"/>
          </a:xfrm>
        </p:spPr>
        <p:txBody>
          <a:bodyPr>
            <a:normAutofit/>
          </a:bodyPr>
          <a:lstStyle/>
          <a:p>
            <a:r>
              <a:rPr lang="es-AR" sz="2400" b="1" dirty="0"/>
              <a:t>Palacio: </a:t>
            </a:r>
          </a:p>
          <a:p>
            <a:pPr lvl="1" algn="just"/>
            <a:r>
              <a:rPr lang="es-AR" dirty="0"/>
              <a:t>Conjunto de actividades que conocida bajo la denominación “derecho procesal” estudia, por un lado, el conjunto de actividades que tienen lugar cuando se somete a la decisión de un órgano jurisdiccional o arbitral, la socluión de cierta categoría de conflictos jurídicos, suscitados entre dos o mas personas (partes) o cuando se requiere la intervención de un ‘rogano judicial para se se constituya, integre o acuerde eficacia a determinada relación o situación jurídica </a:t>
            </a:r>
          </a:p>
          <a:p>
            <a:pPr lvl="1" algn="just"/>
            <a:r>
              <a:rPr lang="es-AR" dirty="0"/>
              <a:t>También forma parte del derecho procesal, a título secundario, el estudio de numerosas actividades vinculadas con la ORGANIZACIÓN y el FUNCIONAMIENTO INTERNO de los órganos judiciales, cuyo objeto consiste en facilitar el desarrollo de las actividades mencionadas en el párr anterior. Dentro de este sector, se encuentran diversas funciones de orden administrativo y reglamentario conferidas a los tribunales de justicia (por ej, remoción designación etc de funcionarios y empleados judiciales; expedición de reglamentos etc) </a:t>
            </a:r>
          </a:p>
        </p:txBody>
      </p:sp>
      <p:sp>
        <p:nvSpPr>
          <p:cNvPr id="4" name="Marcador de fecha 3">
            <a:extLst>
              <a:ext uri="{FF2B5EF4-FFF2-40B4-BE49-F238E27FC236}">
                <a16:creationId xmlns:a16="http://schemas.microsoft.com/office/drawing/2014/main" id="{F0972E7A-2F8D-A64F-80E6-271727634222}"/>
              </a:ext>
            </a:extLst>
          </p:cNvPr>
          <p:cNvSpPr>
            <a:spLocks noGrp="1"/>
          </p:cNvSpPr>
          <p:nvPr>
            <p:ph type="dt" sz="half" idx="10"/>
          </p:nvPr>
        </p:nvSpPr>
        <p:spPr/>
        <p:txBody>
          <a:bodyPr/>
          <a:lstStyle/>
          <a:p>
            <a:fld id="{F8931288-F584-FC4A-9C32-A269FA811DE1}" type="datetime6">
              <a:rPr lang="es-AR" smtClean="0"/>
              <a:t>marzo de 2019</a:t>
            </a:fld>
            <a:endParaRPr lang="en-US" dirty="0"/>
          </a:p>
        </p:txBody>
      </p:sp>
      <p:sp>
        <p:nvSpPr>
          <p:cNvPr id="5" name="Marcador de pie de página 4">
            <a:extLst>
              <a:ext uri="{FF2B5EF4-FFF2-40B4-BE49-F238E27FC236}">
                <a16:creationId xmlns:a16="http://schemas.microsoft.com/office/drawing/2014/main" id="{89D7668C-97B3-9640-ADE2-1E372F426727}"/>
              </a:ext>
            </a:extLst>
          </p:cNvPr>
          <p:cNvSpPr>
            <a:spLocks noGrp="1"/>
          </p:cNvSpPr>
          <p:nvPr>
            <p:ph type="ftr" sz="quarter" idx="11"/>
          </p:nvPr>
        </p:nvSpPr>
        <p:spPr/>
        <p:txBody>
          <a:bodyPr/>
          <a:lstStyle/>
          <a:p>
            <a:r>
              <a:rPr lang="en-US"/>
              <a:t>Dcho Procesal 1 (prof Ramírez Amable)</a:t>
            </a:r>
            <a:endParaRPr lang="en-US" dirty="0"/>
          </a:p>
        </p:txBody>
      </p:sp>
      <p:sp>
        <p:nvSpPr>
          <p:cNvPr id="6" name="Marcador de número de diapositiva 5">
            <a:extLst>
              <a:ext uri="{FF2B5EF4-FFF2-40B4-BE49-F238E27FC236}">
                <a16:creationId xmlns:a16="http://schemas.microsoft.com/office/drawing/2014/main" id="{4E2A5FD1-667A-AD43-B3D9-90BFBE9925C2}"/>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624465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91B3DD-E385-CC46-BF43-D0F3E113D3EB}"/>
              </a:ext>
            </a:extLst>
          </p:cNvPr>
          <p:cNvSpPr>
            <a:spLocks noGrp="1"/>
          </p:cNvSpPr>
          <p:nvPr>
            <p:ph type="title"/>
          </p:nvPr>
        </p:nvSpPr>
        <p:spPr>
          <a:xfrm>
            <a:off x="193240" y="327211"/>
            <a:ext cx="8596668" cy="600635"/>
          </a:xfrm>
        </p:spPr>
        <p:txBody>
          <a:bodyPr>
            <a:normAutofit fontScale="90000"/>
          </a:bodyPr>
          <a:lstStyle/>
          <a:p>
            <a:r>
              <a:rPr lang="es-AR" b="1" i="1" dirty="0"/>
              <a:t>Derecho procesal. Contenido</a:t>
            </a:r>
          </a:p>
        </p:txBody>
      </p:sp>
      <p:sp>
        <p:nvSpPr>
          <p:cNvPr id="3" name="Marcador de contenido 2">
            <a:extLst>
              <a:ext uri="{FF2B5EF4-FFF2-40B4-BE49-F238E27FC236}">
                <a16:creationId xmlns:a16="http://schemas.microsoft.com/office/drawing/2014/main" id="{3FC1B817-6C8C-264E-9BEE-9E5B795280D4}"/>
              </a:ext>
            </a:extLst>
          </p:cNvPr>
          <p:cNvSpPr>
            <a:spLocks noGrp="1"/>
          </p:cNvSpPr>
          <p:nvPr>
            <p:ph idx="1"/>
          </p:nvPr>
        </p:nvSpPr>
        <p:spPr>
          <a:xfrm>
            <a:off x="322729" y="927846"/>
            <a:ext cx="9386047" cy="5378825"/>
          </a:xfrm>
        </p:spPr>
        <p:txBody>
          <a:bodyPr>
            <a:normAutofit/>
          </a:bodyPr>
          <a:lstStyle/>
          <a:p>
            <a:r>
              <a:rPr lang="es-AR" sz="2000" dirty="0"/>
              <a:t>Materias que interesan y tienen puntos de contacto con el Dcho Procesal:</a:t>
            </a:r>
          </a:p>
          <a:p>
            <a:pPr lvl="1"/>
            <a:r>
              <a:rPr lang="es-AR" sz="1800" dirty="0"/>
              <a:t>DERECHO CONSTITUCIONAL </a:t>
            </a:r>
          </a:p>
          <a:p>
            <a:pPr lvl="1"/>
            <a:r>
              <a:rPr lang="es-AR" sz="1800" dirty="0"/>
              <a:t>Derecho Administrativo </a:t>
            </a:r>
          </a:p>
          <a:p>
            <a:pPr lvl="1"/>
            <a:r>
              <a:rPr lang="es-AR" sz="1800" dirty="0"/>
              <a:t>DERECHO MATERIAL&gt; referentes a las clases de acciones, a las pruebas con que debe demostrarse un determinado hecho o acto, referidas a elementos como la cosa juzgada. </a:t>
            </a:r>
          </a:p>
          <a:p>
            <a:pPr lvl="2"/>
            <a:r>
              <a:rPr lang="es-AR" sz="1600" dirty="0"/>
              <a:t>En este aspecto es mejor realizar uan delimitación extensiva del derecho procesal de modo tal que se permite que aún compartiendo el estudio de ciertas materias límite con otras disciplinas jurídicas, el derecho procesal aporte un punto de vista PROPIO, pero aprovechable para la Teoría General del Derecho.</a:t>
            </a:r>
          </a:p>
          <a:p>
            <a:pPr lvl="2"/>
            <a:endParaRPr lang="es-AR" sz="1600" dirty="0"/>
          </a:p>
        </p:txBody>
      </p:sp>
      <p:sp>
        <p:nvSpPr>
          <p:cNvPr id="4" name="Marcador de fecha 3">
            <a:extLst>
              <a:ext uri="{FF2B5EF4-FFF2-40B4-BE49-F238E27FC236}">
                <a16:creationId xmlns:a16="http://schemas.microsoft.com/office/drawing/2014/main" id="{5B89536E-C934-C74A-8B72-0C0368F1D5CA}"/>
              </a:ext>
            </a:extLst>
          </p:cNvPr>
          <p:cNvSpPr>
            <a:spLocks noGrp="1"/>
          </p:cNvSpPr>
          <p:nvPr>
            <p:ph type="dt" sz="half" idx="10"/>
          </p:nvPr>
        </p:nvSpPr>
        <p:spPr/>
        <p:txBody>
          <a:bodyPr/>
          <a:lstStyle/>
          <a:p>
            <a:fld id="{F8931288-F584-FC4A-9C32-A269FA811DE1}" type="datetime6">
              <a:rPr lang="es-AR" smtClean="0"/>
              <a:t>marzo de 2019</a:t>
            </a:fld>
            <a:endParaRPr lang="en-US" dirty="0"/>
          </a:p>
        </p:txBody>
      </p:sp>
      <p:sp>
        <p:nvSpPr>
          <p:cNvPr id="5" name="Marcador de pie de página 4">
            <a:extLst>
              <a:ext uri="{FF2B5EF4-FFF2-40B4-BE49-F238E27FC236}">
                <a16:creationId xmlns:a16="http://schemas.microsoft.com/office/drawing/2014/main" id="{6D2FEAF0-5C6D-3A4F-AD0A-AE0BAB008329}"/>
              </a:ext>
            </a:extLst>
          </p:cNvPr>
          <p:cNvSpPr>
            <a:spLocks noGrp="1"/>
          </p:cNvSpPr>
          <p:nvPr>
            <p:ph type="ftr" sz="quarter" idx="11"/>
          </p:nvPr>
        </p:nvSpPr>
        <p:spPr/>
        <p:txBody>
          <a:bodyPr/>
          <a:lstStyle/>
          <a:p>
            <a:r>
              <a:rPr lang="en-US"/>
              <a:t>Dcho Procesal 1 (prof Ramírez Amable)</a:t>
            </a:r>
            <a:endParaRPr lang="en-US" dirty="0"/>
          </a:p>
        </p:txBody>
      </p:sp>
      <p:sp>
        <p:nvSpPr>
          <p:cNvPr id="6" name="Marcador de número de diapositiva 5">
            <a:extLst>
              <a:ext uri="{FF2B5EF4-FFF2-40B4-BE49-F238E27FC236}">
                <a16:creationId xmlns:a16="http://schemas.microsoft.com/office/drawing/2014/main" id="{08F790CB-C6D8-D64A-B3C3-F146920F694F}"/>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956825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1C525F-9286-1143-8B9A-820F67F029ED}"/>
              </a:ext>
            </a:extLst>
          </p:cNvPr>
          <p:cNvSpPr>
            <a:spLocks noGrp="1"/>
          </p:cNvSpPr>
          <p:nvPr>
            <p:ph type="title"/>
          </p:nvPr>
        </p:nvSpPr>
        <p:spPr>
          <a:xfrm>
            <a:off x="242047" y="403412"/>
            <a:ext cx="9031955" cy="1089212"/>
          </a:xfrm>
        </p:spPr>
        <p:txBody>
          <a:bodyPr>
            <a:normAutofit fontScale="90000"/>
          </a:bodyPr>
          <a:lstStyle/>
          <a:p>
            <a:r>
              <a:rPr lang="es-AR" b="1" i="1" dirty="0"/>
              <a:t>Derecho procesal. Contenido (continuación)</a:t>
            </a:r>
            <a:endParaRPr lang="es-AR" dirty="0"/>
          </a:p>
        </p:txBody>
      </p:sp>
      <p:sp>
        <p:nvSpPr>
          <p:cNvPr id="3" name="Marcador de contenido 2">
            <a:extLst>
              <a:ext uri="{FF2B5EF4-FFF2-40B4-BE49-F238E27FC236}">
                <a16:creationId xmlns:a16="http://schemas.microsoft.com/office/drawing/2014/main" id="{A8DBBD79-02BC-4444-94B9-396F3F21F056}"/>
              </a:ext>
            </a:extLst>
          </p:cNvPr>
          <p:cNvSpPr>
            <a:spLocks noGrp="1"/>
          </p:cNvSpPr>
          <p:nvPr>
            <p:ph idx="1"/>
          </p:nvPr>
        </p:nvSpPr>
        <p:spPr>
          <a:xfrm>
            <a:off x="349623" y="1196789"/>
            <a:ext cx="9574305" cy="4844574"/>
          </a:xfrm>
        </p:spPr>
        <p:txBody>
          <a:bodyPr/>
          <a:lstStyle/>
          <a:p>
            <a:r>
              <a:rPr lang="es-AR" dirty="0"/>
              <a:t>EXISTE ACUERDO DOCTRINARIO EN ASIGNAR AL DERECHO PROCESLA LAS SIGUIENTES MATERIAS O TEMAS: </a:t>
            </a:r>
          </a:p>
          <a:p>
            <a:pPr marL="0" indent="0">
              <a:buNone/>
            </a:pPr>
            <a:endParaRPr lang="es-AR" dirty="0"/>
          </a:p>
          <a:p>
            <a:pPr marL="0" indent="0">
              <a:buNone/>
            </a:pPr>
            <a:endParaRPr lang="es-AR" dirty="0"/>
          </a:p>
          <a:p>
            <a:pPr algn="ctr"/>
            <a:r>
              <a:rPr lang="es-AR" dirty="0"/>
              <a:t>JURISDICCION Y COMPETENCIA Y RÉGIMEN JURÍDICO AL QUE ESTÁN SOMETIDOS QUIENES LO INTEGRAN. (También, desde este punto de vista orgánico, lo concerniente a la capacidad, designación, recusación de árbitros y amigables componedores)</a:t>
            </a:r>
          </a:p>
          <a:p>
            <a:pPr algn="ctr"/>
            <a:endParaRPr lang="es-AR" dirty="0"/>
          </a:p>
          <a:p>
            <a:pPr algn="ctr"/>
            <a:r>
              <a:rPr lang="es-AR" dirty="0"/>
              <a:t>REGIMEN JURÍDICO DE LAS PARTES (capacidad para ser parte, representación, asistentes – estudio de la Pretensión procesal / petición extracontenciosa</a:t>
            </a:r>
          </a:p>
          <a:p>
            <a:pPr algn="ctr"/>
            <a:endParaRPr lang="es-AR" dirty="0"/>
          </a:p>
          <a:p>
            <a:pPr algn="ctr"/>
            <a:r>
              <a:rPr lang="es-AR" dirty="0"/>
              <a:t>REQUISITOS DE CONTENIDO Y EFECTO DE LOS ACTOS PROCESALES Y TRÁMITE DEL PROCESO A TRAVÉS DE LOS procedimientos QUE LO INTEGRAN. </a:t>
            </a:r>
          </a:p>
        </p:txBody>
      </p:sp>
      <p:sp>
        <p:nvSpPr>
          <p:cNvPr id="4" name="Marcador de fecha 3">
            <a:extLst>
              <a:ext uri="{FF2B5EF4-FFF2-40B4-BE49-F238E27FC236}">
                <a16:creationId xmlns:a16="http://schemas.microsoft.com/office/drawing/2014/main" id="{C4FF6949-F252-BC46-94FA-044FBEDC95BA}"/>
              </a:ext>
            </a:extLst>
          </p:cNvPr>
          <p:cNvSpPr>
            <a:spLocks noGrp="1"/>
          </p:cNvSpPr>
          <p:nvPr>
            <p:ph type="dt" sz="half" idx="10"/>
          </p:nvPr>
        </p:nvSpPr>
        <p:spPr/>
        <p:txBody>
          <a:bodyPr/>
          <a:lstStyle/>
          <a:p>
            <a:fld id="{F8931288-F584-FC4A-9C32-A269FA811DE1}" type="datetime6">
              <a:rPr lang="es-AR" smtClean="0"/>
              <a:t>marzo de 2019</a:t>
            </a:fld>
            <a:endParaRPr lang="en-US" dirty="0"/>
          </a:p>
        </p:txBody>
      </p:sp>
      <p:sp>
        <p:nvSpPr>
          <p:cNvPr id="5" name="Marcador de pie de página 4">
            <a:extLst>
              <a:ext uri="{FF2B5EF4-FFF2-40B4-BE49-F238E27FC236}">
                <a16:creationId xmlns:a16="http://schemas.microsoft.com/office/drawing/2014/main" id="{30A5DB3C-BB50-8E48-8CF8-1D818BB97BC4}"/>
              </a:ext>
            </a:extLst>
          </p:cNvPr>
          <p:cNvSpPr>
            <a:spLocks noGrp="1"/>
          </p:cNvSpPr>
          <p:nvPr>
            <p:ph type="ftr" sz="quarter" idx="11"/>
          </p:nvPr>
        </p:nvSpPr>
        <p:spPr/>
        <p:txBody>
          <a:bodyPr/>
          <a:lstStyle/>
          <a:p>
            <a:r>
              <a:rPr lang="en-US" dirty="0" err="1"/>
              <a:t>Dcho</a:t>
            </a:r>
            <a:r>
              <a:rPr lang="en-US" dirty="0"/>
              <a:t> </a:t>
            </a:r>
            <a:r>
              <a:rPr lang="en-US" dirty="0" err="1"/>
              <a:t>Procesal</a:t>
            </a:r>
            <a:r>
              <a:rPr lang="en-US" dirty="0"/>
              <a:t> 1 (prof Ramírez </a:t>
            </a:r>
            <a:r>
              <a:rPr lang="en-US" dirty="0" err="1"/>
              <a:t>Amable</a:t>
            </a:r>
            <a:r>
              <a:rPr lang="en-US" dirty="0"/>
              <a:t>)</a:t>
            </a:r>
          </a:p>
        </p:txBody>
      </p:sp>
      <p:sp>
        <p:nvSpPr>
          <p:cNvPr id="6" name="Marcador de número de diapositiva 5">
            <a:extLst>
              <a:ext uri="{FF2B5EF4-FFF2-40B4-BE49-F238E27FC236}">
                <a16:creationId xmlns:a16="http://schemas.microsoft.com/office/drawing/2014/main" id="{579B901E-2889-7D4D-A267-8E09FB89EBE7}"/>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
        <p:nvSpPr>
          <p:cNvPr id="7" name="Flecha abajo 6">
            <a:extLst>
              <a:ext uri="{FF2B5EF4-FFF2-40B4-BE49-F238E27FC236}">
                <a16:creationId xmlns:a16="http://schemas.microsoft.com/office/drawing/2014/main" id="{F0E53D2A-AA63-0E49-A5D8-113B18FD9273}"/>
              </a:ext>
            </a:extLst>
          </p:cNvPr>
          <p:cNvSpPr/>
          <p:nvPr/>
        </p:nvSpPr>
        <p:spPr>
          <a:xfrm>
            <a:off x="1404732" y="1761565"/>
            <a:ext cx="6390840" cy="7094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453802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36AE54-CABA-CF4A-B06F-E6A8724554FE}"/>
              </a:ext>
            </a:extLst>
          </p:cNvPr>
          <p:cNvSpPr>
            <a:spLocks noGrp="1"/>
          </p:cNvSpPr>
          <p:nvPr>
            <p:ph type="title"/>
          </p:nvPr>
        </p:nvSpPr>
        <p:spPr>
          <a:xfrm>
            <a:off x="430306" y="65183"/>
            <a:ext cx="8596668" cy="1024029"/>
          </a:xfrm>
        </p:spPr>
        <p:txBody>
          <a:bodyPr>
            <a:normAutofit fontScale="90000"/>
          </a:bodyPr>
          <a:lstStyle/>
          <a:p>
            <a:r>
              <a:rPr lang="es-AR" b="1" i="1" dirty="0"/>
              <a:t>Derecho procesal. Naturaleza. caracteres: </a:t>
            </a:r>
          </a:p>
        </p:txBody>
      </p:sp>
      <p:sp>
        <p:nvSpPr>
          <p:cNvPr id="3" name="Marcador de contenido 2">
            <a:extLst>
              <a:ext uri="{FF2B5EF4-FFF2-40B4-BE49-F238E27FC236}">
                <a16:creationId xmlns:a16="http://schemas.microsoft.com/office/drawing/2014/main" id="{023BB1FC-4C5B-064B-8730-1BE3489797E2}"/>
              </a:ext>
            </a:extLst>
          </p:cNvPr>
          <p:cNvSpPr>
            <a:spLocks noGrp="1"/>
          </p:cNvSpPr>
          <p:nvPr>
            <p:ph idx="1"/>
          </p:nvPr>
        </p:nvSpPr>
        <p:spPr>
          <a:xfrm>
            <a:off x="430306" y="793376"/>
            <a:ext cx="9144000" cy="5247987"/>
          </a:xfrm>
        </p:spPr>
        <p:txBody>
          <a:bodyPr>
            <a:normAutofit lnSpcReduction="10000"/>
          </a:bodyPr>
          <a:lstStyle/>
          <a:p>
            <a:r>
              <a:rPr lang="es-AR" dirty="0"/>
              <a:t>Idea tradicional : </a:t>
            </a:r>
          </a:p>
          <a:p>
            <a:pPr lvl="1"/>
            <a:r>
              <a:rPr lang="es-AR" dirty="0"/>
              <a:t>“El derecho procesal está emplazado en un ámbito secundario respecto del Derecho Material” , a partir de lo cual, las normas procesales son sólo un MEDIO y no un fín en si mismas. Neto carácter instrumental o secundario, destinado a lograr la realización de los intereses que tutelan las “normas sustanciales”. ( en esta línea, Calamandrei) </a:t>
            </a:r>
          </a:p>
          <a:p>
            <a:pPr marL="457200" lvl="1" indent="0">
              <a:buNone/>
            </a:pPr>
            <a:r>
              <a:rPr lang="es-AR" dirty="0"/>
              <a:t>CRITICAS A ESTA IDEA: </a:t>
            </a:r>
          </a:p>
          <a:p>
            <a:pPr marL="457200" lvl="1" indent="0">
              <a:buNone/>
            </a:pPr>
            <a:r>
              <a:rPr lang="es-AR" dirty="0"/>
              <a:t>	- LAS NOMRAS JURIDICAS CARECEN EN RIGOR DE FINALIDAD. Son conceptos a través de los cuales es posible interpretar una determinada realidad de conductta. </a:t>
            </a:r>
          </a:p>
          <a:p>
            <a:pPr marL="457200" lvl="1" indent="0">
              <a:buNone/>
            </a:pPr>
            <a:r>
              <a:rPr lang="es-AR" dirty="0"/>
              <a:t>	- Aunque se acepte la idea de que las Ns Procesales carecen de un fín en si mismas, cabe’ria observar que lo mismo ocurre con normas que provienen del derecho material, por ej, las que establecen formalidades para la validez de determinados actos jurídicos.</a:t>
            </a:r>
          </a:p>
          <a:p>
            <a:pPr marL="457200" lvl="1" indent="0">
              <a:buNone/>
            </a:pPr>
            <a:r>
              <a:rPr lang="es-AR" dirty="0"/>
              <a:t>	- el esquema normativo del que se vale el juez para resolver un conflicto está irremediablemente INTEGRADO por disposiciones contenidas tanto en las leyes procesales socomo sustanciales pues una y otras concurren coordinadas en PIE DE IGUALDAD a acordar el  sentido jurídico de la norma individual en que aquella consiste. </a:t>
            </a:r>
          </a:p>
          <a:p>
            <a:pPr marL="457200" lvl="1" indent="0">
              <a:buNone/>
            </a:pPr>
            <a:r>
              <a:rPr lang="es-AR" dirty="0"/>
              <a:t>	- de la conducta observada por las partes durante el proceso y de las normas procesales que sirven para interpretar esa conducta, DEPENDE, la aplicabilidad o inaplicabilidad de las correspondientes normas materiales.  </a:t>
            </a:r>
          </a:p>
        </p:txBody>
      </p:sp>
      <p:sp>
        <p:nvSpPr>
          <p:cNvPr id="4" name="Marcador de fecha 3">
            <a:extLst>
              <a:ext uri="{FF2B5EF4-FFF2-40B4-BE49-F238E27FC236}">
                <a16:creationId xmlns:a16="http://schemas.microsoft.com/office/drawing/2014/main" id="{5138F38F-F69C-3C4B-A309-93754336416E}"/>
              </a:ext>
            </a:extLst>
          </p:cNvPr>
          <p:cNvSpPr>
            <a:spLocks noGrp="1"/>
          </p:cNvSpPr>
          <p:nvPr>
            <p:ph type="dt" sz="half" idx="10"/>
          </p:nvPr>
        </p:nvSpPr>
        <p:spPr/>
        <p:txBody>
          <a:bodyPr/>
          <a:lstStyle/>
          <a:p>
            <a:fld id="{F8931288-F584-FC4A-9C32-A269FA811DE1}" type="datetime6">
              <a:rPr lang="es-AR" smtClean="0"/>
              <a:t>marzo de 2019</a:t>
            </a:fld>
            <a:endParaRPr lang="en-US" dirty="0"/>
          </a:p>
        </p:txBody>
      </p:sp>
      <p:sp>
        <p:nvSpPr>
          <p:cNvPr id="5" name="Marcador de pie de página 4">
            <a:extLst>
              <a:ext uri="{FF2B5EF4-FFF2-40B4-BE49-F238E27FC236}">
                <a16:creationId xmlns:a16="http://schemas.microsoft.com/office/drawing/2014/main" id="{56A84340-2488-DB4F-8AB1-3AC4507EA143}"/>
              </a:ext>
            </a:extLst>
          </p:cNvPr>
          <p:cNvSpPr>
            <a:spLocks noGrp="1"/>
          </p:cNvSpPr>
          <p:nvPr>
            <p:ph type="ftr" sz="quarter" idx="11"/>
          </p:nvPr>
        </p:nvSpPr>
        <p:spPr/>
        <p:txBody>
          <a:bodyPr/>
          <a:lstStyle/>
          <a:p>
            <a:r>
              <a:rPr lang="en-US"/>
              <a:t>Dcho Procesal 1 (prof Ramírez Amable)</a:t>
            </a:r>
            <a:endParaRPr lang="en-US" dirty="0"/>
          </a:p>
        </p:txBody>
      </p:sp>
      <p:sp>
        <p:nvSpPr>
          <p:cNvPr id="6" name="Marcador de número de diapositiva 5">
            <a:extLst>
              <a:ext uri="{FF2B5EF4-FFF2-40B4-BE49-F238E27FC236}">
                <a16:creationId xmlns:a16="http://schemas.microsoft.com/office/drawing/2014/main" id="{824E9968-98C7-534F-AE3F-4FDD868B426D}"/>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762705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C907C6-DEBF-9547-B8AB-A8097F000EC2}"/>
              </a:ext>
            </a:extLst>
          </p:cNvPr>
          <p:cNvSpPr>
            <a:spLocks noGrp="1"/>
          </p:cNvSpPr>
          <p:nvPr>
            <p:ph type="title"/>
          </p:nvPr>
        </p:nvSpPr>
        <p:spPr>
          <a:xfrm>
            <a:off x="677334" y="138953"/>
            <a:ext cx="8596668" cy="856129"/>
          </a:xfrm>
        </p:spPr>
        <p:txBody>
          <a:bodyPr>
            <a:normAutofit fontScale="90000"/>
          </a:bodyPr>
          <a:lstStyle/>
          <a:p>
            <a:r>
              <a:rPr lang="es-AR" b="1" i="1" dirty="0"/>
              <a:t>Derecho procesal. Naturaleza. Caracteres (cont) </a:t>
            </a:r>
            <a:endParaRPr lang="es-AR" dirty="0"/>
          </a:p>
        </p:txBody>
      </p:sp>
      <p:sp>
        <p:nvSpPr>
          <p:cNvPr id="3" name="Marcador de contenido 2">
            <a:extLst>
              <a:ext uri="{FF2B5EF4-FFF2-40B4-BE49-F238E27FC236}">
                <a16:creationId xmlns:a16="http://schemas.microsoft.com/office/drawing/2014/main" id="{60285961-875C-834D-A986-5A17CB9647A6}"/>
              </a:ext>
            </a:extLst>
          </p:cNvPr>
          <p:cNvSpPr>
            <a:spLocks noGrp="1"/>
          </p:cNvSpPr>
          <p:nvPr>
            <p:ph idx="1"/>
          </p:nvPr>
        </p:nvSpPr>
        <p:spPr>
          <a:xfrm>
            <a:off x="121025" y="1317813"/>
            <a:ext cx="9547410" cy="5088674"/>
          </a:xfrm>
        </p:spPr>
        <p:txBody>
          <a:bodyPr>
            <a:normAutofit lnSpcReduction="10000"/>
          </a:bodyPr>
          <a:lstStyle/>
          <a:p>
            <a:pPr algn="ctr"/>
            <a:r>
              <a:rPr lang="es-AR" b="1" dirty="0"/>
              <a:t>ES UNA RAMA AUTÓNOMA DE LA CIENCIA JURÍDICA: </a:t>
            </a:r>
          </a:p>
          <a:p>
            <a:pPr lvl="1" algn="just"/>
            <a:r>
              <a:rPr lang="es-AR" dirty="0"/>
              <a:t>OPERA dentro de un ámbito de conductas fundamentalmente distinto del que CONCEPTUALIZAN las normas del derecho material.  La finalidad específica de las actividades que se ucumpeln en el PROCESO, explicaque  los vínculos juridicos que surgen entre el Juez y las partes, asi como los requisitos y efectos de los actos procesales se encuentren REGIDOS por PRINCIPIOS PROPIOS, ajenos muchos de ellos, a la esfera del derecho MATERIAL. EJ: el principio de preclusión, fundado en razones de seguridad juridica, descarta la existencia de nulidades procesales absolutas</a:t>
            </a:r>
          </a:p>
          <a:p>
            <a:pPr algn="ctr"/>
            <a:r>
              <a:rPr lang="es-AR" dirty="0"/>
              <a:t> </a:t>
            </a:r>
            <a:r>
              <a:rPr lang="es-AR" b="1" dirty="0"/>
              <a:t>PERTENECE AL DERECHO PÚBLICO: </a:t>
            </a:r>
          </a:p>
          <a:p>
            <a:pPr lvl="1" algn="just"/>
            <a:r>
              <a:rPr lang="es-AR" dirty="0"/>
              <a:t>sin perjuicio de que la circunstancia que los preceptos aplicables a las relaciones jurídicas que se controvierten en el Proceso Civil correspondan, como regla, al derecho Privado. La inclusión del derecho procesal dentro del cuadro de disciplinas jurídicas está dada por la posisión preeminente que en el proceso, asume el ESTADO, a través de sus órganos judiciales. Estos, no se hallan a nivel de las partes o de los terceros, sino por encima de ellos, a quienes pueden imponer, UNILATERALMENTE, la observancia de determinadas conductas. </a:t>
            </a:r>
          </a:p>
          <a:p>
            <a:pPr lvl="1" algn="just"/>
            <a:r>
              <a:rPr lang="es-AR" dirty="0"/>
              <a:t>Consecuencia de ello, las partes  no se encuentran habilitadas, </a:t>
            </a:r>
            <a:r>
              <a:rPr lang="es-AR" b="1" dirty="0"/>
              <a:t>para regular el desenvolvimiento del proceso de acuerdo a su voluntad.</a:t>
            </a:r>
            <a:r>
              <a:rPr lang="es-AR" dirty="0"/>
              <a:t>(sin perjuicio de la posibilidad que poseen las partes en determinados casos de acordar o regular algunos aspectos particuares del proceso (normas dispositivas) </a:t>
            </a:r>
            <a:endParaRPr lang="es-AR" b="1" dirty="0"/>
          </a:p>
          <a:p>
            <a:endParaRPr lang="es-AR" dirty="0"/>
          </a:p>
          <a:p>
            <a:endParaRPr lang="es-AR" dirty="0"/>
          </a:p>
        </p:txBody>
      </p:sp>
      <p:sp>
        <p:nvSpPr>
          <p:cNvPr id="4" name="Marcador de fecha 3">
            <a:extLst>
              <a:ext uri="{FF2B5EF4-FFF2-40B4-BE49-F238E27FC236}">
                <a16:creationId xmlns:a16="http://schemas.microsoft.com/office/drawing/2014/main" id="{F097CB6C-8A67-5C49-9D73-8371240011F0}"/>
              </a:ext>
            </a:extLst>
          </p:cNvPr>
          <p:cNvSpPr>
            <a:spLocks noGrp="1"/>
          </p:cNvSpPr>
          <p:nvPr>
            <p:ph type="dt" sz="half" idx="10"/>
          </p:nvPr>
        </p:nvSpPr>
        <p:spPr/>
        <p:txBody>
          <a:bodyPr/>
          <a:lstStyle/>
          <a:p>
            <a:fld id="{F8931288-F584-FC4A-9C32-A269FA811DE1}" type="datetime6">
              <a:rPr lang="es-AR" smtClean="0"/>
              <a:t>marzo de 2019</a:t>
            </a:fld>
            <a:endParaRPr lang="en-US" dirty="0"/>
          </a:p>
        </p:txBody>
      </p:sp>
      <p:sp>
        <p:nvSpPr>
          <p:cNvPr id="5" name="Marcador de pie de página 4">
            <a:extLst>
              <a:ext uri="{FF2B5EF4-FFF2-40B4-BE49-F238E27FC236}">
                <a16:creationId xmlns:a16="http://schemas.microsoft.com/office/drawing/2014/main" id="{469B8591-630D-F34C-803C-DFBD79E92B7A}"/>
              </a:ext>
            </a:extLst>
          </p:cNvPr>
          <p:cNvSpPr>
            <a:spLocks noGrp="1"/>
          </p:cNvSpPr>
          <p:nvPr>
            <p:ph type="ftr" sz="quarter" idx="11"/>
          </p:nvPr>
        </p:nvSpPr>
        <p:spPr/>
        <p:txBody>
          <a:bodyPr/>
          <a:lstStyle/>
          <a:p>
            <a:r>
              <a:rPr lang="en-US"/>
              <a:t>Dcho Procesal 1 (prof Ramírez Amable)</a:t>
            </a:r>
            <a:endParaRPr lang="en-US" dirty="0"/>
          </a:p>
        </p:txBody>
      </p:sp>
      <p:sp>
        <p:nvSpPr>
          <p:cNvPr id="6" name="Marcador de número de diapositiva 5">
            <a:extLst>
              <a:ext uri="{FF2B5EF4-FFF2-40B4-BE49-F238E27FC236}">
                <a16:creationId xmlns:a16="http://schemas.microsoft.com/office/drawing/2014/main" id="{ABC309F2-B3FE-5245-8FDA-C1E7A09FF8F0}"/>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760165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4E5CE2-F746-BD41-81EA-E4F2ED4F4E68}"/>
              </a:ext>
            </a:extLst>
          </p:cNvPr>
          <p:cNvSpPr>
            <a:spLocks noGrp="1"/>
          </p:cNvSpPr>
          <p:nvPr>
            <p:ph type="title"/>
          </p:nvPr>
        </p:nvSpPr>
        <p:spPr>
          <a:xfrm>
            <a:off x="439519" y="125505"/>
            <a:ext cx="8596668" cy="1320800"/>
          </a:xfrm>
        </p:spPr>
        <p:txBody>
          <a:bodyPr>
            <a:normAutofit fontScale="90000"/>
          </a:bodyPr>
          <a:lstStyle/>
          <a:p>
            <a:pPr algn="just"/>
            <a:r>
              <a:rPr lang="es-AR" b="1" i="1" dirty="0"/>
              <a:t>FUENTES DEL DERECHO PROCESAL: </a:t>
            </a:r>
            <a:r>
              <a:rPr lang="es-AR" sz="1600" b="1" i="1" dirty="0">
                <a:solidFill>
                  <a:schemeClr val="tx1"/>
                </a:solidFill>
              </a:rPr>
              <a:t>criterios de objetividad que, por expresar la valoración de la comunidad o de sus órganos acerca de una determinada conducta, pueden ser invocados por los jueces para esclarecer el sentido jurídico de las conductas que deben juzgar durante el desarrollo del proceso</a:t>
            </a:r>
            <a:br>
              <a:rPr lang="es-AR" sz="1600" dirty="0">
                <a:solidFill>
                  <a:schemeClr val="tx1"/>
                </a:solidFill>
              </a:rPr>
            </a:br>
            <a:endParaRPr lang="es-AR" sz="1600" dirty="0">
              <a:solidFill>
                <a:schemeClr val="tx1"/>
              </a:solidFill>
            </a:endParaRPr>
          </a:p>
        </p:txBody>
      </p:sp>
      <p:sp>
        <p:nvSpPr>
          <p:cNvPr id="3" name="Marcador de contenido 2">
            <a:extLst>
              <a:ext uri="{FF2B5EF4-FFF2-40B4-BE49-F238E27FC236}">
                <a16:creationId xmlns:a16="http://schemas.microsoft.com/office/drawing/2014/main" id="{5371163C-80E1-CE46-B6DC-B560FA761C47}"/>
              </a:ext>
            </a:extLst>
          </p:cNvPr>
          <p:cNvSpPr>
            <a:spLocks noGrp="1"/>
          </p:cNvSpPr>
          <p:nvPr>
            <p:ph idx="1"/>
          </p:nvPr>
        </p:nvSpPr>
        <p:spPr>
          <a:xfrm>
            <a:off x="242048" y="1446305"/>
            <a:ext cx="9471474" cy="5280858"/>
          </a:xfrm>
        </p:spPr>
        <p:txBody>
          <a:bodyPr/>
          <a:lstStyle/>
          <a:p>
            <a:r>
              <a:rPr lang="es-AR" dirty="0"/>
              <a:t>1) LA LEGISLACIÓN PROCESAL*: Constitución Nacional, Tratados internacionales que conforman el bloque de constitucionalidad, Constitucion Provincial, Leyes formales (dictadas por el PL), Reglamentos y acordadas judiciales (reglamentos dictados por los tribunales de justicia) </a:t>
            </a:r>
          </a:p>
          <a:p>
            <a:endParaRPr lang="es-AR" dirty="0"/>
          </a:p>
          <a:p>
            <a:r>
              <a:rPr lang="es-AR" dirty="0"/>
              <a:t>2) LA JURISPRUDENCIA : MÉTODOS DE UNIFICACIÓN </a:t>
            </a:r>
          </a:p>
          <a:p>
            <a:endParaRPr lang="es-AR" dirty="0"/>
          </a:p>
          <a:p>
            <a:r>
              <a:rPr lang="es-AR" dirty="0"/>
              <a:t>3) LA COSTUMBRE*:</a:t>
            </a:r>
          </a:p>
          <a:p>
            <a:endParaRPr lang="es-AR" dirty="0"/>
          </a:p>
          <a:p>
            <a:r>
              <a:rPr lang="es-AR" dirty="0"/>
              <a:t>4) LA DOCTRINA </a:t>
            </a:r>
          </a:p>
        </p:txBody>
      </p:sp>
      <p:sp>
        <p:nvSpPr>
          <p:cNvPr id="4" name="Marcador de fecha 3">
            <a:extLst>
              <a:ext uri="{FF2B5EF4-FFF2-40B4-BE49-F238E27FC236}">
                <a16:creationId xmlns:a16="http://schemas.microsoft.com/office/drawing/2014/main" id="{5F952841-9692-7242-8A06-D0BC815623FA}"/>
              </a:ext>
            </a:extLst>
          </p:cNvPr>
          <p:cNvSpPr>
            <a:spLocks noGrp="1"/>
          </p:cNvSpPr>
          <p:nvPr>
            <p:ph type="dt" sz="half" idx="10"/>
          </p:nvPr>
        </p:nvSpPr>
        <p:spPr/>
        <p:txBody>
          <a:bodyPr/>
          <a:lstStyle/>
          <a:p>
            <a:fld id="{F8931288-F584-FC4A-9C32-A269FA811DE1}" type="datetime6">
              <a:rPr lang="es-AR" smtClean="0"/>
              <a:t>marzo de 2019</a:t>
            </a:fld>
            <a:endParaRPr lang="en-US" dirty="0"/>
          </a:p>
        </p:txBody>
      </p:sp>
      <p:sp>
        <p:nvSpPr>
          <p:cNvPr id="5" name="Marcador de pie de página 4">
            <a:extLst>
              <a:ext uri="{FF2B5EF4-FFF2-40B4-BE49-F238E27FC236}">
                <a16:creationId xmlns:a16="http://schemas.microsoft.com/office/drawing/2014/main" id="{1A34B209-B2E0-7348-B274-74C4176F0EAA}"/>
              </a:ext>
            </a:extLst>
          </p:cNvPr>
          <p:cNvSpPr>
            <a:spLocks noGrp="1"/>
          </p:cNvSpPr>
          <p:nvPr>
            <p:ph type="ftr" sz="quarter" idx="11"/>
          </p:nvPr>
        </p:nvSpPr>
        <p:spPr/>
        <p:txBody>
          <a:bodyPr/>
          <a:lstStyle/>
          <a:p>
            <a:r>
              <a:rPr lang="en-US"/>
              <a:t>Dcho Procesal 1 (prof Ramírez Amable)</a:t>
            </a:r>
            <a:endParaRPr lang="en-US" dirty="0"/>
          </a:p>
        </p:txBody>
      </p:sp>
      <p:sp>
        <p:nvSpPr>
          <p:cNvPr id="6" name="Marcador de número de diapositiva 5">
            <a:extLst>
              <a:ext uri="{FF2B5EF4-FFF2-40B4-BE49-F238E27FC236}">
                <a16:creationId xmlns:a16="http://schemas.microsoft.com/office/drawing/2014/main" id="{0E8BBF25-95AA-B740-9952-389093A1F2A2}"/>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4027474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4E5CE2-F746-BD41-81EA-E4F2ED4F4E68}"/>
              </a:ext>
            </a:extLst>
          </p:cNvPr>
          <p:cNvSpPr>
            <a:spLocks noGrp="1"/>
          </p:cNvSpPr>
          <p:nvPr>
            <p:ph type="title"/>
          </p:nvPr>
        </p:nvSpPr>
        <p:spPr>
          <a:xfrm>
            <a:off x="439519" y="125505"/>
            <a:ext cx="8596668" cy="1320800"/>
          </a:xfrm>
        </p:spPr>
        <p:txBody>
          <a:bodyPr>
            <a:normAutofit/>
          </a:bodyPr>
          <a:lstStyle/>
          <a:p>
            <a:pPr algn="just"/>
            <a:r>
              <a:rPr lang="es-AR" b="1" i="1" dirty="0"/>
              <a:t>FUENTES DEL DERECHO PROCESAL: (cont)</a:t>
            </a:r>
            <a:endParaRPr lang="es-AR" sz="1600" dirty="0">
              <a:solidFill>
                <a:schemeClr val="tx1"/>
              </a:solidFill>
            </a:endParaRPr>
          </a:p>
        </p:txBody>
      </p:sp>
      <p:sp>
        <p:nvSpPr>
          <p:cNvPr id="3" name="Marcador de contenido 2">
            <a:extLst>
              <a:ext uri="{FF2B5EF4-FFF2-40B4-BE49-F238E27FC236}">
                <a16:creationId xmlns:a16="http://schemas.microsoft.com/office/drawing/2014/main" id="{5371163C-80E1-CE46-B6DC-B560FA761C47}"/>
              </a:ext>
            </a:extLst>
          </p:cNvPr>
          <p:cNvSpPr>
            <a:spLocks noGrp="1"/>
          </p:cNvSpPr>
          <p:nvPr>
            <p:ph idx="1"/>
          </p:nvPr>
        </p:nvSpPr>
        <p:spPr>
          <a:xfrm>
            <a:off x="242047" y="1263743"/>
            <a:ext cx="11205537" cy="5280858"/>
          </a:xfrm>
        </p:spPr>
        <p:txBody>
          <a:bodyPr>
            <a:normAutofit lnSpcReduction="10000"/>
          </a:bodyPr>
          <a:lstStyle/>
          <a:p>
            <a:r>
              <a:rPr lang="es-AR" sz="2800" b="1" i="1" dirty="0">
                <a:solidFill>
                  <a:schemeClr val="tx1">
                    <a:lumMod val="65000"/>
                    <a:lumOff val="35000"/>
                  </a:schemeClr>
                </a:solidFill>
              </a:rPr>
              <a:t>1) Legislación procesal; </a:t>
            </a:r>
            <a:r>
              <a:rPr lang="es-AR" sz="2800" b="1" dirty="0"/>
              <a:t>Constitución Nacional /Tratados con jerarquia constitucional.</a:t>
            </a:r>
          </a:p>
          <a:p>
            <a:pPr lvl="1"/>
            <a:r>
              <a:rPr lang="es-AR" sz="2600" b="1" dirty="0"/>
              <a:t>Normas orgánicas: Arts. 5, 7, 34, 99 inc 4, 108/119, 114, 115, 120 CN.</a:t>
            </a:r>
          </a:p>
          <a:p>
            <a:pPr lvl="1"/>
            <a:r>
              <a:rPr lang="es-AR" sz="2600" b="1" dirty="0"/>
              <a:t>Normas CN, que instituyen dchos y garantías:</a:t>
            </a:r>
          </a:p>
          <a:p>
            <a:pPr lvl="3"/>
            <a:r>
              <a:rPr lang="es-AR" sz="2200" b="1" dirty="0"/>
              <a:t>Abolición fueros personales art. 16</a:t>
            </a:r>
          </a:p>
          <a:p>
            <a:pPr lvl="3"/>
            <a:r>
              <a:rPr lang="es-AR" sz="2200" b="1" dirty="0"/>
              <a:t>Jueces naturales art. 18</a:t>
            </a:r>
          </a:p>
          <a:p>
            <a:pPr lvl="3"/>
            <a:r>
              <a:rPr lang="es-AR" sz="2200" b="1" dirty="0"/>
              <a:t>Inviolabilidad defensa en juicio art. 18</a:t>
            </a:r>
          </a:p>
          <a:p>
            <a:pPr lvl="3"/>
            <a:r>
              <a:rPr lang="es-AR" sz="2200" b="1" dirty="0"/>
              <a:t>Igualdad ante la ley art 16</a:t>
            </a:r>
          </a:p>
          <a:p>
            <a:pPr lvl="3"/>
            <a:r>
              <a:rPr lang="es-AR" sz="2200" b="1" dirty="0"/>
              <a:t>Inviolavilidad de la propiedad art 17</a:t>
            </a:r>
          </a:p>
          <a:p>
            <a:pPr lvl="3"/>
            <a:r>
              <a:rPr lang="es-AR" sz="2200" b="1" dirty="0"/>
              <a:t>NUEVOS DERECHOS constitucionales, arts 41, 42 y 43 CN</a:t>
            </a:r>
            <a:endParaRPr lang="es-AR" sz="2600" b="1" dirty="0"/>
          </a:p>
          <a:p>
            <a:pPr lvl="1"/>
            <a:r>
              <a:rPr lang="es-AR" sz="2600" b="1" dirty="0"/>
              <a:t>Tratados con Jeraquía constitucional: PACTO S.JOSE COSTA RICA/…</a:t>
            </a:r>
          </a:p>
          <a:p>
            <a:pPr lvl="1"/>
            <a:endParaRPr lang="es-AR" sz="2600" b="1" dirty="0"/>
          </a:p>
        </p:txBody>
      </p:sp>
      <p:sp>
        <p:nvSpPr>
          <p:cNvPr id="4" name="Marcador de fecha 3">
            <a:extLst>
              <a:ext uri="{FF2B5EF4-FFF2-40B4-BE49-F238E27FC236}">
                <a16:creationId xmlns:a16="http://schemas.microsoft.com/office/drawing/2014/main" id="{5F952841-9692-7242-8A06-D0BC815623FA}"/>
              </a:ext>
            </a:extLst>
          </p:cNvPr>
          <p:cNvSpPr>
            <a:spLocks noGrp="1"/>
          </p:cNvSpPr>
          <p:nvPr>
            <p:ph type="dt" sz="half" idx="10"/>
          </p:nvPr>
        </p:nvSpPr>
        <p:spPr/>
        <p:txBody>
          <a:bodyPr/>
          <a:lstStyle/>
          <a:p>
            <a:fld id="{F8931288-F584-FC4A-9C32-A269FA811DE1}" type="datetime6">
              <a:rPr lang="es-AR" smtClean="0"/>
              <a:t>marzo de 2019</a:t>
            </a:fld>
            <a:endParaRPr lang="en-US" dirty="0"/>
          </a:p>
        </p:txBody>
      </p:sp>
      <p:sp>
        <p:nvSpPr>
          <p:cNvPr id="5" name="Marcador de pie de página 4">
            <a:extLst>
              <a:ext uri="{FF2B5EF4-FFF2-40B4-BE49-F238E27FC236}">
                <a16:creationId xmlns:a16="http://schemas.microsoft.com/office/drawing/2014/main" id="{1A34B209-B2E0-7348-B274-74C4176F0EAA}"/>
              </a:ext>
            </a:extLst>
          </p:cNvPr>
          <p:cNvSpPr>
            <a:spLocks noGrp="1"/>
          </p:cNvSpPr>
          <p:nvPr>
            <p:ph type="ftr" sz="quarter" idx="11"/>
          </p:nvPr>
        </p:nvSpPr>
        <p:spPr>
          <a:xfrm>
            <a:off x="670726" y="6362038"/>
            <a:ext cx="6297612" cy="365125"/>
          </a:xfrm>
        </p:spPr>
        <p:txBody>
          <a:bodyPr/>
          <a:lstStyle/>
          <a:p>
            <a:r>
              <a:rPr lang="en-US" dirty="0" err="1"/>
              <a:t>Dcho</a:t>
            </a:r>
            <a:r>
              <a:rPr lang="en-US" dirty="0"/>
              <a:t> </a:t>
            </a:r>
            <a:r>
              <a:rPr lang="en-US" dirty="0" err="1"/>
              <a:t>Procesal</a:t>
            </a:r>
            <a:r>
              <a:rPr lang="en-US" dirty="0"/>
              <a:t> 1 (prof Ramírez </a:t>
            </a:r>
            <a:r>
              <a:rPr lang="en-US" dirty="0" err="1"/>
              <a:t>Amable</a:t>
            </a:r>
            <a:r>
              <a:rPr lang="en-US" dirty="0"/>
              <a:t>)</a:t>
            </a:r>
          </a:p>
        </p:txBody>
      </p:sp>
      <p:sp>
        <p:nvSpPr>
          <p:cNvPr id="6" name="Marcador de número de diapositiva 5">
            <a:extLst>
              <a:ext uri="{FF2B5EF4-FFF2-40B4-BE49-F238E27FC236}">
                <a16:creationId xmlns:a16="http://schemas.microsoft.com/office/drawing/2014/main" id="{0E8BBF25-95AA-B740-9952-389093A1F2A2}"/>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523799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4E5CE2-F746-BD41-81EA-E4F2ED4F4E68}"/>
              </a:ext>
            </a:extLst>
          </p:cNvPr>
          <p:cNvSpPr>
            <a:spLocks noGrp="1"/>
          </p:cNvSpPr>
          <p:nvPr>
            <p:ph type="title"/>
          </p:nvPr>
        </p:nvSpPr>
        <p:spPr>
          <a:xfrm>
            <a:off x="439519" y="125505"/>
            <a:ext cx="8596668" cy="1320800"/>
          </a:xfrm>
        </p:spPr>
        <p:txBody>
          <a:bodyPr>
            <a:normAutofit/>
          </a:bodyPr>
          <a:lstStyle/>
          <a:p>
            <a:pPr algn="just"/>
            <a:r>
              <a:rPr lang="es-AR" b="1" i="1" dirty="0"/>
              <a:t>FUENTES DEL DERECHO PROCESAL: (cont)</a:t>
            </a:r>
            <a:endParaRPr lang="es-AR" sz="1600" dirty="0">
              <a:solidFill>
                <a:schemeClr val="tx1"/>
              </a:solidFill>
            </a:endParaRPr>
          </a:p>
        </p:txBody>
      </p:sp>
      <p:sp>
        <p:nvSpPr>
          <p:cNvPr id="3" name="Marcador de contenido 2">
            <a:extLst>
              <a:ext uri="{FF2B5EF4-FFF2-40B4-BE49-F238E27FC236}">
                <a16:creationId xmlns:a16="http://schemas.microsoft.com/office/drawing/2014/main" id="{5371163C-80E1-CE46-B6DC-B560FA761C47}"/>
              </a:ext>
            </a:extLst>
          </p:cNvPr>
          <p:cNvSpPr>
            <a:spLocks noGrp="1"/>
          </p:cNvSpPr>
          <p:nvPr>
            <p:ph idx="1"/>
          </p:nvPr>
        </p:nvSpPr>
        <p:spPr>
          <a:xfrm>
            <a:off x="242048" y="1263743"/>
            <a:ext cx="9992198" cy="5280858"/>
          </a:xfrm>
        </p:spPr>
        <p:txBody>
          <a:bodyPr>
            <a:normAutofit/>
          </a:bodyPr>
          <a:lstStyle/>
          <a:p>
            <a:r>
              <a:rPr lang="es-AR" sz="2800" b="1" i="1" dirty="0">
                <a:solidFill>
                  <a:schemeClr val="tx1">
                    <a:lumMod val="65000"/>
                    <a:lumOff val="35000"/>
                  </a:schemeClr>
                </a:solidFill>
              </a:rPr>
              <a:t>1) Legislación procesal …</a:t>
            </a:r>
          </a:p>
          <a:p>
            <a:r>
              <a:rPr lang="es-AR" sz="2800" b="1" dirty="0"/>
              <a:t>Constituciones Provinciales</a:t>
            </a:r>
          </a:p>
          <a:p>
            <a:pPr lvl="1"/>
            <a:r>
              <a:rPr lang="es-AR" sz="2600" b="1" dirty="0"/>
              <a:t>Normas que regulan la organización y competencia de los poderes judiciales, la forma de elección y remoción de sus miembros, duración en los cargos de los integrantes de los poderes judiciales. </a:t>
            </a:r>
          </a:p>
          <a:p>
            <a:pPr lvl="1"/>
            <a:r>
              <a:rPr lang="es-AR" sz="2600" b="1" dirty="0"/>
              <a:t>Normas constitucionales que consagran garantías procesales a favor de las partes. (sustancialmente, son reproducción de las que consagra la CN, algunas otras que amplían las gtias nacionales, ej art. 64 Const. Prov. E.R.; Art. 95 Const. Prov. Sta Fe)</a:t>
            </a:r>
          </a:p>
          <a:p>
            <a:pPr lvl="1"/>
            <a:endParaRPr lang="es-AR" sz="2600" b="1" dirty="0"/>
          </a:p>
        </p:txBody>
      </p:sp>
      <p:sp>
        <p:nvSpPr>
          <p:cNvPr id="4" name="Marcador de fecha 3">
            <a:extLst>
              <a:ext uri="{FF2B5EF4-FFF2-40B4-BE49-F238E27FC236}">
                <a16:creationId xmlns:a16="http://schemas.microsoft.com/office/drawing/2014/main" id="{5F952841-9692-7242-8A06-D0BC815623FA}"/>
              </a:ext>
            </a:extLst>
          </p:cNvPr>
          <p:cNvSpPr>
            <a:spLocks noGrp="1"/>
          </p:cNvSpPr>
          <p:nvPr>
            <p:ph type="dt" sz="half" idx="10"/>
          </p:nvPr>
        </p:nvSpPr>
        <p:spPr/>
        <p:txBody>
          <a:bodyPr/>
          <a:lstStyle/>
          <a:p>
            <a:fld id="{F8931288-F584-FC4A-9C32-A269FA811DE1}" type="datetime6">
              <a:rPr lang="es-AR" smtClean="0"/>
              <a:t>marzo de 2019</a:t>
            </a:fld>
            <a:endParaRPr lang="en-US" dirty="0"/>
          </a:p>
        </p:txBody>
      </p:sp>
      <p:sp>
        <p:nvSpPr>
          <p:cNvPr id="5" name="Marcador de pie de página 4">
            <a:extLst>
              <a:ext uri="{FF2B5EF4-FFF2-40B4-BE49-F238E27FC236}">
                <a16:creationId xmlns:a16="http://schemas.microsoft.com/office/drawing/2014/main" id="{1A34B209-B2E0-7348-B274-74C4176F0EAA}"/>
              </a:ext>
            </a:extLst>
          </p:cNvPr>
          <p:cNvSpPr>
            <a:spLocks noGrp="1"/>
          </p:cNvSpPr>
          <p:nvPr>
            <p:ph type="ftr" sz="quarter" idx="11"/>
          </p:nvPr>
        </p:nvSpPr>
        <p:spPr>
          <a:xfrm>
            <a:off x="670726" y="6362038"/>
            <a:ext cx="6297612" cy="365125"/>
          </a:xfrm>
        </p:spPr>
        <p:txBody>
          <a:bodyPr/>
          <a:lstStyle/>
          <a:p>
            <a:r>
              <a:rPr lang="en-US" dirty="0" err="1"/>
              <a:t>Dcho</a:t>
            </a:r>
            <a:r>
              <a:rPr lang="en-US" dirty="0"/>
              <a:t> </a:t>
            </a:r>
            <a:r>
              <a:rPr lang="en-US" dirty="0" err="1"/>
              <a:t>Procesal</a:t>
            </a:r>
            <a:r>
              <a:rPr lang="en-US" dirty="0"/>
              <a:t> 1 (prof Ramírez </a:t>
            </a:r>
            <a:r>
              <a:rPr lang="en-US" dirty="0" err="1"/>
              <a:t>Amable</a:t>
            </a:r>
            <a:r>
              <a:rPr lang="en-US" dirty="0"/>
              <a:t>)</a:t>
            </a:r>
          </a:p>
        </p:txBody>
      </p:sp>
      <p:sp>
        <p:nvSpPr>
          <p:cNvPr id="6" name="Marcador de número de diapositiva 5">
            <a:extLst>
              <a:ext uri="{FF2B5EF4-FFF2-40B4-BE49-F238E27FC236}">
                <a16:creationId xmlns:a16="http://schemas.microsoft.com/office/drawing/2014/main" id="{0E8BBF25-95AA-B740-9952-389093A1F2A2}"/>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4219622014"/>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Faceta</Template>
  <TotalTime>339</TotalTime>
  <Words>1785</Words>
  <Application>Microsoft Macintosh PowerPoint</Application>
  <PresentationFormat>Panorámica</PresentationFormat>
  <Paragraphs>122</Paragraphs>
  <Slides>12</Slides>
  <Notes>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Ayuthaya</vt:lpstr>
      <vt:lpstr>Calibri</vt:lpstr>
      <vt:lpstr>Trebuchet MS</vt:lpstr>
      <vt:lpstr>Wingdings 3</vt:lpstr>
      <vt:lpstr>Faceta</vt:lpstr>
      <vt:lpstr>Bolilla 1 (cont) </vt:lpstr>
      <vt:lpstr>Derecho procesal. Objeto </vt:lpstr>
      <vt:lpstr>Derecho procesal. Contenido</vt:lpstr>
      <vt:lpstr>Derecho procesal. Contenido (continuación)</vt:lpstr>
      <vt:lpstr>Derecho procesal. Naturaleza. caracteres: </vt:lpstr>
      <vt:lpstr>Derecho procesal. Naturaleza. Caracteres (cont) </vt:lpstr>
      <vt:lpstr>FUENTES DEL DERECHO PROCESAL: criterios de objetividad que, por expresar la valoración de la comunidad o de sus órganos acerca de una determinada conducta, pueden ser invocados por los jueces para esclarecer el sentido jurídico de las conductas que deben juzgar durante el desarrollo del proceso </vt:lpstr>
      <vt:lpstr>FUENTES DEL DERECHO PROCESAL: (cont)</vt:lpstr>
      <vt:lpstr>FUENTES DEL DERECHO PROCESAL: (cont)</vt:lpstr>
      <vt:lpstr>FUENTES DEL DERECHO PROCESAL: (cont)</vt:lpstr>
      <vt:lpstr>FUENTES DEL DERECHO PROCESAL: (cont)</vt:lpstr>
      <vt:lpstr>FUENTES DEL DERECHO PROCESAL: (cont)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Bolilla 1 (cont) </dc:title>
  <dc:creator>Usuario de Microsoft Office</dc:creator>
  <cp:lastModifiedBy>Usuario de Microsoft Office</cp:lastModifiedBy>
  <cp:revision>19</cp:revision>
  <dcterms:created xsi:type="dcterms:W3CDTF">2019-03-25T20:08:30Z</dcterms:created>
  <dcterms:modified xsi:type="dcterms:W3CDTF">2019-03-27T22:16:19Z</dcterms:modified>
</cp:coreProperties>
</file>