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26"/>
  </p:notesMasterIdLst>
  <p:sldIdLst>
    <p:sldId id="256" r:id="rId2"/>
    <p:sldId id="302" r:id="rId3"/>
    <p:sldId id="257" r:id="rId4"/>
    <p:sldId id="303" r:id="rId5"/>
    <p:sldId id="291" r:id="rId6"/>
    <p:sldId id="296" r:id="rId7"/>
    <p:sldId id="299" r:id="rId8"/>
    <p:sldId id="300" r:id="rId9"/>
    <p:sldId id="301" r:id="rId10"/>
    <p:sldId id="297" r:id="rId11"/>
    <p:sldId id="298" r:id="rId12"/>
    <p:sldId id="259" r:id="rId13"/>
    <p:sldId id="272" r:id="rId14"/>
    <p:sldId id="278" r:id="rId15"/>
    <p:sldId id="277" r:id="rId16"/>
    <p:sldId id="275" r:id="rId17"/>
    <p:sldId id="273" r:id="rId18"/>
    <p:sldId id="290" r:id="rId19"/>
    <p:sldId id="274" r:id="rId20"/>
    <p:sldId id="276" r:id="rId21"/>
    <p:sldId id="292" r:id="rId22"/>
    <p:sldId id="293" r:id="rId23"/>
    <p:sldId id="294" r:id="rId24"/>
    <p:sldId id="295" r:id="rId25"/>
  </p:sldIdLst>
  <p:sldSz cx="9144000" cy="6858000" type="screen4x3"/>
  <p:notesSz cx="6858000" cy="9144000"/>
  <p:custShowLst>
    <p:custShow name="Presentación Catedra RIOS" id="0">
      <p:sldLst>
        <p:sld r:id="rId3"/>
        <p:sld r:id="rId4"/>
        <p:sld r:id="rId8"/>
        <p:sld r:id="rId9"/>
        <p:sld r:id="rId10"/>
        <p:sld r:id="rId11"/>
        <p:sld r:id="rId12"/>
        <p:sld r:id="rId13"/>
        <p:sld r:id="rId14"/>
        <p:sld r:id="rId15"/>
        <p:sld r:id="rId16"/>
        <p:sld r:id="rId17"/>
        <p:sld r:id="rId18"/>
        <p:sld r:id="rId19"/>
        <p:sld r:id="rId20"/>
        <p:sld r:id="rId21"/>
        <p:sld r:id="rId22"/>
        <p:sld r:id="rId23"/>
        <p:sld r:id="rId24"/>
        <p:sld r:id="rId25"/>
      </p:sldLst>
    </p:custShow>
  </p:custShowLst>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Sección predeterminada" id="{9092B21D-98CE-A84F-A31B-EBFB09939A31}">
          <p14:sldIdLst>
            <p14:sldId id="256"/>
            <p14:sldId id="302"/>
            <p14:sldId id="257"/>
            <p14:sldId id="303"/>
            <p14:sldId id="291"/>
            <p14:sldId id="296"/>
            <p14:sldId id="299"/>
            <p14:sldId id="300"/>
            <p14:sldId id="301"/>
            <p14:sldId id="297"/>
            <p14:sldId id="298"/>
          </p14:sldIdLst>
        </p14:section>
        <p14:section name="Sección sin título" id="{0BF9414C-ADC7-604B-AE74-DEFC7EA83710}">
          <p14:sldIdLst>
            <p14:sldId id="259"/>
            <p14:sldId id="272"/>
            <p14:sldId id="278"/>
            <p14:sldId id="277"/>
            <p14:sldId id="275"/>
            <p14:sldId id="273"/>
            <p14:sldId id="290"/>
            <p14:sldId id="274"/>
            <p14:sldId id="276"/>
            <p14:sldId id="292"/>
            <p14:sldId id="293"/>
            <p14:sldId id="294"/>
            <p14:sldId id="29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23"/>
    <p:restoredTop sz="72222"/>
  </p:normalViewPr>
  <p:slideViewPr>
    <p:cSldViewPr>
      <p:cViewPr varScale="1">
        <p:scale>
          <a:sx n="42" d="100"/>
          <a:sy n="42" d="100"/>
        </p:scale>
        <p:origin x="1640"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B31E27-AC66-F844-8EA6-5F6FB7CA4DC9}" type="doc">
      <dgm:prSet loTypeId="urn:microsoft.com/office/officeart/2008/layout/HorizontalMultiLevelHierarchy" loCatId="" qsTypeId="urn:microsoft.com/office/officeart/2005/8/quickstyle/simple1" qsCatId="simple" csTypeId="urn:microsoft.com/office/officeart/2005/8/colors/accent1_2" csCatId="accent1" phldr="1"/>
      <dgm:spPr/>
      <dgm:t>
        <a:bodyPr/>
        <a:lstStyle/>
        <a:p>
          <a:endParaRPr lang="es-ES"/>
        </a:p>
      </dgm:t>
    </dgm:pt>
    <dgm:pt modelId="{34CEFEB3-603D-D749-8B26-32D2B22CDBBA}">
      <dgm:prSet phldrT="[Texto]" custT="1"/>
      <dgm:spPr/>
      <dgm:t>
        <a:bodyPr/>
        <a:lstStyle/>
        <a:p>
          <a:r>
            <a:rPr lang="es-ES" sz="4000" b="1" i="1" dirty="0"/>
            <a:t>Medios de solución</a:t>
          </a:r>
        </a:p>
      </dgm:t>
    </dgm:pt>
    <dgm:pt modelId="{1FD376D4-9BE3-0849-8849-FFEEF1BBFF66}" type="parTrans" cxnId="{D5D68A35-62CC-9545-85F2-D72DF0A826B9}">
      <dgm:prSet/>
      <dgm:spPr/>
      <dgm:t>
        <a:bodyPr/>
        <a:lstStyle/>
        <a:p>
          <a:endParaRPr lang="es-ES"/>
        </a:p>
      </dgm:t>
    </dgm:pt>
    <dgm:pt modelId="{F1511753-8AEB-D540-A45E-1E309169135C}" type="sibTrans" cxnId="{D5D68A35-62CC-9545-85F2-D72DF0A826B9}">
      <dgm:prSet/>
      <dgm:spPr/>
      <dgm:t>
        <a:bodyPr/>
        <a:lstStyle/>
        <a:p>
          <a:endParaRPr lang="es-ES"/>
        </a:p>
      </dgm:t>
    </dgm:pt>
    <dgm:pt modelId="{465B0E7D-9F17-9646-99ED-E7B686B8242A}">
      <dgm:prSet phldrT="[Texto]"/>
      <dgm:spPr/>
      <dgm:t>
        <a:bodyPr/>
        <a:lstStyle/>
        <a:p>
          <a:r>
            <a:rPr lang="es-ES" b="1" i="1" dirty="0" err="1"/>
            <a:t>Autotutela</a:t>
          </a:r>
          <a:r>
            <a:rPr lang="es-ES" b="1" i="1" dirty="0"/>
            <a:t>*</a:t>
          </a:r>
        </a:p>
      </dgm:t>
    </dgm:pt>
    <dgm:pt modelId="{1FD9F971-0792-6D47-A195-BCE560BC9B06}" type="parTrans" cxnId="{EE3DD87E-52E7-F040-9D86-8069F23BFE95}">
      <dgm:prSet/>
      <dgm:spPr/>
      <dgm:t>
        <a:bodyPr/>
        <a:lstStyle/>
        <a:p>
          <a:endParaRPr lang="es-ES"/>
        </a:p>
      </dgm:t>
    </dgm:pt>
    <dgm:pt modelId="{A807DFD9-73C7-534A-B9CE-EE93B089E071}" type="sibTrans" cxnId="{EE3DD87E-52E7-F040-9D86-8069F23BFE95}">
      <dgm:prSet/>
      <dgm:spPr/>
      <dgm:t>
        <a:bodyPr/>
        <a:lstStyle/>
        <a:p>
          <a:endParaRPr lang="es-ES"/>
        </a:p>
      </dgm:t>
    </dgm:pt>
    <dgm:pt modelId="{C7F39F95-95FE-B74D-8640-27DB1B6093B5}">
      <dgm:prSet phldrT="[Texto]"/>
      <dgm:spPr/>
      <dgm:t>
        <a:bodyPr/>
        <a:lstStyle/>
        <a:p>
          <a:r>
            <a:rPr lang="es-ES" b="1" i="1" dirty="0"/>
            <a:t>Autocomposición**</a:t>
          </a:r>
          <a:r>
            <a:rPr lang="es-ES" dirty="0"/>
            <a:t> </a:t>
          </a:r>
        </a:p>
      </dgm:t>
    </dgm:pt>
    <dgm:pt modelId="{1C1C4AB8-02A2-5147-A38A-1560A6F7E057}" type="parTrans" cxnId="{5DF83C9B-818F-3240-B684-34992AEDF241}">
      <dgm:prSet/>
      <dgm:spPr/>
      <dgm:t>
        <a:bodyPr/>
        <a:lstStyle/>
        <a:p>
          <a:endParaRPr lang="es-ES"/>
        </a:p>
      </dgm:t>
    </dgm:pt>
    <dgm:pt modelId="{27573E80-C5DD-C941-8285-1111761E8B91}" type="sibTrans" cxnId="{5DF83C9B-818F-3240-B684-34992AEDF241}">
      <dgm:prSet/>
      <dgm:spPr/>
      <dgm:t>
        <a:bodyPr/>
        <a:lstStyle/>
        <a:p>
          <a:endParaRPr lang="es-ES"/>
        </a:p>
      </dgm:t>
    </dgm:pt>
    <dgm:pt modelId="{89B490C9-3155-1D4F-A05B-58A5FA18C3D2}">
      <dgm:prSet/>
      <dgm:spPr/>
      <dgm:t>
        <a:bodyPr/>
        <a:lstStyle/>
        <a:p>
          <a:r>
            <a:rPr lang="es-ES" b="1" i="1" dirty="0" err="1"/>
            <a:t>Heterocomposición</a:t>
          </a:r>
          <a:r>
            <a:rPr lang="es-ES" b="1" i="1" dirty="0"/>
            <a:t>***</a:t>
          </a:r>
          <a:r>
            <a:rPr lang="es-ES" i="1" dirty="0"/>
            <a:t> </a:t>
          </a:r>
        </a:p>
      </dgm:t>
    </dgm:pt>
    <dgm:pt modelId="{90E12C6E-8D17-AA4C-8657-864BC1A20344}" type="parTrans" cxnId="{9A27421D-A85F-3845-AC61-ADE2C33E8BD4}">
      <dgm:prSet/>
      <dgm:spPr/>
      <dgm:t>
        <a:bodyPr/>
        <a:lstStyle/>
        <a:p>
          <a:endParaRPr lang="es-ES"/>
        </a:p>
      </dgm:t>
    </dgm:pt>
    <dgm:pt modelId="{7074E9C9-8F7B-094B-BCB2-449E01E0846A}" type="sibTrans" cxnId="{9A27421D-A85F-3845-AC61-ADE2C33E8BD4}">
      <dgm:prSet/>
      <dgm:spPr/>
      <dgm:t>
        <a:bodyPr/>
        <a:lstStyle/>
        <a:p>
          <a:endParaRPr lang="es-ES"/>
        </a:p>
      </dgm:t>
    </dgm:pt>
    <dgm:pt modelId="{44F39D39-1A0A-6A43-ADBD-54E4761C456F}" type="pres">
      <dgm:prSet presAssocID="{8FB31E27-AC66-F844-8EA6-5F6FB7CA4DC9}" presName="Name0" presStyleCnt="0">
        <dgm:presLayoutVars>
          <dgm:chPref val="1"/>
          <dgm:dir/>
          <dgm:animOne val="branch"/>
          <dgm:animLvl val="lvl"/>
          <dgm:resizeHandles val="exact"/>
        </dgm:presLayoutVars>
      </dgm:prSet>
      <dgm:spPr/>
    </dgm:pt>
    <dgm:pt modelId="{5916CF74-F6EC-AE42-9584-F9496319F91F}" type="pres">
      <dgm:prSet presAssocID="{34CEFEB3-603D-D749-8B26-32D2B22CDBBA}" presName="root1" presStyleCnt="0"/>
      <dgm:spPr/>
    </dgm:pt>
    <dgm:pt modelId="{6B070A12-0EDC-344A-875D-B6994004A583}" type="pres">
      <dgm:prSet presAssocID="{34CEFEB3-603D-D749-8B26-32D2B22CDBBA}" presName="LevelOneTextNode" presStyleLbl="node0" presStyleIdx="0" presStyleCnt="1" custScaleX="125023" custLinFactX="-72738" custLinFactNeighborX="-100000" custLinFactNeighborY="-1282">
        <dgm:presLayoutVars>
          <dgm:chPref val="3"/>
        </dgm:presLayoutVars>
      </dgm:prSet>
      <dgm:spPr/>
    </dgm:pt>
    <dgm:pt modelId="{10CB1CC2-D723-0C4B-B566-BAE10E25CA91}" type="pres">
      <dgm:prSet presAssocID="{34CEFEB3-603D-D749-8B26-32D2B22CDBBA}" presName="level2hierChild" presStyleCnt="0"/>
      <dgm:spPr/>
    </dgm:pt>
    <dgm:pt modelId="{0B806E00-30CE-8643-BE15-7A01CB12AD44}" type="pres">
      <dgm:prSet presAssocID="{1FD9F971-0792-6D47-A195-BCE560BC9B06}" presName="conn2-1" presStyleLbl="parChTrans1D2" presStyleIdx="0" presStyleCnt="3"/>
      <dgm:spPr/>
    </dgm:pt>
    <dgm:pt modelId="{FB325558-6DC5-F548-B8C6-F2068373F658}" type="pres">
      <dgm:prSet presAssocID="{1FD9F971-0792-6D47-A195-BCE560BC9B06}" presName="connTx" presStyleLbl="parChTrans1D2" presStyleIdx="0" presStyleCnt="3"/>
      <dgm:spPr/>
    </dgm:pt>
    <dgm:pt modelId="{AD55E5D1-F0FD-324D-B7F6-6CCDD0A98AFE}" type="pres">
      <dgm:prSet presAssocID="{465B0E7D-9F17-9646-99ED-E7B686B8242A}" presName="root2" presStyleCnt="0"/>
      <dgm:spPr/>
    </dgm:pt>
    <dgm:pt modelId="{38917DC9-229D-724B-81A1-89ABC5487A46}" type="pres">
      <dgm:prSet presAssocID="{465B0E7D-9F17-9646-99ED-E7B686B8242A}" presName="LevelTwoTextNode" presStyleLbl="node2" presStyleIdx="0" presStyleCnt="3" custScaleX="195143" custLinFactNeighborX="17335" custLinFactNeighborY="-70677">
        <dgm:presLayoutVars>
          <dgm:chPref val="3"/>
        </dgm:presLayoutVars>
      </dgm:prSet>
      <dgm:spPr/>
    </dgm:pt>
    <dgm:pt modelId="{7DF92CCA-B282-9B4D-8F40-CCE0ADC0447F}" type="pres">
      <dgm:prSet presAssocID="{465B0E7D-9F17-9646-99ED-E7B686B8242A}" presName="level3hierChild" presStyleCnt="0"/>
      <dgm:spPr/>
    </dgm:pt>
    <dgm:pt modelId="{95F4B599-4BD1-F247-AC94-5E76FA7A384A}" type="pres">
      <dgm:prSet presAssocID="{1C1C4AB8-02A2-5147-A38A-1560A6F7E057}" presName="conn2-1" presStyleLbl="parChTrans1D2" presStyleIdx="1" presStyleCnt="3"/>
      <dgm:spPr/>
    </dgm:pt>
    <dgm:pt modelId="{8B4766BD-1813-3945-A4AB-12B4B8F59CF1}" type="pres">
      <dgm:prSet presAssocID="{1C1C4AB8-02A2-5147-A38A-1560A6F7E057}" presName="connTx" presStyleLbl="parChTrans1D2" presStyleIdx="1" presStyleCnt="3"/>
      <dgm:spPr/>
    </dgm:pt>
    <dgm:pt modelId="{640D3F96-F20B-BB44-B46F-919768967261}" type="pres">
      <dgm:prSet presAssocID="{C7F39F95-95FE-B74D-8640-27DB1B6093B5}" presName="root2" presStyleCnt="0"/>
      <dgm:spPr/>
    </dgm:pt>
    <dgm:pt modelId="{B4D74CBB-4CA7-E347-8328-1FC1E20ECFAB}" type="pres">
      <dgm:prSet presAssocID="{C7F39F95-95FE-B74D-8640-27DB1B6093B5}" presName="LevelTwoTextNode" presStyleLbl="node2" presStyleIdx="1" presStyleCnt="3" custScaleX="178865" custLinFactNeighborX="17335" custLinFactNeighborY="-1835">
        <dgm:presLayoutVars>
          <dgm:chPref val="3"/>
        </dgm:presLayoutVars>
      </dgm:prSet>
      <dgm:spPr/>
    </dgm:pt>
    <dgm:pt modelId="{210A0983-862D-314F-81D2-7356C2411AA0}" type="pres">
      <dgm:prSet presAssocID="{C7F39F95-95FE-B74D-8640-27DB1B6093B5}" presName="level3hierChild" presStyleCnt="0"/>
      <dgm:spPr/>
    </dgm:pt>
    <dgm:pt modelId="{EB808BB7-515F-5647-9ADE-586FFAC8B19F}" type="pres">
      <dgm:prSet presAssocID="{90E12C6E-8D17-AA4C-8657-864BC1A20344}" presName="conn2-1" presStyleLbl="parChTrans1D2" presStyleIdx="2" presStyleCnt="3"/>
      <dgm:spPr/>
    </dgm:pt>
    <dgm:pt modelId="{FD0C578F-9B0C-284C-B01C-63E58E0BD369}" type="pres">
      <dgm:prSet presAssocID="{90E12C6E-8D17-AA4C-8657-864BC1A20344}" presName="connTx" presStyleLbl="parChTrans1D2" presStyleIdx="2" presStyleCnt="3"/>
      <dgm:spPr/>
    </dgm:pt>
    <dgm:pt modelId="{E806247D-E56F-D549-8823-41C426EF7907}" type="pres">
      <dgm:prSet presAssocID="{89B490C9-3155-1D4F-A05B-58A5FA18C3D2}" presName="root2" presStyleCnt="0"/>
      <dgm:spPr/>
    </dgm:pt>
    <dgm:pt modelId="{274951CD-3C32-C64E-96D5-CAA978787AB5}" type="pres">
      <dgm:prSet presAssocID="{89B490C9-3155-1D4F-A05B-58A5FA18C3D2}" presName="LevelTwoTextNode" presStyleLbl="node2" presStyleIdx="2" presStyleCnt="3" custScaleX="213272" custLinFactNeighborX="38964" custLinFactNeighborY="75083">
        <dgm:presLayoutVars>
          <dgm:chPref val="3"/>
        </dgm:presLayoutVars>
      </dgm:prSet>
      <dgm:spPr/>
    </dgm:pt>
    <dgm:pt modelId="{58E9BBB6-5112-F746-84FB-1C677080EB6F}" type="pres">
      <dgm:prSet presAssocID="{89B490C9-3155-1D4F-A05B-58A5FA18C3D2}" presName="level3hierChild" presStyleCnt="0"/>
      <dgm:spPr/>
    </dgm:pt>
  </dgm:ptLst>
  <dgm:cxnLst>
    <dgm:cxn modelId="{6850C607-F0C5-B54E-8EAB-0E4F79D81329}" type="presOf" srcId="{90E12C6E-8D17-AA4C-8657-864BC1A20344}" destId="{FD0C578F-9B0C-284C-B01C-63E58E0BD369}" srcOrd="1" destOrd="0" presId="urn:microsoft.com/office/officeart/2008/layout/HorizontalMultiLevelHierarchy"/>
    <dgm:cxn modelId="{EDC8D713-126A-DE4C-B804-EE41ED3E0B90}" type="presOf" srcId="{C7F39F95-95FE-B74D-8640-27DB1B6093B5}" destId="{B4D74CBB-4CA7-E347-8328-1FC1E20ECFAB}" srcOrd="0" destOrd="0" presId="urn:microsoft.com/office/officeart/2008/layout/HorizontalMultiLevelHierarchy"/>
    <dgm:cxn modelId="{9A27421D-A85F-3845-AC61-ADE2C33E8BD4}" srcId="{34CEFEB3-603D-D749-8B26-32D2B22CDBBA}" destId="{89B490C9-3155-1D4F-A05B-58A5FA18C3D2}" srcOrd="2" destOrd="0" parTransId="{90E12C6E-8D17-AA4C-8657-864BC1A20344}" sibTransId="{7074E9C9-8F7B-094B-BCB2-449E01E0846A}"/>
    <dgm:cxn modelId="{D5D68A35-62CC-9545-85F2-D72DF0A826B9}" srcId="{8FB31E27-AC66-F844-8EA6-5F6FB7CA4DC9}" destId="{34CEFEB3-603D-D749-8B26-32D2B22CDBBA}" srcOrd="0" destOrd="0" parTransId="{1FD376D4-9BE3-0849-8849-FFEEF1BBFF66}" sibTransId="{F1511753-8AEB-D540-A45E-1E309169135C}"/>
    <dgm:cxn modelId="{4B9D5F51-207B-2946-8436-B7F841FA54A6}" type="presOf" srcId="{90E12C6E-8D17-AA4C-8657-864BC1A20344}" destId="{EB808BB7-515F-5647-9ADE-586FFAC8B19F}" srcOrd="0" destOrd="0" presId="urn:microsoft.com/office/officeart/2008/layout/HorizontalMultiLevelHierarchy"/>
    <dgm:cxn modelId="{A7300C77-B08B-FC4C-8530-4D7A6758818C}" type="presOf" srcId="{1FD9F971-0792-6D47-A195-BCE560BC9B06}" destId="{0B806E00-30CE-8643-BE15-7A01CB12AD44}" srcOrd="0" destOrd="0" presId="urn:microsoft.com/office/officeart/2008/layout/HorizontalMultiLevelHierarchy"/>
    <dgm:cxn modelId="{EE3DD87E-52E7-F040-9D86-8069F23BFE95}" srcId="{34CEFEB3-603D-D749-8B26-32D2B22CDBBA}" destId="{465B0E7D-9F17-9646-99ED-E7B686B8242A}" srcOrd="0" destOrd="0" parTransId="{1FD9F971-0792-6D47-A195-BCE560BC9B06}" sibTransId="{A807DFD9-73C7-534A-B9CE-EE93B089E071}"/>
    <dgm:cxn modelId="{6BF57496-D9DC-924A-B899-29EE98292337}" type="presOf" srcId="{8FB31E27-AC66-F844-8EA6-5F6FB7CA4DC9}" destId="{44F39D39-1A0A-6A43-ADBD-54E4761C456F}" srcOrd="0" destOrd="0" presId="urn:microsoft.com/office/officeart/2008/layout/HorizontalMultiLevelHierarchy"/>
    <dgm:cxn modelId="{EC8CC798-2E07-D144-85B4-3D285871414B}" type="presOf" srcId="{1C1C4AB8-02A2-5147-A38A-1560A6F7E057}" destId="{8B4766BD-1813-3945-A4AB-12B4B8F59CF1}" srcOrd="1" destOrd="0" presId="urn:microsoft.com/office/officeart/2008/layout/HorizontalMultiLevelHierarchy"/>
    <dgm:cxn modelId="{5DF83C9B-818F-3240-B684-34992AEDF241}" srcId="{34CEFEB3-603D-D749-8B26-32D2B22CDBBA}" destId="{C7F39F95-95FE-B74D-8640-27DB1B6093B5}" srcOrd="1" destOrd="0" parTransId="{1C1C4AB8-02A2-5147-A38A-1560A6F7E057}" sibTransId="{27573E80-C5DD-C941-8285-1111761E8B91}"/>
    <dgm:cxn modelId="{B6EC64A8-C23A-7C46-81B6-D9938911C324}" type="presOf" srcId="{1C1C4AB8-02A2-5147-A38A-1560A6F7E057}" destId="{95F4B599-4BD1-F247-AC94-5E76FA7A384A}" srcOrd="0" destOrd="0" presId="urn:microsoft.com/office/officeart/2008/layout/HorizontalMultiLevelHierarchy"/>
    <dgm:cxn modelId="{8554AEAD-6FAB-FB4A-9348-F1BFB8EE7A33}" type="presOf" srcId="{465B0E7D-9F17-9646-99ED-E7B686B8242A}" destId="{38917DC9-229D-724B-81A1-89ABC5487A46}" srcOrd="0" destOrd="0" presId="urn:microsoft.com/office/officeart/2008/layout/HorizontalMultiLevelHierarchy"/>
    <dgm:cxn modelId="{770580AE-CB59-444A-801F-8F172324A832}" type="presOf" srcId="{89B490C9-3155-1D4F-A05B-58A5FA18C3D2}" destId="{274951CD-3C32-C64E-96D5-CAA978787AB5}" srcOrd="0" destOrd="0" presId="urn:microsoft.com/office/officeart/2008/layout/HorizontalMultiLevelHierarchy"/>
    <dgm:cxn modelId="{DDA0B8EC-0F69-C64E-A5BB-BB07997B322B}" type="presOf" srcId="{1FD9F971-0792-6D47-A195-BCE560BC9B06}" destId="{FB325558-6DC5-F548-B8C6-F2068373F658}" srcOrd="1" destOrd="0" presId="urn:microsoft.com/office/officeart/2008/layout/HorizontalMultiLevelHierarchy"/>
    <dgm:cxn modelId="{2FB62DED-D189-BC42-9329-87F33EB25CAD}" type="presOf" srcId="{34CEFEB3-603D-D749-8B26-32D2B22CDBBA}" destId="{6B070A12-0EDC-344A-875D-B6994004A583}" srcOrd="0" destOrd="0" presId="urn:microsoft.com/office/officeart/2008/layout/HorizontalMultiLevelHierarchy"/>
    <dgm:cxn modelId="{5628A6E0-1DE1-904C-9504-6B68C17389C2}" type="presParOf" srcId="{44F39D39-1A0A-6A43-ADBD-54E4761C456F}" destId="{5916CF74-F6EC-AE42-9584-F9496319F91F}" srcOrd="0" destOrd="0" presId="urn:microsoft.com/office/officeart/2008/layout/HorizontalMultiLevelHierarchy"/>
    <dgm:cxn modelId="{754CC3AE-3E92-914E-B029-D202406DBF87}" type="presParOf" srcId="{5916CF74-F6EC-AE42-9584-F9496319F91F}" destId="{6B070A12-0EDC-344A-875D-B6994004A583}" srcOrd="0" destOrd="0" presId="urn:microsoft.com/office/officeart/2008/layout/HorizontalMultiLevelHierarchy"/>
    <dgm:cxn modelId="{9B54020C-4028-8C46-9F77-3D6FC8F947E4}" type="presParOf" srcId="{5916CF74-F6EC-AE42-9584-F9496319F91F}" destId="{10CB1CC2-D723-0C4B-B566-BAE10E25CA91}" srcOrd="1" destOrd="0" presId="urn:microsoft.com/office/officeart/2008/layout/HorizontalMultiLevelHierarchy"/>
    <dgm:cxn modelId="{5DFAC2A7-9D1A-6241-A86A-B492D76F6B99}" type="presParOf" srcId="{10CB1CC2-D723-0C4B-B566-BAE10E25CA91}" destId="{0B806E00-30CE-8643-BE15-7A01CB12AD44}" srcOrd="0" destOrd="0" presId="urn:microsoft.com/office/officeart/2008/layout/HorizontalMultiLevelHierarchy"/>
    <dgm:cxn modelId="{7312BCD7-E1AD-1849-820A-B8659AC0595E}" type="presParOf" srcId="{0B806E00-30CE-8643-BE15-7A01CB12AD44}" destId="{FB325558-6DC5-F548-B8C6-F2068373F658}" srcOrd="0" destOrd="0" presId="urn:microsoft.com/office/officeart/2008/layout/HorizontalMultiLevelHierarchy"/>
    <dgm:cxn modelId="{381B40A6-E678-254A-99BA-ABDD3E538212}" type="presParOf" srcId="{10CB1CC2-D723-0C4B-B566-BAE10E25CA91}" destId="{AD55E5D1-F0FD-324D-B7F6-6CCDD0A98AFE}" srcOrd="1" destOrd="0" presId="urn:microsoft.com/office/officeart/2008/layout/HorizontalMultiLevelHierarchy"/>
    <dgm:cxn modelId="{F555AA8E-10A9-4C45-B231-2B5266ECEC0A}" type="presParOf" srcId="{AD55E5D1-F0FD-324D-B7F6-6CCDD0A98AFE}" destId="{38917DC9-229D-724B-81A1-89ABC5487A46}" srcOrd="0" destOrd="0" presId="urn:microsoft.com/office/officeart/2008/layout/HorizontalMultiLevelHierarchy"/>
    <dgm:cxn modelId="{44084BF0-9341-0346-87AA-20329EF3A946}" type="presParOf" srcId="{AD55E5D1-F0FD-324D-B7F6-6CCDD0A98AFE}" destId="{7DF92CCA-B282-9B4D-8F40-CCE0ADC0447F}" srcOrd="1" destOrd="0" presId="urn:microsoft.com/office/officeart/2008/layout/HorizontalMultiLevelHierarchy"/>
    <dgm:cxn modelId="{D3FF6242-DE57-EA4D-A8A9-A70CD6F13201}" type="presParOf" srcId="{10CB1CC2-D723-0C4B-B566-BAE10E25CA91}" destId="{95F4B599-4BD1-F247-AC94-5E76FA7A384A}" srcOrd="2" destOrd="0" presId="urn:microsoft.com/office/officeart/2008/layout/HorizontalMultiLevelHierarchy"/>
    <dgm:cxn modelId="{25D1A4C6-C08A-5841-83C9-6DC39629433E}" type="presParOf" srcId="{95F4B599-4BD1-F247-AC94-5E76FA7A384A}" destId="{8B4766BD-1813-3945-A4AB-12B4B8F59CF1}" srcOrd="0" destOrd="0" presId="urn:microsoft.com/office/officeart/2008/layout/HorizontalMultiLevelHierarchy"/>
    <dgm:cxn modelId="{F4EBCF5E-4354-B343-8334-18756F97A535}" type="presParOf" srcId="{10CB1CC2-D723-0C4B-B566-BAE10E25CA91}" destId="{640D3F96-F20B-BB44-B46F-919768967261}" srcOrd="3" destOrd="0" presId="urn:microsoft.com/office/officeart/2008/layout/HorizontalMultiLevelHierarchy"/>
    <dgm:cxn modelId="{7F678E0B-708E-CD45-8081-87C60E497FCA}" type="presParOf" srcId="{640D3F96-F20B-BB44-B46F-919768967261}" destId="{B4D74CBB-4CA7-E347-8328-1FC1E20ECFAB}" srcOrd="0" destOrd="0" presId="urn:microsoft.com/office/officeart/2008/layout/HorizontalMultiLevelHierarchy"/>
    <dgm:cxn modelId="{02A8631F-6383-C84B-BC43-FA3C5C46366D}" type="presParOf" srcId="{640D3F96-F20B-BB44-B46F-919768967261}" destId="{210A0983-862D-314F-81D2-7356C2411AA0}" srcOrd="1" destOrd="0" presId="urn:microsoft.com/office/officeart/2008/layout/HorizontalMultiLevelHierarchy"/>
    <dgm:cxn modelId="{7FFE0C0F-2DE6-E14C-9FCB-3AB8B9BF690C}" type="presParOf" srcId="{10CB1CC2-D723-0C4B-B566-BAE10E25CA91}" destId="{EB808BB7-515F-5647-9ADE-586FFAC8B19F}" srcOrd="4" destOrd="0" presId="urn:microsoft.com/office/officeart/2008/layout/HorizontalMultiLevelHierarchy"/>
    <dgm:cxn modelId="{D2F60D15-5BEB-BE4F-B673-F956958B6B8E}" type="presParOf" srcId="{EB808BB7-515F-5647-9ADE-586FFAC8B19F}" destId="{FD0C578F-9B0C-284C-B01C-63E58E0BD369}" srcOrd="0" destOrd="0" presId="urn:microsoft.com/office/officeart/2008/layout/HorizontalMultiLevelHierarchy"/>
    <dgm:cxn modelId="{AE0D8843-901B-5B46-A0CC-A3EA33528748}" type="presParOf" srcId="{10CB1CC2-D723-0C4B-B566-BAE10E25CA91}" destId="{E806247D-E56F-D549-8823-41C426EF7907}" srcOrd="5" destOrd="0" presId="urn:microsoft.com/office/officeart/2008/layout/HorizontalMultiLevelHierarchy"/>
    <dgm:cxn modelId="{3734B428-88A8-2046-8FFB-FA79060FEE81}" type="presParOf" srcId="{E806247D-E56F-D549-8823-41C426EF7907}" destId="{274951CD-3C32-C64E-96D5-CAA978787AB5}" srcOrd="0" destOrd="0" presId="urn:microsoft.com/office/officeart/2008/layout/HorizontalMultiLevelHierarchy"/>
    <dgm:cxn modelId="{A51EF774-CC78-884E-B625-865312A03AD0}" type="presParOf" srcId="{E806247D-E56F-D549-8823-41C426EF7907}" destId="{58E9BBB6-5112-F746-84FB-1C677080EB6F}"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808BB7-515F-5647-9ADE-586FFAC8B19F}">
      <dsp:nvSpPr>
        <dsp:cNvPr id="0" name=""/>
        <dsp:cNvSpPr/>
      </dsp:nvSpPr>
      <dsp:spPr>
        <a:xfrm>
          <a:off x="1112462" y="2341595"/>
          <a:ext cx="727951" cy="1784931"/>
        </a:xfrm>
        <a:custGeom>
          <a:avLst/>
          <a:gdLst/>
          <a:ahLst/>
          <a:cxnLst/>
          <a:rect l="0" t="0" r="0" b="0"/>
          <a:pathLst>
            <a:path>
              <a:moveTo>
                <a:pt x="0" y="0"/>
              </a:moveTo>
              <a:lnTo>
                <a:pt x="363975" y="0"/>
              </a:lnTo>
              <a:lnTo>
                <a:pt x="363975" y="1784931"/>
              </a:lnTo>
              <a:lnTo>
                <a:pt x="727951" y="178493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S" sz="600" kern="1200"/>
        </a:p>
      </dsp:txBody>
      <dsp:txXfrm>
        <a:off x="1428246" y="3185869"/>
        <a:ext cx="96383" cy="96383"/>
      </dsp:txXfrm>
    </dsp:sp>
    <dsp:sp modelId="{95F4B599-4BD1-F247-AC94-5E76FA7A384A}">
      <dsp:nvSpPr>
        <dsp:cNvPr id="0" name=""/>
        <dsp:cNvSpPr/>
      </dsp:nvSpPr>
      <dsp:spPr>
        <a:xfrm>
          <a:off x="1112462" y="2284128"/>
          <a:ext cx="1161765" cy="91440"/>
        </a:xfrm>
        <a:custGeom>
          <a:avLst/>
          <a:gdLst/>
          <a:ahLst/>
          <a:cxnLst/>
          <a:rect l="0" t="0" r="0" b="0"/>
          <a:pathLst>
            <a:path>
              <a:moveTo>
                <a:pt x="0" y="57467"/>
              </a:moveTo>
              <a:lnTo>
                <a:pt x="580882" y="57467"/>
              </a:lnTo>
              <a:lnTo>
                <a:pt x="580882" y="45720"/>
              </a:lnTo>
              <a:lnTo>
                <a:pt x="1161765" y="4572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664299" y="2300802"/>
        <a:ext cx="58091" cy="58091"/>
      </dsp:txXfrm>
    </dsp:sp>
    <dsp:sp modelId="{0B806E00-30CE-8643-BE15-7A01CB12AD44}">
      <dsp:nvSpPr>
        <dsp:cNvPr id="0" name=""/>
        <dsp:cNvSpPr/>
      </dsp:nvSpPr>
      <dsp:spPr>
        <a:xfrm>
          <a:off x="1112462" y="605029"/>
          <a:ext cx="1161765" cy="1736566"/>
        </a:xfrm>
        <a:custGeom>
          <a:avLst/>
          <a:gdLst/>
          <a:ahLst/>
          <a:cxnLst/>
          <a:rect l="0" t="0" r="0" b="0"/>
          <a:pathLst>
            <a:path>
              <a:moveTo>
                <a:pt x="0" y="1736566"/>
              </a:moveTo>
              <a:lnTo>
                <a:pt x="580882" y="1736566"/>
              </a:lnTo>
              <a:lnTo>
                <a:pt x="580882" y="0"/>
              </a:lnTo>
              <a:lnTo>
                <a:pt x="1161765"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ES" sz="700" kern="1200"/>
        </a:p>
      </dsp:txBody>
      <dsp:txXfrm>
        <a:off x="1641111" y="1421079"/>
        <a:ext cx="104467" cy="104467"/>
      </dsp:txXfrm>
    </dsp:sp>
    <dsp:sp modelId="{6B070A12-0EDC-344A-875D-B6994004A583}">
      <dsp:nvSpPr>
        <dsp:cNvPr id="0" name=""/>
        <dsp:cNvSpPr/>
      </dsp:nvSpPr>
      <dsp:spPr>
        <a:xfrm rot="16200000">
          <a:off x="-1785364" y="1785364"/>
          <a:ext cx="4683191" cy="111246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s-ES" sz="4000" b="1" i="1" kern="1200" dirty="0"/>
            <a:t>Medios de solución</a:t>
          </a:r>
        </a:p>
      </dsp:txBody>
      <dsp:txXfrm>
        <a:off x="-1785364" y="1785364"/>
        <a:ext cx="4683191" cy="1112462"/>
      </dsp:txXfrm>
    </dsp:sp>
    <dsp:sp modelId="{38917DC9-229D-724B-81A1-89ABC5487A46}">
      <dsp:nvSpPr>
        <dsp:cNvPr id="0" name=""/>
        <dsp:cNvSpPr/>
      </dsp:nvSpPr>
      <dsp:spPr>
        <a:xfrm>
          <a:off x="2274228" y="160126"/>
          <a:ext cx="5695375" cy="88980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es-ES" sz="3800" b="1" i="1" kern="1200" dirty="0" err="1"/>
            <a:t>Autotutela</a:t>
          </a:r>
          <a:r>
            <a:rPr lang="es-ES" sz="3800" b="1" i="1" kern="1200" dirty="0"/>
            <a:t>*</a:t>
          </a:r>
        </a:p>
      </dsp:txBody>
      <dsp:txXfrm>
        <a:off x="2274228" y="160126"/>
        <a:ext cx="5695375" cy="889806"/>
      </dsp:txXfrm>
    </dsp:sp>
    <dsp:sp modelId="{B4D74CBB-4CA7-E347-8328-1FC1E20ECFAB}">
      <dsp:nvSpPr>
        <dsp:cNvPr id="0" name=""/>
        <dsp:cNvSpPr/>
      </dsp:nvSpPr>
      <dsp:spPr>
        <a:xfrm>
          <a:off x="2274228" y="1884944"/>
          <a:ext cx="5220291" cy="88980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es-ES" sz="3800" b="1" i="1" kern="1200" dirty="0"/>
            <a:t>Autocomposición**</a:t>
          </a:r>
          <a:r>
            <a:rPr lang="es-ES" sz="3800" kern="1200" dirty="0"/>
            <a:t> </a:t>
          </a:r>
        </a:p>
      </dsp:txBody>
      <dsp:txXfrm>
        <a:off x="2274228" y="1884944"/>
        <a:ext cx="5220291" cy="889806"/>
      </dsp:txXfrm>
    </dsp:sp>
    <dsp:sp modelId="{274951CD-3C32-C64E-96D5-CAA978787AB5}">
      <dsp:nvSpPr>
        <dsp:cNvPr id="0" name=""/>
        <dsp:cNvSpPr/>
      </dsp:nvSpPr>
      <dsp:spPr>
        <a:xfrm>
          <a:off x="1840413" y="3681624"/>
          <a:ext cx="6224482" cy="88980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es-ES" sz="3800" b="1" i="1" kern="1200" dirty="0" err="1"/>
            <a:t>Heterocomposición</a:t>
          </a:r>
          <a:r>
            <a:rPr lang="es-ES" sz="3800" b="1" i="1" kern="1200" dirty="0"/>
            <a:t>***</a:t>
          </a:r>
          <a:r>
            <a:rPr lang="es-ES" sz="3800" i="1" kern="1200" dirty="0"/>
            <a:t> </a:t>
          </a:r>
        </a:p>
      </dsp:txBody>
      <dsp:txXfrm>
        <a:off x="1840413" y="3681624"/>
        <a:ext cx="6224482" cy="889806"/>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111E97-0623-4DCE-8374-B29E659F2D98}" type="datetimeFigureOut">
              <a:rPr lang="es-ES" smtClean="0"/>
              <a:pPr/>
              <a:t>17/3/19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78F26D-1D67-401E-B526-3D31099E95A7}" type="slidenum">
              <a:rPr lang="es-ES" smtClean="0"/>
              <a:pPr/>
              <a:t>‹Nº›</a:t>
            </a:fld>
            <a:endParaRPr lang="es-ES"/>
          </a:p>
        </p:txBody>
      </p:sp>
    </p:spTree>
    <p:extLst>
      <p:ext uri="{BB962C8B-B14F-4D97-AF65-F5344CB8AC3E}">
        <p14:creationId xmlns:p14="http://schemas.microsoft.com/office/powerpoint/2010/main" val="2000621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5"/>
          </p:nvPr>
        </p:nvSpPr>
        <p:spPr/>
        <p:txBody>
          <a:bodyPr/>
          <a:lstStyle/>
          <a:p>
            <a:fld id="{7478F26D-1D67-401E-B526-3D31099E95A7}" type="slidenum">
              <a:rPr lang="es-ES" smtClean="0"/>
              <a:pPr/>
              <a:t>9</a:t>
            </a:fld>
            <a:endParaRPr lang="es-ES"/>
          </a:p>
        </p:txBody>
      </p:sp>
    </p:spTree>
    <p:extLst>
      <p:ext uri="{BB962C8B-B14F-4D97-AF65-F5344CB8AC3E}">
        <p14:creationId xmlns:p14="http://schemas.microsoft.com/office/powerpoint/2010/main" val="511693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s-AR" dirty="0"/>
              <a:t>*O AUTODEFENSA: EJEMPLOS: LEGÍTIMA DEFENSA; DERECHO DE RETENCIÓN, DESPIDO, AUTOTUTELA ESTATAL.</a:t>
            </a:r>
          </a:p>
          <a:p>
            <a:pPr marL="171450" indent="-171450">
              <a:buFont typeface="Arial" panose="020B0604020202020204" pitchFamily="34" charset="0"/>
              <a:buChar char="•"/>
            </a:pPr>
            <a:endParaRPr lang="es-AR" dirty="0"/>
          </a:p>
          <a:p>
            <a:pPr marL="171450" indent="-171450">
              <a:buFont typeface="Arial" panose="020B0604020202020204" pitchFamily="34" charset="0"/>
              <a:buChar char="•"/>
            </a:pPr>
            <a:r>
              <a:rPr lang="es-AR" dirty="0"/>
              <a:t>** puede ser : directa: mediante el acuerdo de los involucrados se llega al desistimiento del conflicto, al allanamiento o bien a la transacción.</a:t>
            </a:r>
          </a:p>
          <a:p>
            <a:pPr marL="1085850" lvl="2" indent="-171450">
              <a:buFont typeface="Arial" panose="020B0604020202020204" pitchFamily="34" charset="0"/>
              <a:buChar char="•"/>
            </a:pPr>
            <a:r>
              <a:rPr lang="es-AR" dirty="0"/>
              <a:t>   indirecta:  cuando por acuerdo de los involucrados se acepta que sea un 3ero quien intervenca en el conflicto para llegar a la solución: ARBITRAJE (TAMBIÉN LLAMADO HETEROCOMPOSICIÓN PRIVADA), AMIGABLES COMPONEDORES, MEDIACIÓN, NEGOCIADOR.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AR" dirty="0"/>
          </a:p>
          <a:p>
            <a:pPr marL="171450" indent="-171450">
              <a:buFont typeface="Arial" panose="020B0604020202020204" pitchFamily="34" charset="0"/>
              <a:buChar char="•"/>
            </a:pPr>
            <a:r>
              <a:rPr lang="es-AR" dirty="0"/>
              <a:t>*** CUANDO NO MEDIA ACUERDO ENTRE LOS INTERESADOS Y SE DESCARTA LA AUTOCOMPOSICIÓN, LA SOLUCIÓN DEL CONFLICTO COMO ALTERNATIVA FINAL, PASA POR LA HETEROCOMPOSICIÓN PÚBLICA, </a:t>
            </a:r>
            <a:r>
              <a:rPr lang="es-AR" b="1" dirty="0"/>
              <a:t>MEDIANTE UN PROCESO JUDICIAL. AQUÍ, EL conflicto se convierte en LITIGIO. EL TERCERO IMPARTIAL, RESUELVE EL CONFLICTO POR APLICACIÓN DEL ORDEN JURÍDICO. </a:t>
            </a:r>
          </a:p>
        </p:txBody>
      </p:sp>
      <p:sp>
        <p:nvSpPr>
          <p:cNvPr id="4" name="Marcador de número de diapositiva 3"/>
          <p:cNvSpPr>
            <a:spLocks noGrp="1"/>
          </p:cNvSpPr>
          <p:nvPr>
            <p:ph type="sldNum" sz="quarter" idx="5"/>
          </p:nvPr>
        </p:nvSpPr>
        <p:spPr/>
        <p:txBody>
          <a:bodyPr/>
          <a:lstStyle/>
          <a:p>
            <a:fld id="{7478F26D-1D67-401E-B526-3D31099E95A7}" type="slidenum">
              <a:rPr lang="es-ES" smtClean="0"/>
              <a:pPr/>
              <a:t>10</a:t>
            </a:fld>
            <a:endParaRPr lang="es-ES"/>
          </a:p>
        </p:txBody>
      </p:sp>
    </p:spTree>
    <p:extLst>
      <p:ext uri="{BB962C8B-B14F-4D97-AF65-F5344CB8AC3E}">
        <p14:creationId xmlns:p14="http://schemas.microsoft.com/office/powerpoint/2010/main" val="2645070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7478F26D-1D67-401E-B526-3D31099E95A7}" type="slidenum">
              <a:rPr lang="es-ES" smtClean="0"/>
              <a:pPr/>
              <a:t>19</a:t>
            </a:fld>
            <a:endParaRPr lang="es-ES"/>
          </a:p>
        </p:txBody>
      </p:sp>
    </p:spTree>
    <p:extLst>
      <p:ext uri="{BB962C8B-B14F-4D97-AF65-F5344CB8AC3E}">
        <p14:creationId xmlns:p14="http://schemas.microsoft.com/office/powerpoint/2010/main" val="927535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5D96FA9D-FF7C-49BA-A7C3-AF76AF26AE07}" type="datetimeFigureOut">
              <a:rPr lang="es-ES" smtClean="0"/>
              <a:pPr>
                <a:defRPr/>
              </a:pPr>
              <a:t>17/3/19</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9B5DAD47-7936-4212-A495-D0129E92F55B}" type="slidenum">
              <a:rPr lang="es-ES" smtClean="0"/>
              <a:pPr>
                <a:defRPr/>
              </a:pPr>
              <a:t>‹Nº›</a:t>
            </a:fld>
            <a:endParaRPr lang="es-ES"/>
          </a:p>
        </p:txBody>
      </p:sp>
    </p:spTree>
    <p:extLst>
      <p:ext uri="{BB962C8B-B14F-4D97-AF65-F5344CB8AC3E}">
        <p14:creationId xmlns:p14="http://schemas.microsoft.com/office/powerpoint/2010/main" val="83618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pPr>
              <a:defRPr/>
            </a:pPr>
            <a:fld id="{E1F256FD-0E2B-4A32-9B8E-86F1C5BBF891}" type="datetimeFigureOut">
              <a:rPr lang="es-ES" smtClean="0"/>
              <a:pPr>
                <a:defRPr/>
              </a:pPr>
              <a:t>17/3/19</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4BE91FA8-0A6E-423D-8D6A-F302897BBC6F}" type="slidenum">
              <a:rPr lang="es-ES" smtClean="0"/>
              <a:pPr>
                <a:defRPr/>
              </a:pPr>
              <a:t>‹Nº›</a:t>
            </a:fld>
            <a:endParaRPr lang="es-ES"/>
          </a:p>
        </p:txBody>
      </p:sp>
    </p:spTree>
    <p:extLst>
      <p:ext uri="{BB962C8B-B14F-4D97-AF65-F5344CB8AC3E}">
        <p14:creationId xmlns:p14="http://schemas.microsoft.com/office/powerpoint/2010/main" val="2855556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pPr>
              <a:defRPr/>
            </a:pPr>
            <a:fld id="{E1F256FD-0E2B-4A32-9B8E-86F1C5BBF891}" type="datetimeFigureOut">
              <a:rPr lang="es-ES" smtClean="0"/>
              <a:pPr>
                <a:defRPr/>
              </a:pPr>
              <a:t>17/3/19</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4BE91FA8-0A6E-423D-8D6A-F302897BBC6F}" type="slidenum">
              <a:rPr lang="es-ES" smtClean="0"/>
              <a:pPr>
                <a:defRPr/>
              </a:pPr>
              <a:t>‹Nº›</a:t>
            </a:fld>
            <a:endParaRPr lang="es-E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47178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pPr>
              <a:defRPr/>
            </a:pPr>
            <a:fld id="{E1F256FD-0E2B-4A32-9B8E-86F1C5BBF891}" type="datetimeFigureOut">
              <a:rPr lang="es-ES" smtClean="0"/>
              <a:pPr>
                <a:defRPr/>
              </a:pPr>
              <a:t>17/3/19</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4BE91FA8-0A6E-423D-8D6A-F302897BBC6F}" type="slidenum">
              <a:rPr lang="es-ES" smtClean="0"/>
              <a:pPr>
                <a:defRPr/>
              </a:pPr>
              <a:t>‹Nº›</a:t>
            </a:fld>
            <a:endParaRPr lang="es-ES"/>
          </a:p>
        </p:txBody>
      </p:sp>
    </p:spTree>
    <p:extLst>
      <p:ext uri="{BB962C8B-B14F-4D97-AF65-F5344CB8AC3E}">
        <p14:creationId xmlns:p14="http://schemas.microsoft.com/office/powerpoint/2010/main" val="3176662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pPr>
              <a:defRPr/>
            </a:pPr>
            <a:fld id="{E1F256FD-0E2B-4A32-9B8E-86F1C5BBF891}" type="datetimeFigureOut">
              <a:rPr lang="es-ES" smtClean="0"/>
              <a:pPr>
                <a:defRPr/>
              </a:pPr>
              <a:t>17/3/19</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4BE91FA8-0A6E-423D-8D6A-F302897BBC6F}" type="slidenum">
              <a:rPr lang="es-ES" smtClean="0"/>
              <a:pPr>
                <a:defRPr/>
              </a:pPr>
              <a:t>‹Nº›</a:t>
            </a:fld>
            <a:endParaRPr lang="es-E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66498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pPr>
              <a:defRPr/>
            </a:pPr>
            <a:fld id="{E1F256FD-0E2B-4A32-9B8E-86F1C5BBF891}" type="datetimeFigureOut">
              <a:rPr lang="es-ES" smtClean="0"/>
              <a:pPr>
                <a:defRPr/>
              </a:pPr>
              <a:t>17/3/19</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4BE91FA8-0A6E-423D-8D6A-F302897BBC6F}" type="slidenum">
              <a:rPr lang="es-ES" smtClean="0"/>
              <a:pPr>
                <a:defRPr/>
              </a:pPr>
              <a:t>‹Nº›</a:t>
            </a:fld>
            <a:endParaRPr lang="es-ES"/>
          </a:p>
        </p:txBody>
      </p:sp>
    </p:spTree>
    <p:extLst>
      <p:ext uri="{BB962C8B-B14F-4D97-AF65-F5344CB8AC3E}">
        <p14:creationId xmlns:p14="http://schemas.microsoft.com/office/powerpoint/2010/main" val="3133085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pPr>
              <a:defRPr/>
            </a:pPr>
            <a:fld id="{C32BD114-8906-4874-A67F-12A3D9457B95}" type="datetimeFigureOut">
              <a:rPr lang="es-ES" smtClean="0"/>
              <a:pPr>
                <a:defRPr/>
              </a:pPr>
              <a:t>17/3/19</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54523047-0D5B-4CA2-8678-2C24B5D34BAF}" type="slidenum">
              <a:rPr lang="es-ES" smtClean="0"/>
              <a:pPr>
                <a:defRPr/>
              </a:pPr>
              <a:t>‹Nº›</a:t>
            </a:fld>
            <a:endParaRPr lang="es-ES"/>
          </a:p>
        </p:txBody>
      </p:sp>
    </p:spTree>
    <p:extLst>
      <p:ext uri="{BB962C8B-B14F-4D97-AF65-F5344CB8AC3E}">
        <p14:creationId xmlns:p14="http://schemas.microsoft.com/office/powerpoint/2010/main" val="331380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pPr>
              <a:defRPr/>
            </a:pPr>
            <a:fld id="{2C38CB4B-57F2-40A9-B9E0-B9451AE00A27}" type="datetimeFigureOut">
              <a:rPr lang="es-ES" smtClean="0"/>
              <a:pPr>
                <a:defRPr/>
              </a:pPr>
              <a:t>17/3/19</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70A426E7-6B00-4083-AE0F-B56A49704A03}" type="slidenum">
              <a:rPr lang="es-ES" smtClean="0"/>
              <a:pPr>
                <a:defRPr/>
              </a:pPr>
              <a:t>‹Nº›</a:t>
            </a:fld>
            <a:endParaRPr lang="es-ES"/>
          </a:p>
        </p:txBody>
      </p:sp>
    </p:spTree>
    <p:extLst>
      <p:ext uri="{BB962C8B-B14F-4D97-AF65-F5344CB8AC3E}">
        <p14:creationId xmlns:p14="http://schemas.microsoft.com/office/powerpoint/2010/main" val="1879924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pPr>
              <a:defRPr/>
            </a:pPr>
            <a:fld id="{0E8D380E-7DB4-426B-8C8D-533488601FF3}" type="datetimeFigureOut">
              <a:rPr lang="es-ES" smtClean="0"/>
              <a:pPr>
                <a:defRPr/>
              </a:pPr>
              <a:t>17/3/19</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F8141859-7E62-4609-BF06-EADFB5DD9B93}" type="slidenum">
              <a:rPr lang="es-ES" smtClean="0"/>
              <a:pPr>
                <a:defRPr/>
              </a:pPr>
              <a:t>‹Nº›</a:t>
            </a:fld>
            <a:endParaRPr lang="es-ES"/>
          </a:p>
        </p:txBody>
      </p:sp>
    </p:spTree>
    <p:extLst>
      <p:ext uri="{BB962C8B-B14F-4D97-AF65-F5344CB8AC3E}">
        <p14:creationId xmlns:p14="http://schemas.microsoft.com/office/powerpoint/2010/main" val="854852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pPr>
              <a:defRPr/>
            </a:pPr>
            <a:fld id="{926FF947-483A-405B-9B99-E5EA09B261E2}" type="datetimeFigureOut">
              <a:rPr lang="es-ES" smtClean="0"/>
              <a:pPr>
                <a:defRPr/>
              </a:pPr>
              <a:t>17/3/19</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07930817-DCAB-4471-9E2D-FE1CFF82CFD6}" type="slidenum">
              <a:rPr lang="es-ES" smtClean="0"/>
              <a:pPr>
                <a:defRPr/>
              </a:pPr>
              <a:t>‹Nº›</a:t>
            </a:fld>
            <a:endParaRPr lang="es-ES"/>
          </a:p>
        </p:txBody>
      </p:sp>
    </p:spTree>
    <p:extLst>
      <p:ext uri="{BB962C8B-B14F-4D97-AF65-F5344CB8AC3E}">
        <p14:creationId xmlns:p14="http://schemas.microsoft.com/office/powerpoint/2010/main" val="901085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pPr>
              <a:defRPr/>
            </a:pPr>
            <a:fld id="{E4929077-B266-411B-ABBE-07214F12D39C}" type="datetimeFigureOut">
              <a:rPr lang="es-ES" smtClean="0"/>
              <a:pPr>
                <a:defRPr/>
              </a:pPr>
              <a:t>17/3/19</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6D3A729F-2E5B-436E-A5C6-F0260B4EECA0}" type="slidenum">
              <a:rPr lang="es-ES" smtClean="0"/>
              <a:pPr>
                <a:defRPr/>
              </a:pPr>
              <a:t>‹Nº›</a:t>
            </a:fld>
            <a:endParaRPr lang="es-ES"/>
          </a:p>
        </p:txBody>
      </p:sp>
    </p:spTree>
    <p:extLst>
      <p:ext uri="{BB962C8B-B14F-4D97-AF65-F5344CB8AC3E}">
        <p14:creationId xmlns:p14="http://schemas.microsoft.com/office/powerpoint/2010/main" val="3126703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pPr>
              <a:defRPr/>
            </a:pPr>
            <a:fld id="{C3E0A135-7EF6-4D4E-9E0A-224914AA216E}" type="datetimeFigureOut">
              <a:rPr lang="es-ES" smtClean="0"/>
              <a:pPr>
                <a:defRPr/>
              </a:pPr>
              <a:t>17/3/19</a:t>
            </a:fld>
            <a:endParaRPr lang="es-ES"/>
          </a:p>
        </p:txBody>
      </p:sp>
      <p:sp>
        <p:nvSpPr>
          <p:cNvPr id="8" name="Footer Placeholder 7"/>
          <p:cNvSpPr>
            <a:spLocks noGrp="1"/>
          </p:cNvSpPr>
          <p:nvPr>
            <p:ph type="ftr" sz="quarter" idx="11"/>
          </p:nvPr>
        </p:nvSpPr>
        <p:spPr/>
        <p:txBody>
          <a:bodyPr/>
          <a:lstStyle/>
          <a:p>
            <a:pPr>
              <a:defRPr/>
            </a:pPr>
            <a:endParaRPr lang="es-E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38509D1C-CB19-4322-B56B-E3C19E434693}" type="slidenum">
              <a:rPr lang="es-ES" smtClean="0"/>
              <a:pPr>
                <a:defRPr/>
              </a:pPr>
              <a:t>‹Nº›</a:t>
            </a:fld>
            <a:endParaRPr lang="es-ES"/>
          </a:p>
        </p:txBody>
      </p:sp>
    </p:spTree>
    <p:extLst>
      <p:ext uri="{BB962C8B-B14F-4D97-AF65-F5344CB8AC3E}">
        <p14:creationId xmlns:p14="http://schemas.microsoft.com/office/powerpoint/2010/main" val="131793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E1F256FD-0E2B-4A32-9B8E-86F1C5BBF891}" type="datetimeFigureOut">
              <a:rPr lang="es-ES" smtClean="0"/>
              <a:pPr>
                <a:defRPr/>
              </a:pPr>
              <a:t>17/3/19</a:t>
            </a:fld>
            <a:endParaRPr lang="es-ES"/>
          </a:p>
        </p:txBody>
      </p:sp>
      <p:sp>
        <p:nvSpPr>
          <p:cNvPr id="4" name="Footer Placeholder 3"/>
          <p:cNvSpPr>
            <a:spLocks noGrp="1"/>
          </p:cNvSpPr>
          <p:nvPr>
            <p:ph type="ftr" sz="quarter" idx="11"/>
          </p:nvPr>
        </p:nvSpPr>
        <p:spPr/>
        <p:txBody>
          <a:bodyPr/>
          <a:lstStyle/>
          <a:p>
            <a:pPr>
              <a:defRPr/>
            </a:pPr>
            <a:endParaRPr lang="es-E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4BE91FA8-0A6E-423D-8D6A-F302897BBC6F}" type="slidenum">
              <a:rPr lang="es-ES" smtClean="0"/>
              <a:pPr>
                <a:defRPr/>
              </a:pPr>
              <a:t>‹Nº›</a:t>
            </a:fld>
            <a:endParaRPr lang="es-ES"/>
          </a:p>
        </p:txBody>
      </p:sp>
    </p:spTree>
    <p:extLst>
      <p:ext uri="{BB962C8B-B14F-4D97-AF65-F5344CB8AC3E}">
        <p14:creationId xmlns:p14="http://schemas.microsoft.com/office/powerpoint/2010/main" val="2778255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21780F5-896D-4C94-B6BC-6F5FBD818262}" type="datetimeFigureOut">
              <a:rPr lang="es-ES" smtClean="0"/>
              <a:pPr>
                <a:defRPr/>
              </a:pPr>
              <a:t>17/3/19</a:t>
            </a:fld>
            <a:endParaRPr lang="es-ES"/>
          </a:p>
        </p:txBody>
      </p:sp>
      <p:sp>
        <p:nvSpPr>
          <p:cNvPr id="3" name="Footer Placeholder 2"/>
          <p:cNvSpPr>
            <a:spLocks noGrp="1"/>
          </p:cNvSpPr>
          <p:nvPr>
            <p:ph type="ftr" sz="quarter" idx="11"/>
          </p:nvPr>
        </p:nvSpPr>
        <p:spPr/>
        <p:txBody>
          <a:bodyPr/>
          <a:lstStyle/>
          <a:p>
            <a:pPr>
              <a:defRPr/>
            </a:pPr>
            <a:endParaRPr lang="es-E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D82111DF-A036-4C3F-9F13-7FE5D7067B82}" type="slidenum">
              <a:rPr lang="es-ES" smtClean="0"/>
              <a:pPr>
                <a:defRPr/>
              </a:pPr>
              <a:t>‹Nº›</a:t>
            </a:fld>
            <a:endParaRPr lang="es-ES"/>
          </a:p>
        </p:txBody>
      </p:sp>
    </p:spTree>
    <p:extLst>
      <p:ext uri="{BB962C8B-B14F-4D97-AF65-F5344CB8AC3E}">
        <p14:creationId xmlns:p14="http://schemas.microsoft.com/office/powerpoint/2010/main" val="1391906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pPr>
              <a:defRPr/>
            </a:pPr>
            <a:fld id="{79E5A662-9498-4144-9C16-AEBAA8D9078D}" type="datetimeFigureOut">
              <a:rPr lang="es-ES" smtClean="0"/>
              <a:pPr>
                <a:defRPr/>
              </a:pPr>
              <a:t>17/3/19</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09237EE9-E5C6-4F87-B9DD-BE48180017F4}" type="slidenum">
              <a:rPr lang="es-ES" smtClean="0"/>
              <a:pPr>
                <a:defRPr/>
              </a:pPr>
              <a:t>‹Nº›</a:t>
            </a:fld>
            <a:endParaRPr lang="es-ES"/>
          </a:p>
        </p:txBody>
      </p:sp>
    </p:spTree>
    <p:extLst>
      <p:ext uri="{BB962C8B-B14F-4D97-AF65-F5344CB8AC3E}">
        <p14:creationId xmlns:p14="http://schemas.microsoft.com/office/powerpoint/2010/main" val="2333007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pPr>
              <a:defRPr/>
            </a:pPr>
            <a:fld id="{9EEBA8F6-A3F5-4040-839E-06C1AEE1AC85}" type="datetimeFigureOut">
              <a:rPr lang="es-ES" smtClean="0"/>
              <a:pPr>
                <a:defRPr/>
              </a:pPr>
              <a:t>17/3/19</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C7D2D061-BC99-411B-BA0C-FEE51B8D4FBB}" type="slidenum">
              <a:rPr lang="es-ES" smtClean="0"/>
              <a:pPr>
                <a:defRPr/>
              </a:pPr>
              <a:t>‹Nº›</a:t>
            </a:fld>
            <a:endParaRPr lang="es-ES"/>
          </a:p>
        </p:txBody>
      </p:sp>
    </p:spTree>
    <p:extLst>
      <p:ext uri="{BB962C8B-B14F-4D97-AF65-F5344CB8AC3E}">
        <p14:creationId xmlns:p14="http://schemas.microsoft.com/office/powerpoint/2010/main" val="1583398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E1F256FD-0E2B-4A32-9B8E-86F1C5BBF891}" type="datetimeFigureOut">
              <a:rPr lang="es-ES" smtClean="0"/>
              <a:pPr>
                <a:defRPr/>
              </a:pPr>
              <a:t>17/3/19</a:t>
            </a:fld>
            <a:endParaRPr lang="es-E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s-E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4BE91FA8-0A6E-423D-8D6A-F302897BBC6F}" type="slidenum">
              <a:rPr lang="es-ES" smtClean="0"/>
              <a:pPr>
                <a:defRPr/>
              </a:pPr>
              <a:t>‹Nº›</a:t>
            </a:fld>
            <a:endParaRPr lang="es-ES"/>
          </a:p>
        </p:txBody>
      </p:sp>
    </p:spTree>
    <p:extLst>
      <p:ext uri="{BB962C8B-B14F-4D97-AF65-F5344CB8AC3E}">
        <p14:creationId xmlns:p14="http://schemas.microsoft.com/office/powerpoint/2010/main" val="3585763079"/>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59632" y="332656"/>
            <a:ext cx="7407275" cy="2675947"/>
          </a:xfrm>
          <a:solidFill>
            <a:schemeClr val="accent5">
              <a:lumMod val="40000"/>
              <a:lumOff val="60000"/>
            </a:schemeClr>
          </a:solidFill>
        </p:spPr>
        <p:txBody>
          <a:bodyPr>
            <a:normAutofit fontScale="90000"/>
          </a:bodyPr>
          <a:lstStyle/>
          <a:p>
            <a:pPr algn="ctr" fontAlgn="auto">
              <a:spcAft>
                <a:spcPts val="0"/>
              </a:spcAft>
              <a:defRPr/>
            </a:pPr>
            <a:br>
              <a:rPr lang="es-ES" dirty="0">
                <a:solidFill>
                  <a:schemeClr val="tx2">
                    <a:satMod val="130000"/>
                  </a:schemeClr>
                </a:solidFill>
              </a:rPr>
            </a:br>
            <a:br>
              <a:rPr lang="es-ES" dirty="0">
                <a:solidFill>
                  <a:schemeClr val="tx2">
                    <a:satMod val="130000"/>
                  </a:schemeClr>
                </a:solidFill>
              </a:rPr>
            </a:br>
            <a:br>
              <a:rPr lang="es-ES" dirty="0">
                <a:solidFill>
                  <a:schemeClr val="tx2">
                    <a:satMod val="130000"/>
                  </a:schemeClr>
                </a:solidFill>
              </a:rPr>
            </a:br>
            <a:br>
              <a:rPr lang="es-ES" dirty="0">
                <a:solidFill>
                  <a:schemeClr val="tx2">
                    <a:satMod val="130000"/>
                  </a:schemeClr>
                </a:solidFill>
              </a:rPr>
            </a:br>
            <a:br>
              <a:rPr lang="es-ES" dirty="0">
                <a:solidFill>
                  <a:schemeClr val="tx2">
                    <a:satMod val="130000"/>
                  </a:schemeClr>
                </a:solidFill>
              </a:rPr>
            </a:br>
            <a:r>
              <a:rPr lang="es-ES" sz="4000" b="1" i="1" dirty="0">
                <a:solidFill>
                  <a:schemeClr val="tx2">
                    <a:satMod val="130000"/>
                  </a:schemeClr>
                </a:solidFill>
                <a:effectLst>
                  <a:outerShdw blurRad="38100" dist="38100" dir="2700000" algn="tl">
                    <a:srgbClr val="000000">
                      <a:alpha val="43137"/>
                    </a:srgbClr>
                  </a:outerShdw>
                </a:effectLst>
              </a:rPr>
              <a:t>PROCESAL  I</a:t>
            </a:r>
            <a:br>
              <a:rPr lang="es-ES" sz="3100" b="1" i="1" dirty="0">
                <a:solidFill>
                  <a:srgbClr val="92D050"/>
                </a:solidFill>
                <a:effectLst>
                  <a:outerShdw blurRad="38100" dist="38100" dir="2700000" algn="tl">
                    <a:srgbClr val="000000">
                      <a:alpha val="43137"/>
                    </a:srgbClr>
                  </a:outerShdw>
                </a:effectLst>
              </a:rPr>
            </a:br>
            <a:r>
              <a:rPr lang="es-ES" sz="3200" b="1" dirty="0"/>
              <a:t>Prof. Misael Alberto</a:t>
            </a:r>
            <a:br>
              <a:rPr lang="es-ES" sz="3200" b="1" dirty="0"/>
            </a:br>
            <a:r>
              <a:rPr lang="es-ES" sz="3200" b="1" dirty="0"/>
              <a:t>Prof.</a:t>
            </a:r>
            <a:r>
              <a:rPr lang="es-ES" sz="3200" b="1" dirty="0">
                <a:solidFill>
                  <a:schemeClr val="tx1"/>
                </a:solidFill>
              </a:rPr>
              <a:t> Valentina Ramírez  Amable</a:t>
            </a:r>
            <a:r>
              <a:rPr lang="es-ES" sz="3200" b="1" dirty="0">
                <a:solidFill>
                  <a:schemeClr val="tx2"/>
                </a:solidFill>
              </a:rPr>
              <a:t>\</a:t>
            </a:r>
            <a:br>
              <a:rPr lang="es-ES" sz="3200" b="1" dirty="0">
                <a:solidFill>
                  <a:schemeClr val="tx2"/>
                </a:solidFill>
              </a:rPr>
            </a:br>
            <a:r>
              <a:rPr lang="es-ES" sz="3200" b="1" dirty="0">
                <a:solidFill>
                  <a:schemeClr val="tx2"/>
                </a:solidFill>
              </a:rPr>
              <a:t>Andrea </a:t>
            </a:r>
            <a:r>
              <a:rPr lang="es-ES" sz="3200" b="1" dirty="0" err="1">
                <a:solidFill>
                  <a:schemeClr val="tx2"/>
                </a:solidFill>
              </a:rPr>
              <a:t>Saxer</a:t>
            </a:r>
            <a:r>
              <a:rPr lang="es-ES" sz="3200" b="1" dirty="0">
                <a:solidFill>
                  <a:schemeClr val="tx2"/>
                </a:solidFill>
              </a:rPr>
              <a:t> (práctica A1)</a:t>
            </a:r>
            <a:br>
              <a:rPr lang="es-ES" sz="3200" b="1" dirty="0">
                <a:solidFill>
                  <a:schemeClr val="tx2"/>
                </a:solidFill>
              </a:rPr>
            </a:br>
            <a:r>
              <a:rPr lang="es-ES" sz="3200" b="1" dirty="0">
                <a:solidFill>
                  <a:schemeClr val="tx2"/>
                </a:solidFill>
              </a:rPr>
              <a:t>Liliana </a:t>
            </a:r>
            <a:r>
              <a:rPr lang="es-ES" sz="3200" b="1" dirty="0" err="1">
                <a:solidFill>
                  <a:schemeClr val="tx2"/>
                </a:solidFill>
              </a:rPr>
              <a:t>Pianna</a:t>
            </a:r>
            <a:r>
              <a:rPr lang="es-ES" sz="3200" b="1" dirty="0">
                <a:solidFill>
                  <a:schemeClr val="tx2"/>
                </a:solidFill>
              </a:rPr>
              <a:t> (práctica A2) </a:t>
            </a:r>
            <a:endParaRPr lang="es-ES" sz="3100" b="1" dirty="0">
              <a:solidFill>
                <a:schemeClr val="tx2">
                  <a:satMod val="130000"/>
                </a:schemeClr>
              </a:solidFill>
            </a:endParaRPr>
          </a:p>
        </p:txBody>
      </p:sp>
      <p:sp>
        <p:nvSpPr>
          <p:cNvPr id="3" name="2 Subtítulo"/>
          <p:cNvSpPr>
            <a:spLocks noGrp="1"/>
          </p:cNvSpPr>
          <p:nvPr>
            <p:ph type="subTitle" idx="1"/>
          </p:nvPr>
        </p:nvSpPr>
        <p:spPr>
          <a:xfrm>
            <a:off x="1431925" y="3429000"/>
            <a:ext cx="7388547" cy="2500313"/>
          </a:xfrm>
        </p:spPr>
        <p:txBody>
          <a:bodyPr>
            <a:normAutofit fontScale="62500" lnSpcReduction="20000"/>
          </a:bodyPr>
          <a:lstStyle/>
          <a:p>
            <a:pPr fontAlgn="auto">
              <a:spcAft>
                <a:spcPts val="0"/>
              </a:spcAft>
              <a:buFont typeface="Wingdings 2"/>
              <a:buNone/>
              <a:defRPr/>
            </a:pPr>
            <a:endParaRPr lang="es-ES" sz="4000" b="1" i="1" dirty="0">
              <a:solidFill>
                <a:srgbClr val="92D050"/>
              </a:solidFill>
              <a:effectLst>
                <a:outerShdw blurRad="38100" dist="38100" dir="2700000" algn="tl">
                  <a:srgbClr val="000000">
                    <a:alpha val="43137"/>
                  </a:srgbClr>
                </a:outerShdw>
              </a:effectLst>
            </a:endParaRPr>
          </a:p>
          <a:p>
            <a:pPr fontAlgn="auto">
              <a:spcAft>
                <a:spcPts val="0"/>
              </a:spcAft>
              <a:buFont typeface="Wingdings 2"/>
              <a:buNone/>
              <a:defRPr/>
            </a:pPr>
            <a:endParaRPr lang="es-ES" sz="4000" b="1" i="1" dirty="0">
              <a:solidFill>
                <a:srgbClr val="92D050"/>
              </a:solidFill>
              <a:effectLst>
                <a:outerShdw blurRad="38100" dist="38100" dir="2700000" algn="tl">
                  <a:srgbClr val="000000">
                    <a:alpha val="43137"/>
                  </a:srgbClr>
                </a:outerShdw>
              </a:effectLst>
            </a:endParaRPr>
          </a:p>
          <a:p>
            <a:pPr fontAlgn="auto">
              <a:spcAft>
                <a:spcPts val="0"/>
              </a:spcAft>
              <a:buFont typeface="Wingdings 2"/>
              <a:buNone/>
              <a:defRPr/>
            </a:pPr>
            <a:endParaRPr lang="es-ES" sz="4000" b="1" i="1" dirty="0">
              <a:solidFill>
                <a:srgbClr val="92D050"/>
              </a:solidFill>
              <a:effectLst>
                <a:outerShdw blurRad="38100" dist="38100" dir="2700000" algn="tl">
                  <a:srgbClr val="000000">
                    <a:alpha val="43137"/>
                  </a:srgbClr>
                </a:outerShdw>
              </a:effectLst>
            </a:endParaRPr>
          </a:p>
          <a:p>
            <a:pPr algn="ctr" fontAlgn="auto">
              <a:spcAft>
                <a:spcPts val="0"/>
              </a:spcAft>
              <a:buFont typeface="Wingdings 2"/>
              <a:buNone/>
              <a:defRPr/>
            </a:pPr>
            <a:r>
              <a:rPr lang="es-ES" sz="4000" b="1" i="1" dirty="0">
                <a:solidFill>
                  <a:srgbClr val="92D050"/>
                </a:solidFill>
                <a:effectLst>
                  <a:outerShdw blurRad="38100" dist="38100" dir="2700000" algn="tl">
                    <a:srgbClr val="000000">
                      <a:alpha val="43137"/>
                    </a:srgbClr>
                  </a:outerShdw>
                </a:effectLst>
              </a:rPr>
              <a:t>PAUTAS DE TRABAJO</a:t>
            </a:r>
          </a:p>
          <a:p>
            <a:pPr fontAlgn="auto">
              <a:spcAft>
                <a:spcPts val="0"/>
              </a:spcAft>
              <a:buFont typeface="Wingdings 2"/>
              <a:buNone/>
              <a:defRPr/>
            </a:pPr>
            <a:endParaRPr lang="es-ES" sz="3200" b="1" i="1" dirty="0">
              <a:solidFill>
                <a:srgbClr val="92D050"/>
              </a:solidFill>
              <a:effectLst>
                <a:outerShdw blurRad="38100" dist="38100" dir="2700000" algn="tl">
                  <a:srgbClr val="000000">
                    <a:alpha val="43137"/>
                  </a:srgbClr>
                </a:outerShdw>
              </a:effectLst>
            </a:endParaRPr>
          </a:p>
          <a:p>
            <a:pPr fontAlgn="auto">
              <a:spcAft>
                <a:spcPts val="0"/>
              </a:spcAft>
              <a:buFont typeface="Wingdings 2"/>
              <a:buNone/>
              <a:defRPr/>
            </a:pPr>
            <a:r>
              <a:rPr lang="es-ES" sz="4000" b="1" i="1" dirty="0">
                <a:solidFill>
                  <a:srgbClr val="92D050"/>
                </a:solidFill>
                <a:effectLst>
                  <a:outerShdw blurRad="38100" dist="38100" dir="2700000" algn="tl">
                    <a:srgbClr val="000000">
                      <a:alpha val="43137"/>
                    </a:srgbClr>
                  </a:outerShdw>
                </a:effectLst>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CEA34D-3304-B647-BB8A-35FFDD6F323F}"/>
              </a:ext>
            </a:extLst>
          </p:cNvPr>
          <p:cNvSpPr>
            <a:spLocks noGrp="1"/>
          </p:cNvSpPr>
          <p:nvPr>
            <p:ph type="title"/>
          </p:nvPr>
        </p:nvSpPr>
        <p:spPr>
          <a:xfrm>
            <a:off x="1422396" y="188640"/>
            <a:ext cx="7398076" cy="792088"/>
          </a:xfrm>
        </p:spPr>
        <p:txBody>
          <a:bodyPr/>
          <a:lstStyle/>
          <a:p>
            <a:r>
              <a:rPr lang="es-AR" b="1" i="1" dirty="0"/>
              <a:t>Conflicto (cont) </a:t>
            </a:r>
          </a:p>
        </p:txBody>
      </p:sp>
      <p:graphicFrame>
        <p:nvGraphicFramePr>
          <p:cNvPr id="4" name="Marcador de contenido 3">
            <a:extLst>
              <a:ext uri="{FF2B5EF4-FFF2-40B4-BE49-F238E27FC236}">
                <a16:creationId xmlns:a16="http://schemas.microsoft.com/office/drawing/2014/main" id="{BE4BA9B8-4958-5447-B058-1DD4F0698CC8}"/>
              </a:ext>
            </a:extLst>
          </p:cNvPr>
          <p:cNvGraphicFramePr>
            <a:graphicFrameLocks noGrp="1"/>
          </p:cNvGraphicFramePr>
          <p:nvPr>
            <p:ph idx="1"/>
            <p:extLst>
              <p:ext uri="{D42A27DB-BD31-4B8C-83A1-F6EECF244321}">
                <p14:modId xmlns:p14="http://schemas.microsoft.com/office/powerpoint/2010/main" val="3070963544"/>
              </p:ext>
            </p:extLst>
          </p:nvPr>
        </p:nvGraphicFramePr>
        <p:xfrm>
          <a:off x="899592" y="1905000"/>
          <a:ext cx="8064896" cy="4692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1977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F66A82-D170-AD42-8030-49653FEE6B34}"/>
              </a:ext>
            </a:extLst>
          </p:cNvPr>
          <p:cNvSpPr>
            <a:spLocks noGrp="1"/>
          </p:cNvSpPr>
          <p:nvPr>
            <p:ph type="title"/>
          </p:nvPr>
        </p:nvSpPr>
        <p:spPr>
          <a:xfrm>
            <a:off x="1403648" y="0"/>
            <a:ext cx="6589199" cy="1280890"/>
          </a:xfrm>
        </p:spPr>
        <p:txBody>
          <a:bodyPr>
            <a:normAutofit/>
          </a:bodyPr>
          <a:lstStyle/>
          <a:p>
            <a:r>
              <a:rPr lang="es-AR" sz="3200" b="1" i="1" dirty="0"/>
              <a:t>MEDIOS DE DISOLUCIÓN DE  CONFLICTOS</a:t>
            </a:r>
          </a:p>
        </p:txBody>
      </p:sp>
      <p:pic>
        <p:nvPicPr>
          <p:cNvPr id="13" name="Marcador de contenido 12">
            <a:extLst>
              <a:ext uri="{FF2B5EF4-FFF2-40B4-BE49-F238E27FC236}">
                <a16:creationId xmlns:a16="http://schemas.microsoft.com/office/drawing/2014/main" id="{31B5B463-AF5F-A243-A87D-C03D1876064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003" y="1124001"/>
            <a:ext cx="8964488" cy="5733999"/>
          </a:xfrm>
        </p:spPr>
      </p:pic>
    </p:spTree>
    <p:extLst>
      <p:ext uri="{BB962C8B-B14F-4D97-AF65-F5344CB8AC3E}">
        <p14:creationId xmlns:p14="http://schemas.microsoft.com/office/powerpoint/2010/main" val="3265018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b="1" i="1" dirty="0">
                <a:solidFill>
                  <a:srgbClr val="00B050"/>
                </a:solidFill>
              </a:rPr>
              <a:t>Conceptos procesales básicos</a:t>
            </a:r>
          </a:p>
        </p:txBody>
      </p:sp>
      <p:sp>
        <p:nvSpPr>
          <p:cNvPr id="3" name="2 Marcador de contenido"/>
          <p:cNvSpPr>
            <a:spLocks noGrp="1"/>
          </p:cNvSpPr>
          <p:nvPr>
            <p:ph idx="1"/>
          </p:nvPr>
        </p:nvSpPr>
        <p:spPr/>
        <p:txBody>
          <a:bodyPr>
            <a:normAutofit/>
          </a:bodyPr>
          <a:lstStyle/>
          <a:p>
            <a:pPr marL="365760" indent="-283464" fontAlgn="auto">
              <a:spcAft>
                <a:spcPts val="0"/>
              </a:spcAft>
              <a:buFont typeface="Wingdings 2"/>
              <a:buChar char=""/>
              <a:defRPr/>
            </a:pPr>
            <a:r>
              <a:rPr lang="es-ES" dirty="0"/>
              <a:t>La acción </a:t>
            </a:r>
          </a:p>
          <a:p>
            <a:pPr marL="365760" indent="-283464" fontAlgn="auto">
              <a:spcAft>
                <a:spcPts val="0"/>
              </a:spcAft>
              <a:buFont typeface="Wingdings 2"/>
              <a:buChar char=""/>
              <a:defRPr/>
            </a:pPr>
            <a:r>
              <a:rPr lang="es-ES" dirty="0"/>
              <a:t>Derecho de Contradicción </a:t>
            </a:r>
          </a:p>
          <a:p>
            <a:pPr marL="365760" indent="-283464" fontAlgn="auto">
              <a:spcAft>
                <a:spcPts val="0"/>
              </a:spcAft>
              <a:buFont typeface="Wingdings 2"/>
              <a:buChar char=""/>
              <a:defRPr/>
            </a:pPr>
            <a:r>
              <a:rPr lang="es-ES" dirty="0"/>
              <a:t>La pretensión</a:t>
            </a:r>
          </a:p>
          <a:p>
            <a:pPr marL="365760" indent="-283464" fontAlgn="auto">
              <a:spcAft>
                <a:spcPts val="0"/>
              </a:spcAft>
              <a:buFont typeface="Wingdings 2"/>
              <a:buChar char=""/>
              <a:defRPr/>
            </a:pPr>
            <a:r>
              <a:rPr lang="es-ES" dirty="0"/>
              <a:t>La oposición</a:t>
            </a:r>
          </a:p>
          <a:p>
            <a:pPr marL="365760" indent="-283464" fontAlgn="auto">
              <a:spcAft>
                <a:spcPts val="0"/>
              </a:spcAft>
              <a:buFont typeface="Wingdings 2"/>
              <a:buChar char=""/>
              <a:defRPr/>
            </a:pPr>
            <a:r>
              <a:rPr lang="es-ES" dirty="0"/>
              <a:t>Proceso </a:t>
            </a:r>
          </a:p>
          <a:p>
            <a:pPr marL="365760" indent="-283464" fontAlgn="auto">
              <a:spcAft>
                <a:spcPts val="0"/>
              </a:spcAft>
              <a:buFont typeface="Wingdings 2"/>
              <a:buChar char=""/>
              <a:defRPr/>
            </a:pPr>
            <a:r>
              <a:rPr lang="es-ES" dirty="0"/>
              <a:t>La Jurisdicción</a:t>
            </a:r>
          </a:p>
          <a:p>
            <a:pPr marL="365760" indent="-283464" fontAlgn="auto">
              <a:spcAft>
                <a:spcPts val="0"/>
              </a:spcAft>
              <a:buFont typeface="Wingdings 2"/>
              <a:buChar char=""/>
              <a:defRPr/>
            </a:pPr>
            <a:r>
              <a:rPr lang="es-ES" dirty="0"/>
              <a:t>Competencia</a:t>
            </a:r>
          </a:p>
          <a:p>
            <a:pPr marL="365760" indent="-283464" fontAlgn="auto">
              <a:spcAft>
                <a:spcPts val="0"/>
              </a:spcAft>
              <a:buFont typeface="Wingdings 2"/>
              <a:buChar char=""/>
              <a:defRPr/>
            </a:pPr>
            <a:endParaRPr lang="es-ES" dirty="0"/>
          </a:p>
          <a:p>
            <a:pPr marL="365760" indent="-283464" fontAlgn="auto">
              <a:spcAft>
                <a:spcPts val="0"/>
              </a:spcAft>
              <a:buFont typeface="Wingdings 2"/>
              <a:buNone/>
              <a:defRPr/>
            </a:pPr>
            <a:endParaRPr lang="es-ES" dirty="0"/>
          </a:p>
          <a:p>
            <a:pPr marL="365760" indent="-283464" fontAlgn="auto">
              <a:spcAft>
                <a:spcPts val="0"/>
              </a:spcAft>
              <a:buFont typeface="Wingdings 2"/>
              <a:buChar char=""/>
              <a:defRPr/>
            </a:pP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b="1" i="1" dirty="0">
                <a:solidFill>
                  <a:srgbClr val="00B050"/>
                </a:solidFill>
              </a:rPr>
              <a:t>Conceptos procesales básicos</a:t>
            </a:r>
            <a:endParaRPr lang="es-ES" dirty="0">
              <a:solidFill>
                <a:schemeClr val="tx2">
                  <a:satMod val="130000"/>
                </a:schemeClr>
              </a:solidFill>
            </a:endParaRPr>
          </a:p>
        </p:txBody>
      </p:sp>
      <p:sp>
        <p:nvSpPr>
          <p:cNvPr id="3" name="2 Marcador de contenido"/>
          <p:cNvSpPr>
            <a:spLocks noGrp="1"/>
          </p:cNvSpPr>
          <p:nvPr>
            <p:ph idx="1"/>
          </p:nvPr>
        </p:nvSpPr>
        <p:spPr>
          <a:xfrm>
            <a:off x="1403649" y="2133600"/>
            <a:ext cx="7130752" cy="3777622"/>
          </a:xfrm>
        </p:spPr>
        <p:txBody>
          <a:bodyPr>
            <a:normAutofit fontScale="85000" lnSpcReduction="20000"/>
          </a:bodyPr>
          <a:lstStyle/>
          <a:p>
            <a:pPr marL="365760" indent="-283464" fontAlgn="auto">
              <a:spcAft>
                <a:spcPts val="0"/>
              </a:spcAft>
              <a:buFont typeface="Wingdings 2"/>
              <a:buChar char=""/>
              <a:defRPr/>
            </a:pPr>
            <a:r>
              <a:rPr lang="es-ES" sz="3800" b="1" dirty="0"/>
              <a:t>La acción</a:t>
            </a:r>
            <a:r>
              <a:rPr lang="es-ES" sz="3800" dirty="0"/>
              <a:t>: </a:t>
            </a:r>
          </a:p>
          <a:p>
            <a:pPr marL="365760" indent="-283464" algn="just" fontAlgn="auto">
              <a:spcAft>
                <a:spcPts val="0"/>
              </a:spcAft>
              <a:buFont typeface="Wingdings 2"/>
              <a:buChar char=""/>
              <a:defRPr/>
            </a:pPr>
            <a:endParaRPr lang="es-ES" dirty="0"/>
          </a:p>
          <a:p>
            <a:pPr marL="365760" indent="-283464" algn="just" fontAlgn="auto">
              <a:spcAft>
                <a:spcPts val="0"/>
              </a:spcAft>
              <a:buFont typeface="Wingdings 2"/>
              <a:buNone/>
              <a:defRPr/>
            </a:pPr>
            <a:r>
              <a:rPr lang="es-ES" sz="4000" i="1" dirty="0">
                <a:effectLst>
                  <a:outerShdw blurRad="38100" dist="38100" dir="2700000" algn="tl">
                    <a:srgbClr val="000000">
                      <a:alpha val="43137"/>
                    </a:srgbClr>
                  </a:outerShdw>
                </a:effectLst>
              </a:rPr>
              <a:t>  “Derecho subjetivo público, abstracto, autónomo de que goza toda persona –física o jurídica- para postular el ejercicio de la actividad jurisdiccional”.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75656" y="4970"/>
            <a:ext cx="6589199" cy="1280890"/>
          </a:xfrm>
        </p:spPr>
        <p:txBody>
          <a:bodyPr/>
          <a:lstStyle/>
          <a:p>
            <a:pPr fontAlgn="auto">
              <a:spcAft>
                <a:spcPts val="0"/>
              </a:spcAft>
              <a:defRPr/>
            </a:pPr>
            <a:r>
              <a:rPr lang="es-ES" b="1" i="1" dirty="0">
                <a:solidFill>
                  <a:srgbClr val="00B050"/>
                </a:solidFill>
              </a:rPr>
              <a:t>Conceptos procesales básicos</a:t>
            </a:r>
            <a:endParaRPr lang="es-ES" dirty="0">
              <a:solidFill>
                <a:schemeClr val="tx2">
                  <a:satMod val="130000"/>
                </a:schemeClr>
              </a:solidFill>
            </a:endParaRPr>
          </a:p>
        </p:txBody>
      </p:sp>
      <p:sp>
        <p:nvSpPr>
          <p:cNvPr id="3" name="2 Marcador de contenido"/>
          <p:cNvSpPr>
            <a:spLocks noGrp="1"/>
          </p:cNvSpPr>
          <p:nvPr>
            <p:ph idx="1"/>
          </p:nvPr>
        </p:nvSpPr>
        <p:spPr>
          <a:xfrm>
            <a:off x="827584" y="1285860"/>
            <a:ext cx="8106866" cy="4962540"/>
          </a:xfrm>
        </p:spPr>
        <p:txBody>
          <a:bodyPr>
            <a:normAutofit lnSpcReduction="10000"/>
          </a:bodyPr>
          <a:lstStyle/>
          <a:p>
            <a:pPr marL="365760" indent="-283464" fontAlgn="auto">
              <a:spcAft>
                <a:spcPts val="0"/>
              </a:spcAft>
              <a:buFont typeface="Wingdings 2"/>
              <a:buNone/>
              <a:defRPr/>
            </a:pPr>
            <a:r>
              <a:rPr lang="es-ES" dirty="0"/>
              <a:t> </a:t>
            </a:r>
            <a:r>
              <a:rPr lang="es-ES" sz="2800" b="1" dirty="0"/>
              <a:t>La pretensión Procesal:  </a:t>
            </a:r>
          </a:p>
          <a:p>
            <a:pPr marL="365760" indent="-283464" algn="just" fontAlgn="auto">
              <a:spcAft>
                <a:spcPts val="0"/>
              </a:spcAft>
              <a:buFont typeface="Wingdings 2"/>
              <a:buNone/>
              <a:defRPr/>
            </a:pPr>
            <a:r>
              <a:rPr lang="es-ES" sz="2800" i="1" dirty="0">
                <a:effectLst>
                  <a:outerShdw blurRad="38100" dist="38100" dir="2700000" algn="tl">
                    <a:srgbClr val="000000">
                      <a:alpha val="43137"/>
                    </a:srgbClr>
                  </a:outerShdw>
                </a:effectLst>
              </a:rPr>
              <a:t>“Manifestación de voluntad a través de la cual alguien reclama algo ante el órgano jurisdiccional contra otro, en miras a la satisfacción de un interés concreto”.  </a:t>
            </a:r>
          </a:p>
          <a:p>
            <a:pPr marL="365760" indent="-283464" fontAlgn="auto">
              <a:spcAft>
                <a:spcPts val="0"/>
              </a:spcAft>
              <a:buFont typeface="Wingdings 2"/>
              <a:buNone/>
              <a:defRPr/>
            </a:pPr>
            <a:endParaRPr lang="es-ES" sz="2800" dirty="0"/>
          </a:p>
          <a:p>
            <a:pPr marL="365760" indent="-283464" fontAlgn="auto">
              <a:spcAft>
                <a:spcPts val="0"/>
              </a:spcAft>
              <a:buFont typeface="Wingdings 2"/>
              <a:buNone/>
              <a:defRPr/>
            </a:pPr>
            <a:r>
              <a:rPr lang="es-ES" sz="2800" dirty="0"/>
              <a:t>Es algo que se hace –no se “tiene”, no es un derecho-. </a:t>
            </a:r>
          </a:p>
          <a:p>
            <a:pPr marL="365760" indent="-283464" fontAlgn="auto">
              <a:spcAft>
                <a:spcPts val="0"/>
              </a:spcAft>
              <a:buFont typeface="Wingdings 2"/>
              <a:buNone/>
              <a:defRPr/>
            </a:pPr>
            <a:endParaRPr lang="es-ES" sz="2800" dirty="0"/>
          </a:p>
          <a:p>
            <a:pPr marL="365760" indent="-283464" fontAlgn="auto">
              <a:spcAft>
                <a:spcPts val="0"/>
              </a:spcAft>
              <a:buFont typeface="Wingdings 2"/>
              <a:buNone/>
              <a:defRPr/>
            </a:pPr>
            <a:r>
              <a:rPr lang="es-ES" sz="2800" dirty="0"/>
              <a:t>Es diferente de la acción?</a:t>
            </a:r>
          </a:p>
          <a:p>
            <a:pPr marL="365760" indent="-283464" fontAlgn="auto">
              <a:spcAft>
                <a:spcPts val="0"/>
              </a:spcAft>
              <a:buFont typeface="Wingdings 2"/>
              <a:buNone/>
              <a:defRPr/>
            </a:pPr>
            <a:endParaRPr lang="es-ES" dirty="0"/>
          </a:p>
          <a:p>
            <a:pPr marL="365760" indent="-283464" fontAlgn="auto">
              <a:spcAft>
                <a:spcPts val="0"/>
              </a:spcAft>
              <a:buFont typeface="Wingdings 2"/>
              <a:buNone/>
              <a:defRPr/>
            </a:pP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30409" y="260648"/>
            <a:ext cx="6589199" cy="1280890"/>
          </a:xfrm>
        </p:spPr>
        <p:txBody>
          <a:bodyPr/>
          <a:lstStyle/>
          <a:p>
            <a:pPr fontAlgn="auto">
              <a:spcAft>
                <a:spcPts val="0"/>
              </a:spcAft>
              <a:defRPr/>
            </a:pPr>
            <a:r>
              <a:rPr lang="es-ES" b="1" i="1" dirty="0">
                <a:solidFill>
                  <a:srgbClr val="00B050"/>
                </a:solidFill>
              </a:rPr>
              <a:t>Conceptos procesales básicos</a:t>
            </a:r>
            <a:endParaRPr lang="es-ES" dirty="0">
              <a:solidFill>
                <a:schemeClr val="tx2">
                  <a:satMod val="130000"/>
                </a:schemeClr>
              </a:solidFill>
            </a:endParaRPr>
          </a:p>
        </p:txBody>
      </p:sp>
      <p:sp>
        <p:nvSpPr>
          <p:cNvPr id="3" name="2 Marcador de contenido"/>
          <p:cNvSpPr>
            <a:spLocks noGrp="1"/>
          </p:cNvSpPr>
          <p:nvPr>
            <p:ph idx="1"/>
          </p:nvPr>
        </p:nvSpPr>
        <p:spPr>
          <a:xfrm>
            <a:off x="1115616" y="1905000"/>
            <a:ext cx="7848871" cy="4692352"/>
          </a:xfrm>
        </p:spPr>
        <p:txBody>
          <a:bodyPr>
            <a:normAutofit fontScale="85000" lnSpcReduction="20000"/>
          </a:bodyPr>
          <a:lstStyle/>
          <a:p>
            <a:pPr marL="365760" indent="-283464" fontAlgn="auto">
              <a:spcAft>
                <a:spcPts val="0"/>
              </a:spcAft>
              <a:buFont typeface="Wingdings 2"/>
              <a:buChar char=""/>
              <a:defRPr/>
            </a:pPr>
            <a:r>
              <a:rPr lang="es-ES" sz="3300" b="1" dirty="0"/>
              <a:t>Derecho de contradicción</a:t>
            </a:r>
            <a:r>
              <a:rPr lang="es-ES" sz="3100" b="1" dirty="0"/>
              <a:t>: </a:t>
            </a:r>
          </a:p>
          <a:p>
            <a:pPr marL="365760" indent="-283464" algn="ctr" fontAlgn="auto">
              <a:spcAft>
                <a:spcPts val="0"/>
              </a:spcAft>
              <a:buFont typeface="Wingdings 2"/>
              <a:buNone/>
              <a:defRPr/>
            </a:pPr>
            <a:endParaRPr lang="es-ES" dirty="0"/>
          </a:p>
          <a:p>
            <a:pPr marL="365760" indent="-283464" algn="just" fontAlgn="auto">
              <a:spcAft>
                <a:spcPts val="0"/>
              </a:spcAft>
              <a:buFont typeface="Wingdings 2"/>
              <a:buNone/>
              <a:defRPr/>
            </a:pPr>
            <a:r>
              <a:rPr lang="es-ES" i="1" dirty="0">
                <a:effectLst>
                  <a:outerShdw blurRad="38100" dist="38100" dir="2700000" algn="tl">
                    <a:srgbClr val="000000">
                      <a:alpha val="43137"/>
                    </a:srgbClr>
                  </a:outerShdw>
                </a:effectLst>
              </a:rPr>
              <a:t>“ </a:t>
            </a:r>
            <a:r>
              <a:rPr lang="es-ES" sz="3900" i="1" dirty="0">
                <a:effectLst>
                  <a:outerShdw blurRad="38100" dist="38100" dir="2700000" algn="tl">
                    <a:srgbClr val="000000">
                      <a:alpha val="43137"/>
                    </a:srgbClr>
                  </a:outerShdw>
                </a:effectLst>
              </a:rPr>
              <a:t>Es el derecho subjetivo público, abstracto y autónomo ejercitable </a:t>
            </a:r>
            <a:r>
              <a:rPr lang="es-ES" sz="3900" i="1" u="sng" dirty="0">
                <a:effectLst>
                  <a:outerShdw blurRad="38100" dist="38100" dir="2700000" algn="tl">
                    <a:srgbClr val="000000">
                      <a:alpha val="43137"/>
                    </a:srgbClr>
                  </a:outerShdw>
                </a:effectLst>
              </a:rPr>
              <a:t>ante</a:t>
            </a:r>
            <a:r>
              <a:rPr lang="es-ES" sz="3900" i="1" dirty="0">
                <a:effectLst>
                  <a:outerShdw blurRad="38100" dist="38100" dir="2700000" algn="tl">
                    <a:srgbClr val="000000">
                      <a:alpha val="43137"/>
                    </a:srgbClr>
                  </a:outerShdw>
                </a:effectLst>
              </a:rPr>
              <a:t> el Estado y del que goza el </a:t>
            </a:r>
            <a:r>
              <a:rPr lang="es-ES" sz="3900" i="1" u="sng" dirty="0">
                <a:effectLst>
                  <a:outerShdw blurRad="38100" dist="38100" dir="2700000" algn="tl">
                    <a:srgbClr val="000000">
                      <a:alpha val="43137"/>
                    </a:srgbClr>
                  </a:outerShdw>
                </a:effectLst>
              </a:rPr>
              <a:t>demandado </a:t>
            </a:r>
            <a:r>
              <a:rPr lang="es-ES" sz="3900" i="1" dirty="0">
                <a:effectLst>
                  <a:outerShdw blurRad="38100" dist="38100" dir="2700000" algn="tl">
                    <a:srgbClr val="000000">
                      <a:alpha val="43137"/>
                    </a:srgbClr>
                  </a:outerShdw>
                </a:effectLst>
              </a:rPr>
              <a:t> para ser oído en los estrados judiciales y para disfrutar de la oportunidad de proponer –en su caso- defensas”.</a:t>
            </a:r>
          </a:p>
          <a:p>
            <a:pPr marL="365760" indent="-283464" fontAlgn="auto">
              <a:spcAft>
                <a:spcPts val="0"/>
              </a:spcAft>
              <a:buFont typeface="Wingdings 2"/>
              <a:buNone/>
              <a:defRPr/>
            </a:pPr>
            <a:r>
              <a:rPr lang="es-ES" u="sng" dirty="0"/>
              <a:t>Cuestión:</a:t>
            </a:r>
          </a:p>
          <a:p>
            <a:pPr marL="365760" indent="-283464" fontAlgn="auto">
              <a:spcAft>
                <a:spcPts val="0"/>
              </a:spcAft>
              <a:buFont typeface="Wingdings 2"/>
              <a:buChar char=""/>
              <a:defRPr/>
            </a:pPr>
            <a:r>
              <a:rPr lang="es-ES" dirty="0"/>
              <a:t>¿es el reverso del de acción?  </a:t>
            </a:r>
          </a:p>
          <a:p>
            <a:pPr marL="365760" indent="-283464" fontAlgn="auto">
              <a:spcAft>
                <a:spcPts val="0"/>
              </a:spcAft>
              <a:buFont typeface="Wingdings 2"/>
              <a:buChar char=""/>
              <a:defRPr/>
            </a:pPr>
            <a:endParaRPr lang="es-ES" u="sn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0790" y="188640"/>
            <a:ext cx="6589199" cy="1280890"/>
          </a:xfrm>
        </p:spPr>
        <p:txBody>
          <a:bodyPr/>
          <a:lstStyle/>
          <a:p>
            <a:pPr fontAlgn="auto">
              <a:spcAft>
                <a:spcPts val="0"/>
              </a:spcAft>
              <a:defRPr/>
            </a:pPr>
            <a:r>
              <a:rPr lang="es-ES" b="1" i="1" dirty="0">
                <a:solidFill>
                  <a:srgbClr val="00B050"/>
                </a:solidFill>
              </a:rPr>
              <a:t>Conceptos procesales básicos</a:t>
            </a:r>
            <a:endParaRPr lang="es-ES" dirty="0">
              <a:solidFill>
                <a:schemeClr val="tx2">
                  <a:satMod val="130000"/>
                </a:schemeClr>
              </a:solidFill>
            </a:endParaRPr>
          </a:p>
        </p:txBody>
      </p:sp>
      <p:sp>
        <p:nvSpPr>
          <p:cNvPr id="3" name="2 Marcador de contenido"/>
          <p:cNvSpPr>
            <a:spLocks noGrp="1"/>
          </p:cNvSpPr>
          <p:nvPr>
            <p:ph idx="1"/>
          </p:nvPr>
        </p:nvSpPr>
        <p:spPr>
          <a:xfrm>
            <a:off x="827584" y="1469530"/>
            <a:ext cx="7675190" cy="4623766"/>
          </a:xfrm>
        </p:spPr>
        <p:txBody>
          <a:bodyPr>
            <a:normAutofit/>
          </a:bodyPr>
          <a:lstStyle/>
          <a:p>
            <a:pPr marL="365760" indent="-283464" fontAlgn="auto">
              <a:spcAft>
                <a:spcPts val="0"/>
              </a:spcAft>
              <a:buFont typeface="Wingdings 2"/>
              <a:buChar char=""/>
              <a:defRPr/>
            </a:pPr>
            <a:r>
              <a:rPr lang="es-ES" sz="2800" b="1" dirty="0"/>
              <a:t>La oposición:</a:t>
            </a:r>
          </a:p>
          <a:p>
            <a:pPr marL="365760" indent="-283464" algn="just" fontAlgn="auto">
              <a:spcAft>
                <a:spcPts val="0"/>
              </a:spcAft>
              <a:buFont typeface="Wingdings 2"/>
              <a:buNone/>
              <a:defRPr/>
            </a:pPr>
            <a:r>
              <a:rPr lang="es-ES" sz="2400" i="1" dirty="0">
                <a:effectLst>
                  <a:outerShdw blurRad="38100" dist="38100" dir="2700000" algn="tl">
                    <a:srgbClr val="000000">
                      <a:alpha val="43137"/>
                    </a:srgbClr>
                  </a:outerShdw>
                </a:effectLst>
              </a:rPr>
              <a:t>“Declaración de voluntad del demandado mediante la cual ejercita su derecho de contradicción, formulada al órgano jurisdiccional, en vista a que no prospere –total o parcialmente- la pretensión esgrimida en su contra,  a que el proceso promovido por el pretensor se suspenda o  bien a que se extinga de manera anómala.”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75656" y="260648"/>
            <a:ext cx="6589199" cy="1280890"/>
          </a:xfrm>
        </p:spPr>
        <p:txBody>
          <a:bodyPr/>
          <a:lstStyle/>
          <a:p>
            <a:pPr fontAlgn="auto">
              <a:spcAft>
                <a:spcPts val="0"/>
              </a:spcAft>
              <a:defRPr/>
            </a:pPr>
            <a:r>
              <a:rPr lang="es-ES" b="1" i="1" dirty="0">
                <a:solidFill>
                  <a:srgbClr val="00B050"/>
                </a:solidFill>
              </a:rPr>
              <a:t>Conceptos procesales básicos</a:t>
            </a:r>
            <a:endParaRPr lang="es-ES" dirty="0">
              <a:solidFill>
                <a:schemeClr val="tx2">
                  <a:satMod val="130000"/>
                </a:schemeClr>
              </a:solidFill>
            </a:endParaRPr>
          </a:p>
        </p:txBody>
      </p:sp>
      <p:sp>
        <p:nvSpPr>
          <p:cNvPr id="3" name="2 Marcador de contenido"/>
          <p:cNvSpPr>
            <a:spLocks noGrp="1"/>
          </p:cNvSpPr>
          <p:nvPr>
            <p:ph idx="1"/>
          </p:nvPr>
        </p:nvSpPr>
        <p:spPr>
          <a:xfrm>
            <a:off x="827584" y="1559844"/>
            <a:ext cx="7776864" cy="5037508"/>
          </a:xfrm>
        </p:spPr>
        <p:txBody>
          <a:bodyPr>
            <a:normAutofit/>
          </a:bodyPr>
          <a:lstStyle/>
          <a:p>
            <a:pPr marL="365760" indent="-283464" fontAlgn="auto">
              <a:spcAft>
                <a:spcPts val="0"/>
              </a:spcAft>
              <a:buFont typeface="Wingdings 2"/>
              <a:buChar char=""/>
              <a:defRPr/>
            </a:pPr>
            <a:r>
              <a:rPr lang="es-ES" sz="3200" b="1" i="1" dirty="0">
                <a:solidFill>
                  <a:srgbClr val="00B0F0"/>
                </a:solidFill>
              </a:rPr>
              <a:t>La Jurisdicción</a:t>
            </a:r>
            <a:r>
              <a:rPr lang="es-ES" sz="3200" dirty="0"/>
              <a:t>:</a:t>
            </a:r>
          </a:p>
          <a:p>
            <a:pPr marL="365760" indent="-283464" algn="just" fontAlgn="auto">
              <a:spcAft>
                <a:spcPts val="0"/>
              </a:spcAft>
              <a:buFont typeface="Wingdings 2"/>
              <a:buNone/>
              <a:defRPr/>
            </a:pPr>
            <a:r>
              <a:rPr lang="es-ES" sz="2800" dirty="0"/>
              <a:t>   </a:t>
            </a:r>
            <a:r>
              <a:rPr lang="es-ES" sz="2800" i="1" dirty="0">
                <a:effectLst>
                  <a:outerShdw blurRad="38100" dist="38100" dir="2700000" algn="tl">
                    <a:srgbClr val="000000">
                      <a:alpha val="43137"/>
                    </a:srgbClr>
                  </a:outerShdw>
                </a:effectLst>
              </a:rPr>
              <a:t>“Actividad desarrollada por el Estado a través de una autoridad que actúa </a:t>
            </a:r>
            <a:r>
              <a:rPr lang="es-ES" sz="2800" i="1" u="sng" dirty="0">
                <a:effectLst>
                  <a:outerShdw blurRad="38100" dist="38100" dir="2700000" algn="tl">
                    <a:srgbClr val="000000">
                      <a:alpha val="43137"/>
                    </a:srgbClr>
                  </a:outerShdw>
                </a:effectLst>
              </a:rPr>
              <a:t>independiente e imparcialmente</a:t>
            </a:r>
            <a:r>
              <a:rPr lang="es-ES" sz="2800" i="1" dirty="0">
                <a:effectLst>
                  <a:outerShdw blurRad="38100" dist="38100" dir="2700000" algn="tl">
                    <a:srgbClr val="000000">
                      <a:alpha val="43137"/>
                    </a:srgbClr>
                  </a:outerShdw>
                </a:effectLst>
              </a:rPr>
              <a:t> dentro de un proceso, siendo el resultado de su labor, la producción de normas jurídicas </a:t>
            </a:r>
            <a:r>
              <a:rPr lang="es-ES" sz="2800" i="1" u="sng" dirty="0">
                <a:effectLst>
                  <a:outerShdw blurRad="38100" dist="38100" dir="2700000" algn="tl">
                    <a:srgbClr val="000000">
                      <a:alpha val="43137"/>
                    </a:srgbClr>
                  </a:outerShdw>
                </a:effectLst>
              </a:rPr>
              <a:t>irrevisables para las demás actividades estatales</a:t>
            </a:r>
            <a:r>
              <a:rPr lang="es-ES" sz="2800" i="1" dirty="0">
                <a:effectLst>
                  <a:outerShdw blurRad="38100" dist="38100" dir="2700000" algn="tl">
                    <a:srgbClr val="000000">
                      <a:alpha val="43137"/>
                    </a:srgbClr>
                  </a:outerShdw>
                </a:effectLst>
              </a:rPr>
              <a:t> y, en ciertos casos, para la misma actividad jurisdiccional.”</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100" y="274638"/>
            <a:ext cx="7499350" cy="1154098"/>
          </a:xfrm>
        </p:spPr>
        <p:txBody>
          <a:bodyPr>
            <a:normAutofit fontScale="90000"/>
          </a:bodyPr>
          <a:lstStyle/>
          <a:p>
            <a:r>
              <a:rPr lang="es-ES" b="1" i="1" dirty="0">
                <a:solidFill>
                  <a:srgbClr val="00B050"/>
                </a:solidFill>
              </a:rPr>
              <a:t>Conceptos procesales básicos </a:t>
            </a:r>
            <a:br>
              <a:rPr lang="es-ES" b="1" i="1" dirty="0">
                <a:solidFill>
                  <a:srgbClr val="00B050"/>
                </a:solidFill>
              </a:rPr>
            </a:br>
            <a:br>
              <a:rPr lang="es-ES" b="1" i="1" dirty="0">
                <a:solidFill>
                  <a:srgbClr val="00B050"/>
                </a:solidFill>
              </a:rPr>
            </a:br>
            <a:r>
              <a:rPr lang="es-ES" b="1" i="1" dirty="0">
                <a:solidFill>
                  <a:srgbClr val="00B0F0"/>
                </a:solidFill>
              </a:rPr>
              <a:t>COMPETENCIA</a:t>
            </a:r>
          </a:p>
        </p:txBody>
      </p:sp>
      <p:sp>
        <p:nvSpPr>
          <p:cNvPr id="3" name="2 Marcador de contenido"/>
          <p:cNvSpPr>
            <a:spLocks noGrp="1"/>
          </p:cNvSpPr>
          <p:nvPr>
            <p:ph idx="1"/>
          </p:nvPr>
        </p:nvSpPr>
        <p:spPr>
          <a:xfrm>
            <a:off x="971600" y="1196752"/>
            <a:ext cx="7499350" cy="5211624"/>
          </a:xfrm>
        </p:spPr>
        <p:txBody>
          <a:bodyPr/>
          <a:lstStyle/>
          <a:p>
            <a:endParaRPr lang="es-ES" dirty="0"/>
          </a:p>
          <a:p>
            <a:pPr marL="0" indent="0">
              <a:buNone/>
            </a:pPr>
            <a:endParaRPr lang="es-ES" dirty="0"/>
          </a:p>
          <a:p>
            <a:r>
              <a:rPr lang="es-ES" sz="2800" dirty="0"/>
              <a:t>MEDIDA o ALCANCE de la jurisdicción</a:t>
            </a:r>
          </a:p>
          <a:p>
            <a:endParaRPr lang="es-ES" sz="2800" dirty="0"/>
          </a:p>
          <a:p>
            <a:r>
              <a:rPr lang="es-ES" sz="2800" dirty="0"/>
              <a:t>Límite que la </a:t>
            </a:r>
            <a:r>
              <a:rPr lang="es-ES" sz="2800" u="sng" dirty="0"/>
              <a:t>ley</a:t>
            </a:r>
            <a:r>
              <a:rPr lang="es-ES" sz="2800" dirty="0"/>
              <a:t> señala para el ejercicio de la </a:t>
            </a:r>
            <a:r>
              <a:rPr lang="es-ES" sz="2800" i="1" dirty="0"/>
              <a:t>Jurisdicción a cargo de los distintos órganos judiciales. (¿en que ley?)</a:t>
            </a:r>
          </a:p>
        </p:txBody>
      </p:sp>
    </p:spTree>
  </p:cSld>
  <p:clrMapOvr>
    <a:masterClrMapping/>
  </p:clrMapOvr>
  <p:transition spd="slow" advClick="0" advTm="1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19672" y="260648"/>
            <a:ext cx="6589199" cy="1280890"/>
          </a:xfrm>
        </p:spPr>
        <p:txBody>
          <a:bodyPr/>
          <a:lstStyle/>
          <a:p>
            <a:pPr fontAlgn="auto">
              <a:spcAft>
                <a:spcPts val="0"/>
              </a:spcAft>
              <a:defRPr/>
            </a:pPr>
            <a:r>
              <a:rPr lang="es-ES" b="1" i="1" dirty="0">
                <a:solidFill>
                  <a:srgbClr val="00B050"/>
                </a:solidFill>
              </a:rPr>
              <a:t>Conceptos procesales básicos</a:t>
            </a:r>
            <a:endParaRPr lang="es-ES" dirty="0">
              <a:solidFill>
                <a:schemeClr val="tx2">
                  <a:satMod val="130000"/>
                </a:schemeClr>
              </a:solidFill>
            </a:endParaRPr>
          </a:p>
        </p:txBody>
      </p:sp>
      <p:sp>
        <p:nvSpPr>
          <p:cNvPr id="3" name="2 Marcador de contenido"/>
          <p:cNvSpPr>
            <a:spLocks noGrp="1"/>
          </p:cNvSpPr>
          <p:nvPr>
            <p:ph idx="1"/>
          </p:nvPr>
        </p:nvSpPr>
        <p:spPr>
          <a:xfrm>
            <a:off x="1043609" y="1541538"/>
            <a:ext cx="7490792" cy="4369684"/>
          </a:xfrm>
        </p:spPr>
        <p:txBody>
          <a:bodyPr>
            <a:normAutofit fontScale="55000" lnSpcReduction="20000"/>
          </a:bodyPr>
          <a:lstStyle/>
          <a:p>
            <a:pPr marL="365760" indent="-283464" fontAlgn="auto">
              <a:spcAft>
                <a:spcPts val="0"/>
              </a:spcAft>
              <a:buFont typeface="Wingdings 2"/>
              <a:buChar char=""/>
              <a:defRPr/>
            </a:pPr>
            <a:r>
              <a:rPr lang="es-ES" sz="4000" b="1" i="1" dirty="0">
                <a:solidFill>
                  <a:srgbClr val="00B0F0"/>
                </a:solidFill>
                <a:effectLst>
                  <a:outerShdw blurRad="38100" dist="38100" dir="2700000" algn="tl">
                    <a:srgbClr val="000000">
                      <a:alpha val="43137"/>
                    </a:srgbClr>
                  </a:outerShdw>
                </a:effectLst>
              </a:rPr>
              <a:t>Proceso: </a:t>
            </a:r>
          </a:p>
          <a:p>
            <a:pPr marL="365760" indent="-283464" algn="just" fontAlgn="auto">
              <a:spcAft>
                <a:spcPts val="0"/>
              </a:spcAft>
              <a:buFont typeface="Wingdings 2"/>
              <a:buNone/>
              <a:defRPr/>
            </a:pPr>
            <a:r>
              <a:rPr lang="es-ES" sz="3500" i="1" dirty="0">
                <a:effectLst>
                  <a:outerShdw blurRad="38100" dist="38100" dir="2700000" algn="tl">
                    <a:srgbClr val="000000">
                      <a:alpha val="43137"/>
                    </a:srgbClr>
                  </a:outerShdw>
                </a:effectLst>
              </a:rPr>
              <a:t>“Conjunto de actos relacionados entre sí y de índole </a:t>
            </a:r>
            <a:r>
              <a:rPr lang="es-ES" sz="3500" b="1" i="1" dirty="0">
                <a:effectLst>
                  <a:outerShdw blurRad="38100" dist="38100" dir="2700000" algn="tl">
                    <a:srgbClr val="000000">
                      <a:alpha val="43137"/>
                    </a:srgbClr>
                  </a:outerShdw>
                </a:effectLst>
              </a:rPr>
              <a:t>teleológica,</a:t>
            </a:r>
            <a:r>
              <a:rPr lang="es-ES" sz="3500" i="1" dirty="0">
                <a:effectLst>
                  <a:outerShdw blurRad="38100" dist="38100" dir="2700000" algn="tl">
                    <a:srgbClr val="000000">
                      <a:alpha val="43137"/>
                    </a:srgbClr>
                  </a:outerShdw>
                </a:effectLst>
              </a:rPr>
              <a:t> que permitan desarrollar la actividad jurisdiccional”</a:t>
            </a:r>
          </a:p>
          <a:p>
            <a:pPr marL="365760" indent="-283464" fontAlgn="auto">
              <a:spcAft>
                <a:spcPts val="0"/>
              </a:spcAft>
              <a:buFont typeface="Wingdings 2"/>
              <a:buNone/>
              <a:defRPr/>
            </a:pPr>
            <a:endParaRPr lang="es-ES" dirty="0"/>
          </a:p>
          <a:p>
            <a:pPr marL="365760" indent="-283464" algn="just" fontAlgn="auto">
              <a:spcAft>
                <a:spcPts val="0"/>
              </a:spcAft>
              <a:buFont typeface="Wingdings 2"/>
              <a:buNone/>
              <a:defRPr/>
            </a:pPr>
            <a:r>
              <a:rPr lang="es-ES" sz="4000" dirty="0"/>
              <a:t>Etimología: del griego </a:t>
            </a:r>
            <a:r>
              <a:rPr lang="es-ES" sz="4000" dirty="0">
                <a:effectLst>
                  <a:outerShdw blurRad="38100" dist="38100" dir="2700000" algn="tl">
                    <a:srgbClr val="000000">
                      <a:alpha val="43137"/>
                    </a:srgbClr>
                  </a:outerShdw>
                </a:effectLst>
              </a:rPr>
              <a:t>“</a:t>
            </a:r>
            <a:r>
              <a:rPr lang="es-ES" sz="4000" i="1" dirty="0" err="1">
                <a:effectLst>
                  <a:outerShdw blurRad="38100" dist="38100" dir="2700000" algn="tl">
                    <a:srgbClr val="000000">
                      <a:alpha val="43137"/>
                    </a:srgbClr>
                  </a:outerShdw>
                </a:effectLst>
              </a:rPr>
              <a:t>proseko</a:t>
            </a:r>
            <a:r>
              <a:rPr lang="es-ES" sz="4000" i="1" dirty="0">
                <a:effectLst>
                  <a:outerShdw blurRad="38100" dist="38100" dir="2700000" algn="tl">
                    <a:srgbClr val="000000">
                      <a:alpha val="43137"/>
                    </a:srgbClr>
                  </a:outerShdw>
                </a:effectLst>
              </a:rPr>
              <a:t>”</a:t>
            </a:r>
            <a:r>
              <a:rPr lang="es-ES" sz="4000" i="1" dirty="0"/>
              <a:t> (venir de atrás hacia adelante) : denota el carácter teleológico que caracteriza a </a:t>
            </a:r>
            <a:r>
              <a:rPr lang="es-ES" sz="4000" i="1" u="sng" dirty="0"/>
              <a:t>cualquier</a:t>
            </a:r>
            <a:r>
              <a:rPr lang="es-ES" sz="4000" i="1" dirty="0"/>
              <a:t> proceso (también al jurisdiccional) </a:t>
            </a:r>
          </a:p>
          <a:p>
            <a:pPr marL="365760" indent="-283464" algn="just" fontAlgn="auto">
              <a:spcAft>
                <a:spcPts val="0"/>
              </a:spcAft>
              <a:buFont typeface="Wingdings 2"/>
              <a:buNone/>
              <a:defRPr/>
            </a:pPr>
            <a:endParaRPr lang="es-ES" sz="4000" dirty="0"/>
          </a:p>
          <a:p>
            <a:pPr marL="365760" indent="-283464" algn="just" fontAlgn="auto">
              <a:spcAft>
                <a:spcPts val="0"/>
              </a:spcAft>
              <a:buFont typeface="Wingdings 2"/>
              <a:buNone/>
              <a:defRPr/>
            </a:pPr>
            <a:r>
              <a:rPr lang="es-ES" sz="4000" dirty="0"/>
              <a:t>CUESTIÓN:</a:t>
            </a:r>
          </a:p>
          <a:p>
            <a:pPr marL="365760" indent="-283464" algn="just" fontAlgn="auto">
              <a:spcAft>
                <a:spcPts val="0"/>
              </a:spcAft>
              <a:buFont typeface="Wingdings 2"/>
              <a:buNone/>
              <a:defRPr/>
            </a:pPr>
            <a:r>
              <a:rPr lang="es-ES" sz="4000" dirty="0"/>
              <a:t>¿Qué distingue al proceso jurisdiccional de los restantes procesos?</a:t>
            </a:r>
          </a:p>
          <a:p>
            <a:pPr marL="365760" indent="-283464" fontAlgn="auto">
              <a:spcAft>
                <a:spcPts val="0"/>
              </a:spcAft>
              <a:buFont typeface="Wingdings 2"/>
              <a:buNone/>
              <a:defRPr/>
            </a:pP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D95135-B82C-3C4D-9C05-BEB08EB4F637}"/>
              </a:ext>
            </a:extLst>
          </p:cNvPr>
          <p:cNvSpPr>
            <a:spLocks noGrp="1"/>
          </p:cNvSpPr>
          <p:nvPr>
            <p:ph type="ctrTitle"/>
          </p:nvPr>
        </p:nvSpPr>
        <p:spPr/>
        <p:txBody>
          <a:bodyPr/>
          <a:lstStyle/>
          <a:p>
            <a:r>
              <a:rPr lang="es-AR" dirty="0"/>
              <a:t>Práctica procesal 	D1 (cat. Dr. Ríos</a:t>
            </a:r>
          </a:p>
        </p:txBody>
      </p:sp>
      <p:sp>
        <p:nvSpPr>
          <p:cNvPr id="3" name="Subtítulo 2">
            <a:extLst>
              <a:ext uri="{FF2B5EF4-FFF2-40B4-BE49-F238E27FC236}">
                <a16:creationId xmlns:a16="http://schemas.microsoft.com/office/drawing/2014/main" id="{AD8A475F-AAD0-DF4B-9665-F2D760A85238}"/>
              </a:ext>
            </a:extLst>
          </p:cNvPr>
          <p:cNvSpPr>
            <a:spLocks noGrp="1"/>
          </p:cNvSpPr>
          <p:nvPr>
            <p:ph type="subTitle" idx="1"/>
          </p:nvPr>
        </p:nvSpPr>
        <p:spPr/>
        <p:txBody>
          <a:bodyPr/>
          <a:lstStyle/>
          <a:p>
            <a:endParaRPr lang="es-AR" dirty="0"/>
          </a:p>
        </p:txBody>
      </p:sp>
    </p:spTree>
    <p:extLst>
      <p:ext uri="{BB962C8B-B14F-4D97-AF65-F5344CB8AC3E}">
        <p14:creationId xmlns:p14="http://schemas.microsoft.com/office/powerpoint/2010/main" val="3806440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fontAlgn="auto">
              <a:spcAft>
                <a:spcPts val="0"/>
              </a:spcAft>
              <a:defRPr/>
            </a:pPr>
            <a:r>
              <a:rPr lang="es-ES" sz="3100" b="1" i="1" dirty="0">
                <a:solidFill>
                  <a:srgbClr val="00B050"/>
                </a:solidFill>
              </a:rPr>
              <a:t>Conceptos procesales básicos- </a:t>
            </a:r>
            <a:br>
              <a:rPr lang="es-ES" sz="3100" b="1" i="1" dirty="0">
                <a:solidFill>
                  <a:srgbClr val="00B050"/>
                </a:solidFill>
              </a:rPr>
            </a:br>
            <a:r>
              <a:rPr lang="es-ES" b="1" i="1" dirty="0">
                <a:solidFill>
                  <a:srgbClr val="00B0F0"/>
                </a:solidFill>
              </a:rPr>
              <a:t>PROCESO</a:t>
            </a:r>
            <a:r>
              <a:rPr lang="es-ES" b="1" i="1" dirty="0">
                <a:solidFill>
                  <a:srgbClr val="00B050"/>
                </a:solidFill>
              </a:rPr>
              <a:t> (</a:t>
            </a:r>
            <a:r>
              <a:rPr lang="es-ES" b="1" i="1" dirty="0" err="1">
                <a:solidFill>
                  <a:srgbClr val="00B050"/>
                </a:solidFill>
              </a:rPr>
              <a:t>cont</a:t>
            </a:r>
            <a:r>
              <a:rPr lang="es-ES" b="1" i="1" dirty="0">
                <a:solidFill>
                  <a:srgbClr val="00B050"/>
                </a:solidFill>
              </a:rPr>
              <a:t>)</a:t>
            </a:r>
            <a:endParaRPr lang="es-ES" dirty="0">
              <a:solidFill>
                <a:schemeClr val="tx2">
                  <a:satMod val="130000"/>
                </a:schemeClr>
              </a:solidFill>
            </a:endParaRPr>
          </a:p>
        </p:txBody>
      </p:sp>
      <p:sp>
        <p:nvSpPr>
          <p:cNvPr id="3" name="2 Marcador de contenido"/>
          <p:cNvSpPr>
            <a:spLocks noGrp="1"/>
          </p:cNvSpPr>
          <p:nvPr>
            <p:ph idx="1"/>
          </p:nvPr>
        </p:nvSpPr>
        <p:spPr>
          <a:xfrm>
            <a:off x="2004452" y="1905000"/>
            <a:ext cx="6591985" cy="3777622"/>
          </a:xfrm>
        </p:spPr>
        <p:txBody>
          <a:bodyPr>
            <a:normAutofit/>
          </a:bodyPr>
          <a:lstStyle/>
          <a:p>
            <a:pPr marL="365760" indent="-283464" fontAlgn="auto">
              <a:spcAft>
                <a:spcPts val="0"/>
              </a:spcAft>
              <a:buFont typeface="Wingdings 2"/>
              <a:buChar char=""/>
              <a:defRPr/>
            </a:pPr>
            <a:endParaRPr lang="es-ES" dirty="0"/>
          </a:p>
          <a:p>
            <a:pPr marL="365760" indent="-283464" algn="just" fontAlgn="auto">
              <a:spcAft>
                <a:spcPts val="0"/>
              </a:spcAft>
              <a:buFont typeface="Wingdings 2"/>
              <a:buChar char=""/>
              <a:defRPr/>
            </a:pPr>
            <a:r>
              <a:rPr lang="es-ES" sz="2400" dirty="0">
                <a:effectLst>
                  <a:outerShdw blurRad="38100" dist="38100" dir="2700000" algn="tl">
                    <a:srgbClr val="000000">
                      <a:alpha val="43137"/>
                    </a:srgbClr>
                  </a:outerShdw>
                </a:effectLst>
              </a:rPr>
              <a:t>ES EL ÁMBITO ADECUADO PARA EL DESARROLLO DE LA ACTIVIDAD JURISDICCIONAL.</a:t>
            </a:r>
          </a:p>
          <a:p>
            <a:pPr marL="365760" indent="-283464" fontAlgn="auto">
              <a:spcAft>
                <a:spcPts val="0"/>
              </a:spcAft>
              <a:buFont typeface="Wingdings 2"/>
              <a:buChar char=""/>
              <a:defRPr/>
            </a:pPr>
            <a:endParaRPr lang="es-ES" sz="2400" dirty="0"/>
          </a:p>
          <a:p>
            <a:pPr marL="365760" indent="-283464" algn="ctr" fontAlgn="auto">
              <a:spcAft>
                <a:spcPts val="0"/>
              </a:spcAft>
              <a:buFont typeface="Wingdings 2"/>
              <a:buChar char=""/>
              <a:defRPr/>
            </a:pPr>
            <a:r>
              <a:rPr lang="es-ES" sz="2400" dirty="0"/>
              <a:t>El </a:t>
            </a:r>
            <a:r>
              <a:rPr lang="es-ES" sz="2400" b="1" dirty="0"/>
              <a:t>proceso judicial</a:t>
            </a:r>
            <a:r>
              <a:rPr lang="es-ES" sz="2400" dirty="0"/>
              <a:t> es el desarrollo práctico concreto de actividades encaminadas a la formación de </a:t>
            </a:r>
            <a:r>
              <a:rPr lang="es-ES" sz="2400" u="sng" dirty="0"/>
              <a:t>providencias jurisdiccionales</a:t>
            </a:r>
            <a:r>
              <a:rPr lang="es-ES" sz="2400"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32560" y="359898"/>
            <a:ext cx="7406640" cy="2854788"/>
          </a:xfrm>
        </p:spPr>
        <p:txBody>
          <a:bodyPr>
            <a:normAutofit/>
          </a:bodyPr>
          <a:lstStyle/>
          <a:p>
            <a:r>
              <a:rPr lang="es-ES" dirty="0"/>
              <a:t>		GÉNERO</a:t>
            </a:r>
            <a:br>
              <a:rPr lang="es-ES" dirty="0"/>
            </a:br>
            <a:br>
              <a:rPr lang="es-ES" dirty="0"/>
            </a:br>
            <a:endParaRPr lang="es-ES" dirty="0"/>
          </a:p>
        </p:txBody>
      </p:sp>
      <p:sp>
        <p:nvSpPr>
          <p:cNvPr id="3" name="2 Subtítulo"/>
          <p:cNvSpPr>
            <a:spLocks noGrp="1"/>
          </p:cNvSpPr>
          <p:nvPr>
            <p:ph type="subTitle" idx="1"/>
          </p:nvPr>
        </p:nvSpPr>
        <p:spPr>
          <a:xfrm>
            <a:off x="1072427" y="619967"/>
            <a:ext cx="7406640" cy="2643206"/>
          </a:xfrm>
        </p:spPr>
        <p:txBody>
          <a:bodyPr>
            <a:noAutofit/>
          </a:bodyPr>
          <a:lstStyle/>
          <a:p>
            <a:r>
              <a:rPr lang="es-ES" dirty="0"/>
              <a:t> 	</a:t>
            </a:r>
          </a:p>
          <a:p>
            <a:endParaRPr lang="es-ES" dirty="0"/>
          </a:p>
          <a:p>
            <a:endParaRPr lang="es-ES" dirty="0"/>
          </a:p>
          <a:p>
            <a:endParaRPr lang="es-ES" dirty="0"/>
          </a:p>
          <a:p>
            <a:r>
              <a:rPr lang="es-ES" dirty="0"/>
              <a:t>			</a:t>
            </a:r>
            <a:r>
              <a:rPr lang="es-ES" sz="4400" b="1" dirty="0"/>
              <a:t>PROCESO</a:t>
            </a:r>
          </a:p>
          <a:p>
            <a:r>
              <a:rPr lang="es-ES" sz="2400" dirty="0"/>
              <a:t>Conjunto de actos necesarios para obtener una norma individual (sentencia)</a:t>
            </a:r>
          </a:p>
          <a:p>
            <a:r>
              <a:rPr lang="es-ES" dirty="0"/>
              <a:t>    </a:t>
            </a:r>
          </a:p>
          <a:p>
            <a:r>
              <a:rPr lang="es-ES" dirty="0"/>
              <a:t>     </a:t>
            </a:r>
            <a:r>
              <a:rPr lang="es-ES" sz="2800" b="1" dirty="0">
                <a:effectLst>
                  <a:outerShdw blurRad="38100" dist="38100" dir="2700000" algn="tl">
                    <a:srgbClr val="000000">
                      <a:alpha val="43137"/>
                    </a:srgbClr>
                  </a:outerShdw>
                </a:effectLst>
              </a:rPr>
              <a:t>JUICIO </a:t>
            </a:r>
            <a:r>
              <a:rPr lang="es-ES" sz="2800" dirty="0"/>
              <a:t>			                 	</a:t>
            </a:r>
            <a:r>
              <a:rPr lang="es-ES" sz="2800" b="1" dirty="0"/>
              <a:t>ESPECIE </a:t>
            </a:r>
          </a:p>
          <a:p>
            <a:endParaRPr lang="es-ES" dirty="0"/>
          </a:p>
          <a:p>
            <a:pPr>
              <a:buFontTx/>
              <a:buChar char="-"/>
            </a:pPr>
            <a:r>
              <a:rPr lang="es-ES" dirty="0"/>
              <a:t>“CONTENCIOSO” controversia o conflicto entre dos “partes” individuales o plurales </a:t>
            </a:r>
            <a:r>
              <a:rPr lang="es-ES" sz="2000" i="1" dirty="0"/>
              <a:t>(LITISCONSORCIO</a:t>
            </a:r>
            <a:r>
              <a:rPr lang="es-ES" sz="2000" dirty="0"/>
              <a:t>)</a:t>
            </a:r>
          </a:p>
          <a:p>
            <a:pPr>
              <a:buFontTx/>
              <a:buChar char="-"/>
            </a:pPr>
            <a:endParaRPr lang="es-ES" dirty="0"/>
          </a:p>
          <a:p>
            <a:pPr>
              <a:buFontTx/>
              <a:buChar char="-"/>
            </a:pPr>
            <a:r>
              <a:rPr lang="es-ES" dirty="0"/>
              <a:t>“VOLUNTARIO”  (</a:t>
            </a:r>
            <a:r>
              <a:rPr lang="es-ES" dirty="0" err="1"/>
              <a:t>extracontencioso</a:t>
            </a:r>
            <a:r>
              <a:rPr lang="es-ES" dirty="0"/>
              <a:t>) “peticionario”</a:t>
            </a:r>
          </a:p>
          <a:p>
            <a:pPr lvl="1">
              <a:buFontTx/>
              <a:buChar char="-"/>
            </a:pPr>
            <a:endParaRPr lang="es-ES" dirty="0"/>
          </a:p>
          <a:p>
            <a:pPr lvl="1">
              <a:buFontTx/>
              <a:buChar char="-"/>
            </a:pPr>
            <a:endParaRPr lang="es-ES" dirty="0"/>
          </a:p>
          <a:p>
            <a:endParaRPr lang="es-ES" dirty="0"/>
          </a:p>
          <a:p>
            <a:pPr>
              <a:buFontTx/>
              <a:buChar char="-"/>
            </a:pPr>
            <a:endParaRPr lang="es-ES" dirty="0"/>
          </a:p>
        </p:txBody>
      </p:sp>
      <p:sp>
        <p:nvSpPr>
          <p:cNvPr id="4" name="3 Flecha derecha"/>
          <p:cNvSpPr/>
          <p:nvPr/>
        </p:nvSpPr>
        <p:spPr>
          <a:xfrm rot="5400000">
            <a:off x="3560498" y="1639886"/>
            <a:ext cx="662548" cy="4963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Flecha derecha"/>
          <p:cNvSpPr/>
          <p:nvPr/>
        </p:nvSpPr>
        <p:spPr>
          <a:xfrm>
            <a:off x="3319832" y="4293096"/>
            <a:ext cx="1132154" cy="5459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Flecha abajo"/>
          <p:cNvSpPr/>
          <p:nvPr/>
        </p:nvSpPr>
        <p:spPr>
          <a:xfrm>
            <a:off x="1835696" y="4820378"/>
            <a:ext cx="360040" cy="4124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32560" y="359898"/>
            <a:ext cx="7406640" cy="4640738"/>
          </a:xfrm>
        </p:spPr>
        <p:txBody>
          <a:bodyPr>
            <a:normAutofit/>
          </a:bodyPr>
          <a:lstStyle/>
          <a:p>
            <a:r>
              <a:rPr lang="es-ES" dirty="0"/>
              <a:t> 	PROCEDIMIENTO</a:t>
            </a:r>
            <a:br>
              <a:rPr lang="es-ES" dirty="0"/>
            </a:br>
            <a:br>
              <a:rPr lang="es-ES" dirty="0"/>
            </a:br>
            <a:r>
              <a:rPr lang="es-ES" dirty="0"/>
              <a:t>  </a:t>
            </a:r>
            <a:br>
              <a:rPr lang="es-ES" dirty="0"/>
            </a:br>
            <a:endParaRPr lang="es-ES" dirty="0"/>
          </a:p>
        </p:txBody>
      </p:sp>
      <p:sp>
        <p:nvSpPr>
          <p:cNvPr id="3" name="2 Subtítulo"/>
          <p:cNvSpPr>
            <a:spLocks noGrp="1"/>
          </p:cNvSpPr>
          <p:nvPr>
            <p:ph type="subTitle" idx="1"/>
          </p:nvPr>
        </p:nvSpPr>
        <p:spPr>
          <a:xfrm>
            <a:off x="1187624" y="116632"/>
            <a:ext cx="7670656" cy="6169888"/>
          </a:xfrm>
        </p:spPr>
        <p:txBody>
          <a:bodyPr>
            <a:normAutofit/>
          </a:bodyPr>
          <a:lstStyle/>
          <a:p>
            <a:r>
              <a:rPr lang="es-ES" sz="4400" dirty="0"/>
              <a:t>           </a:t>
            </a:r>
            <a:r>
              <a:rPr lang="es-ES" sz="4800" b="1" i="1" spc="300" dirty="0">
                <a:effectLst>
                  <a:outerShdw blurRad="38100" dist="38100" dir="2700000" algn="tl">
                    <a:srgbClr val="000000">
                      <a:alpha val="43137"/>
                    </a:srgbClr>
                  </a:outerShdw>
                </a:effectLst>
              </a:rPr>
              <a:t>PROCESO</a:t>
            </a:r>
          </a:p>
          <a:p>
            <a:endParaRPr lang="es-ES" sz="4400" dirty="0"/>
          </a:p>
          <a:p>
            <a:endParaRPr lang="es-ES" sz="4400" dirty="0"/>
          </a:p>
          <a:p>
            <a:pPr algn="just"/>
            <a:r>
              <a:rPr lang="es-ES" sz="2800" dirty="0"/>
              <a:t>Cada una de las etapas que el proceso puede comprender. </a:t>
            </a:r>
          </a:p>
          <a:p>
            <a:pPr algn="just"/>
            <a:r>
              <a:rPr lang="es-ES" sz="2800" dirty="0" err="1"/>
              <a:t>Ej</a:t>
            </a:r>
            <a:r>
              <a:rPr lang="es-ES" sz="2800" dirty="0"/>
              <a:t>:  procedimiento de 1ª instancia, </a:t>
            </a:r>
          </a:p>
          <a:p>
            <a:pPr algn="just"/>
            <a:r>
              <a:rPr lang="es-ES" sz="2800" dirty="0"/>
              <a:t>     procedimiento de 2ª instancia (apelación)</a:t>
            </a:r>
          </a:p>
          <a:p>
            <a:pPr algn="just"/>
            <a:endParaRPr lang="es-ES" sz="2800" dirty="0"/>
          </a:p>
          <a:p>
            <a:endParaRPr lang="es-ES" sz="4400" dirty="0"/>
          </a:p>
          <a:p>
            <a:endParaRPr lang="es-ES" sz="4400" dirty="0"/>
          </a:p>
          <a:p>
            <a:endParaRPr lang="es-ES" sz="4400" dirty="0"/>
          </a:p>
          <a:p>
            <a:endParaRPr lang="es-ES" sz="4400" dirty="0"/>
          </a:p>
          <a:p>
            <a:endParaRPr lang="es-ES" sz="4400" dirty="0"/>
          </a:p>
          <a:p>
            <a:endParaRPr lang="es-ES" sz="4400" dirty="0"/>
          </a:p>
        </p:txBody>
      </p:sp>
      <p:sp>
        <p:nvSpPr>
          <p:cNvPr id="5" name="4 Distinto de"/>
          <p:cNvSpPr/>
          <p:nvPr/>
        </p:nvSpPr>
        <p:spPr>
          <a:xfrm>
            <a:off x="4221480" y="1124744"/>
            <a:ext cx="854576" cy="576064"/>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i="1" dirty="0"/>
              <a:t>Elementos subjetivos del proceso</a:t>
            </a:r>
          </a:p>
        </p:txBody>
      </p:sp>
      <p:sp>
        <p:nvSpPr>
          <p:cNvPr id="3" name="2 Marcador de contenido"/>
          <p:cNvSpPr>
            <a:spLocks noGrp="1"/>
          </p:cNvSpPr>
          <p:nvPr>
            <p:ph idx="1"/>
          </p:nvPr>
        </p:nvSpPr>
        <p:spPr>
          <a:xfrm>
            <a:off x="611560" y="1214422"/>
            <a:ext cx="8245080" cy="5238914"/>
          </a:xfrm>
        </p:spPr>
        <p:txBody>
          <a:bodyPr>
            <a:normAutofit lnSpcReduction="10000"/>
          </a:bodyPr>
          <a:lstStyle/>
          <a:p>
            <a:pPr marL="0" indent="0">
              <a:buNone/>
            </a:pPr>
            <a:r>
              <a:rPr lang="es-ES" dirty="0"/>
              <a:t>	</a:t>
            </a:r>
            <a:r>
              <a:rPr lang="es-ES" sz="4800" dirty="0"/>
              <a:t>	</a:t>
            </a:r>
          </a:p>
          <a:p>
            <a:r>
              <a:rPr lang="es-ES" sz="4800" b="1" dirty="0"/>
              <a:t>JUEZ</a:t>
            </a:r>
          </a:p>
          <a:p>
            <a:r>
              <a:rPr lang="es-ES" sz="3600" dirty="0"/>
              <a:t> </a:t>
            </a:r>
            <a:r>
              <a:rPr lang="es-ES" sz="3600" b="1" dirty="0">
                <a:solidFill>
                  <a:schemeClr val="tx1"/>
                </a:solidFill>
                <a:effectLst>
                  <a:outerShdw blurRad="38100" dist="38100" dir="2700000" algn="tl">
                    <a:srgbClr val="000000">
                      <a:alpha val="43137"/>
                    </a:srgbClr>
                  </a:outerShdw>
                </a:effectLst>
              </a:rPr>
              <a:t>PARTES</a:t>
            </a:r>
            <a:r>
              <a:rPr lang="es-ES" sz="3600" b="1" dirty="0">
                <a:solidFill>
                  <a:schemeClr val="tx1"/>
                </a:solidFill>
              </a:rPr>
              <a:t>  </a:t>
            </a:r>
            <a:r>
              <a:rPr lang="es-ES" sz="3600" dirty="0"/>
              <a:t> </a:t>
            </a:r>
            <a:r>
              <a:rPr lang="es-ES" sz="3200" dirty="0"/>
              <a:t>(actora/demandada)</a:t>
            </a:r>
          </a:p>
          <a:p>
            <a:r>
              <a:rPr lang="es-ES" dirty="0">
                <a:solidFill>
                  <a:srgbClr val="00B050"/>
                </a:solidFill>
              </a:rPr>
              <a:t> </a:t>
            </a:r>
            <a:r>
              <a:rPr lang="es-ES" sz="2400" b="1" dirty="0">
                <a:solidFill>
                  <a:srgbClr val="00B050"/>
                </a:solidFill>
              </a:rPr>
              <a:t>Otros sujetos secundarios</a:t>
            </a:r>
            <a:r>
              <a:rPr lang="es-ES" sz="2400" dirty="0">
                <a:solidFill>
                  <a:srgbClr val="00B050"/>
                </a:solidFill>
              </a:rPr>
              <a:t>: </a:t>
            </a:r>
          </a:p>
          <a:p>
            <a:pPr lvl="2"/>
            <a:r>
              <a:rPr lang="es-ES" sz="2400" dirty="0"/>
              <a:t>Auxiliares del órgano judicial (Secretarios, ujieres, oficial de justicia,  oficinas periciales del poder judicial)</a:t>
            </a:r>
          </a:p>
          <a:p>
            <a:pPr lvl="2"/>
            <a:r>
              <a:rPr lang="es-ES" sz="2400" dirty="0"/>
              <a:t>Auxiliares de las partes (abogados, peritos, consultores técnicos)</a:t>
            </a:r>
          </a:p>
          <a:p>
            <a:pPr lvl="2"/>
            <a:r>
              <a:rPr lang="es-ES" sz="2400" dirty="0"/>
              <a:t>Ministerios Públicos (de la defensa, fiscal)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a:t>Elementos objetivos del proceso</a:t>
            </a:r>
          </a:p>
        </p:txBody>
      </p:sp>
      <p:sp>
        <p:nvSpPr>
          <p:cNvPr id="3" name="2 Marcador de contenido"/>
          <p:cNvSpPr>
            <a:spLocks noGrp="1"/>
          </p:cNvSpPr>
          <p:nvPr>
            <p:ph idx="1"/>
          </p:nvPr>
        </p:nvSpPr>
        <p:spPr/>
        <p:txBody>
          <a:bodyPr>
            <a:normAutofit fontScale="92500" lnSpcReduction="10000"/>
          </a:bodyPr>
          <a:lstStyle/>
          <a:p>
            <a:pPr>
              <a:buNone/>
            </a:pPr>
            <a:r>
              <a:rPr lang="es-ES" dirty="0"/>
              <a:t>	</a:t>
            </a:r>
          </a:p>
          <a:p>
            <a:r>
              <a:rPr lang="es-ES" sz="3600" b="1" dirty="0">
                <a:solidFill>
                  <a:srgbClr val="FF0000"/>
                </a:solidFill>
              </a:rPr>
              <a:t>PRETENSIÓN  </a:t>
            </a:r>
            <a:r>
              <a:rPr lang="es-ES" b="1" dirty="0">
                <a:solidFill>
                  <a:srgbClr val="FF0000"/>
                </a:solidFill>
              </a:rPr>
              <a:t>(contenciosa) </a:t>
            </a:r>
            <a:r>
              <a:rPr lang="es-ES" dirty="0"/>
              <a:t>resolución de un conflicto</a:t>
            </a:r>
          </a:p>
          <a:p>
            <a:pPr>
              <a:buNone/>
            </a:pPr>
            <a:r>
              <a:rPr lang="es-ES" dirty="0"/>
              <a:t>				o</a:t>
            </a:r>
          </a:p>
          <a:p>
            <a:r>
              <a:rPr lang="es-ES" sz="3600" b="1" dirty="0">
                <a:solidFill>
                  <a:srgbClr val="0070C0"/>
                </a:solidFill>
              </a:rPr>
              <a:t>PETICIÓN </a:t>
            </a:r>
            <a:r>
              <a:rPr lang="es-ES" sz="2400" b="1" dirty="0">
                <a:solidFill>
                  <a:srgbClr val="0070C0"/>
                </a:solidFill>
              </a:rPr>
              <a:t>(EXTRACONTENCIOSA)</a:t>
            </a:r>
            <a:r>
              <a:rPr lang="es-ES" sz="2400" dirty="0"/>
              <a:t> dirigida a constituir,  integrar o acordar eficacia a una relación jurídica (ej. proceso sucesorio,  copia y renovación de títulos, tutela, curatela, examen de libros por el socio)</a:t>
            </a:r>
          </a:p>
          <a:p>
            <a:endParaRPr lang="es-ES" dirty="0"/>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100" y="0"/>
            <a:ext cx="7499350" cy="1000108"/>
          </a:xfrm>
        </p:spPr>
        <p:txBody>
          <a:bodyPr>
            <a:normAutofit fontScale="90000"/>
          </a:bodyPr>
          <a:lstStyle/>
          <a:p>
            <a:pPr fontAlgn="auto">
              <a:spcAft>
                <a:spcPts val="0"/>
              </a:spcAft>
              <a:defRPr/>
            </a:pPr>
            <a:br>
              <a:rPr lang="es-ES" sz="4400" b="1" i="1" dirty="0">
                <a:solidFill>
                  <a:schemeClr val="tx2">
                    <a:satMod val="130000"/>
                  </a:schemeClr>
                </a:solidFill>
                <a:effectLst>
                  <a:outerShdw blurRad="38100" dist="38100" dir="2700000" algn="tl">
                    <a:srgbClr val="000000">
                      <a:alpha val="43137"/>
                    </a:srgbClr>
                  </a:outerShdw>
                </a:effectLst>
              </a:rPr>
            </a:br>
            <a:r>
              <a:rPr lang="es-ES" sz="4400" b="1" i="1" dirty="0">
                <a:solidFill>
                  <a:schemeClr val="tx2">
                    <a:satMod val="130000"/>
                  </a:schemeClr>
                </a:solidFill>
                <a:effectLst>
                  <a:outerShdw blurRad="38100" dist="38100" dir="2700000" algn="tl">
                    <a:srgbClr val="000000">
                      <a:alpha val="43137"/>
                    </a:srgbClr>
                  </a:outerShdw>
                </a:effectLst>
              </a:rPr>
              <a:t> PAUTAS DE TRABAJO</a:t>
            </a:r>
            <a:br>
              <a:rPr lang="es-ES" sz="4400" b="1" i="1" dirty="0">
                <a:solidFill>
                  <a:schemeClr val="tx2">
                    <a:satMod val="130000"/>
                  </a:schemeClr>
                </a:solidFill>
                <a:effectLst>
                  <a:outerShdw blurRad="38100" dist="38100" dir="2700000" algn="tl">
                    <a:srgbClr val="000000">
                      <a:alpha val="43137"/>
                    </a:srgbClr>
                  </a:outerShdw>
                </a:effectLst>
              </a:rPr>
            </a:br>
            <a:endParaRPr lang="es-ES" dirty="0">
              <a:solidFill>
                <a:schemeClr val="tx2">
                  <a:satMod val="130000"/>
                </a:schemeClr>
              </a:solidFill>
            </a:endParaRPr>
          </a:p>
        </p:txBody>
      </p:sp>
      <p:sp>
        <p:nvSpPr>
          <p:cNvPr id="9219" name="2 Marcador de contenido"/>
          <p:cNvSpPr>
            <a:spLocks noGrp="1"/>
          </p:cNvSpPr>
          <p:nvPr>
            <p:ph idx="1"/>
          </p:nvPr>
        </p:nvSpPr>
        <p:spPr>
          <a:xfrm>
            <a:off x="717729" y="1628800"/>
            <a:ext cx="8429652" cy="4824536"/>
          </a:xfrm>
        </p:spPr>
        <p:txBody>
          <a:bodyPr/>
          <a:lstStyle/>
          <a:p>
            <a:pPr algn="just"/>
            <a:r>
              <a:rPr lang="es-ES" sz="2400" b="1" dirty="0"/>
              <a:t>Horario de clase – </a:t>
            </a:r>
          </a:p>
          <a:p>
            <a:pPr lvl="1" algn="just"/>
            <a:r>
              <a:rPr lang="es-ES" sz="2400" b="1" dirty="0"/>
              <a:t>Ramírez Amable: 14 a 16 </a:t>
            </a:r>
            <a:r>
              <a:rPr lang="es-ES" sz="2400" b="1" dirty="0" err="1"/>
              <a:t>hs</a:t>
            </a:r>
            <a:r>
              <a:rPr lang="es-ES" sz="2400" b="1" dirty="0"/>
              <a:t>. </a:t>
            </a:r>
          </a:p>
          <a:p>
            <a:pPr algn="just"/>
            <a:r>
              <a:rPr lang="es-ES" sz="2400" b="1" dirty="0"/>
              <a:t>Material en clase: código procesal (CPCCN, CPCCER o </a:t>
            </a:r>
            <a:r>
              <a:rPr lang="es-ES" sz="2400" b="1" dirty="0" err="1"/>
              <a:t>CPCCSta</a:t>
            </a:r>
            <a:r>
              <a:rPr lang="es-ES" sz="2400" b="1" dirty="0"/>
              <a:t> Fe).</a:t>
            </a:r>
          </a:p>
          <a:p>
            <a:pPr algn="just"/>
            <a:r>
              <a:rPr lang="es-ES" sz="2400" b="1" dirty="0"/>
              <a:t>CELULAR o dispositivos electrónicos: para consultas de material en clase (obligatorio </a:t>
            </a:r>
            <a:r>
              <a:rPr lang="es-ES" sz="2400" b="1" i="1" dirty="0"/>
              <a:t>sin sonido</a:t>
            </a:r>
            <a:r>
              <a:rPr lang="es-ES" sz="2400" b="1" dirty="0"/>
              <a:t>) </a:t>
            </a:r>
          </a:p>
          <a:p>
            <a:pPr algn="just"/>
            <a:r>
              <a:rPr lang="es-ES" sz="2400" b="1" dirty="0"/>
              <a:t>Pautas evaluación conceptual teoría: asistencia –participación en clase, realización de pruebas mediante entorno virtual. </a:t>
            </a:r>
          </a:p>
          <a:p>
            <a:pPr algn="just"/>
            <a:r>
              <a:rPr lang="es-ES" sz="2400" b="1" dirty="0"/>
              <a:t>Aprobar la materia (como?) </a:t>
            </a:r>
          </a:p>
          <a:p>
            <a:pPr marL="82550" indent="0" algn="just">
              <a:buNone/>
            </a:pPr>
            <a:endParaRPr lang="es-ES" sz="2400" b="1" dirty="0"/>
          </a:p>
          <a:p>
            <a:pPr algn="just"/>
            <a:endParaRPr lang="es-ES" sz="2400" b="1" dirty="0"/>
          </a:p>
          <a:p>
            <a:pPr algn="just"/>
            <a:endParaRPr lang="es-ES" sz="2400" b="1" dirty="0"/>
          </a:p>
          <a:p>
            <a:pPr algn="just"/>
            <a:endParaRPr lang="es-ES" dirty="0"/>
          </a:p>
          <a:p>
            <a:pPr algn="just">
              <a:buFont typeface="Wingdings 2" pitchFamily="18" charset="2"/>
              <a:buNone/>
            </a:pP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100" y="0"/>
            <a:ext cx="7499350" cy="1000108"/>
          </a:xfrm>
        </p:spPr>
        <p:txBody>
          <a:bodyPr>
            <a:normAutofit fontScale="90000"/>
          </a:bodyPr>
          <a:lstStyle/>
          <a:p>
            <a:pPr fontAlgn="auto">
              <a:spcAft>
                <a:spcPts val="0"/>
              </a:spcAft>
              <a:defRPr/>
            </a:pPr>
            <a:r>
              <a:rPr lang="es-ES" sz="4400" b="1" i="1" dirty="0">
                <a:solidFill>
                  <a:schemeClr val="tx2">
                    <a:satMod val="130000"/>
                  </a:schemeClr>
                </a:solidFill>
                <a:effectLst>
                  <a:outerShdw blurRad="38100" dist="38100" dir="2700000" algn="tl">
                    <a:srgbClr val="000000">
                      <a:alpha val="43137"/>
                    </a:srgbClr>
                  </a:outerShdw>
                </a:effectLst>
              </a:rPr>
              <a:t>Pautas de trabajo</a:t>
            </a:r>
            <a:br>
              <a:rPr lang="es-ES" sz="4400" b="1" i="1" dirty="0">
                <a:solidFill>
                  <a:schemeClr val="tx2">
                    <a:satMod val="130000"/>
                  </a:schemeClr>
                </a:solidFill>
                <a:effectLst>
                  <a:outerShdw blurRad="38100" dist="38100" dir="2700000" algn="tl">
                    <a:srgbClr val="000000">
                      <a:alpha val="43137"/>
                    </a:srgbClr>
                  </a:outerShdw>
                </a:effectLst>
              </a:rPr>
            </a:br>
            <a:r>
              <a:rPr lang="es-ES" sz="4400" b="1" i="1" dirty="0">
                <a:solidFill>
                  <a:schemeClr val="tx2">
                    <a:satMod val="130000"/>
                  </a:schemeClr>
                </a:solidFill>
                <a:effectLst>
                  <a:outerShdw blurRad="38100" dist="38100" dir="2700000" algn="tl">
                    <a:srgbClr val="000000">
                      <a:alpha val="43137"/>
                    </a:srgbClr>
                  </a:outerShdw>
                </a:effectLst>
              </a:rPr>
              <a:t> </a:t>
            </a:r>
            <a:br>
              <a:rPr lang="es-ES" sz="4400" b="1" i="1" dirty="0">
                <a:solidFill>
                  <a:schemeClr val="tx2">
                    <a:satMod val="130000"/>
                  </a:schemeClr>
                </a:solidFill>
                <a:effectLst>
                  <a:outerShdw blurRad="38100" dist="38100" dir="2700000" algn="tl">
                    <a:srgbClr val="000000">
                      <a:alpha val="43137"/>
                    </a:srgbClr>
                  </a:outerShdw>
                </a:effectLst>
              </a:rPr>
            </a:br>
            <a:endParaRPr lang="es-ES" dirty="0">
              <a:solidFill>
                <a:schemeClr val="tx2">
                  <a:satMod val="130000"/>
                </a:schemeClr>
              </a:solidFill>
            </a:endParaRPr>
          </a:p>
        </p:txBody>
      </p:sp>
      <p:sp>
        <p:nvSpPr>
          <p:cNvPr id="9219" name="2 Marcador de contenido"/>
          <p:cNvSpPr>
            <a:spLocks noGrp="1"/>
          </p:cNvSpPr>
          <p:nvPr>
            <p:ph idx="1"/>
          </p:nvPr>
        </p:nvSpPr>
        <p:spPr>
          <a:xfrm>
            <a:off x="504798" y="1196752"/>
            <a:ext cx="8429652" cy="5453228"/>
          </a:xfrm>
        </p:spPr>
        <p:txBody>
          <a:bodyPr>
            <a:normAutofit fontScale="92500"/>
          </a:bodyPr>
          <a:lstStyle/>
          <a:p>
            <a:pPr algn="just"/>
            <a:r>
              <a:rPr lang="es-ES" sz="2400" b="1" dirty="0"/>
              <a:t>Horario de clase : Ramírez Amable: 16 a 18 </a:t>
            </a:r>
            <a:r>
              <a:rPr lang="es-ES" sz="2400" b="1" dirty="0" err="1"/>
              <a:t>hs</a:t>
            </a:r>
            <a:r>
              <a:rPr lang="es-ES" sz="2400" b="1" dirty="0"/>
              <a:t>. </a:t>
            </a:r>
          </a:p>
          <a:p>
            <a:pPr algn="just"/>
            <a:r>
              <a:rPr lang="es-ES" sz="2400" b="1" dirty="0"/>
              <a:t>Material en clase: código procesal (CPCCN, CPCCER o </a:t>
            </a:r>
            <a:r>
              <a:rPr lang="es-ES" sz="2400" b="1" dirty="0" err="1"/>
              <a:t>CPCCSta</a:t>
            </a:r>
            <a:r>
              <a:rPr lang="es-ES" sz="2400" b="1" dirty="0"/>
              <a:t> Fe).</a:t>
            </a:r>
          </a:p>
          <a:p>
            <a:pPr algn="just"/>
            <a:r>
              <a:rPr lang="es-ES" sz="2400" b="1" dirty="0"/>
              <a:t>CELULAR o dispositivos electrónicos: para consultas de material en clase (obligatorio </a:t>
            </a:r>
            <a:r>
              <a:rPr lang="es-ES" sz="2400" b="1" i="1" dirty="0"/>
              <a:t>sin sonido</a:t>
            </a:r>
            <a:r>
              <a:rPr lang="es-ES" sz="2400" b="1" dirty="0"/>
              <a:t>) </a:t>
            </a:r>
          </a:p>
          <a:p>
            <a:pPr algn="just"/>
            <a:r>
              <a:rPr lang="es-ES" sz="2400" b="1" dirty="0"/>
              <a:t>Pautas evaluación PRÁCTICA: asistencia –participación en clase, realización </a:t>
            </a:r>
            <a:r>
              <a:rPr lang="es-ES" sz="2400" b="1" dirty="0" err="1"/>
              <a:t>TPs</a:t>
            </a:r>
            <a:r>
              <a:rPr lang="es-ES" sz="2400" b="1" dirty="0"/>
              <a:t> y de pruebas mediante Entorno Virtual. Visitas a tribunales de Paraná o </a:t>
            </a:r>
            <a:r>
              <a:rPr lang="es-ES" sz="2400" b="1" dirty="0" err="1"/>
              <a:t>Sta</a:t>
            </a:r>
            <a:r>
              <a:rPr lang="es-ES" sz="2400" b="1" dirty="0"/>
              <a:t> Fe. </a:t>
            </a:r>
          </a:p>
          <a:p>
            <a:pPr algn="just"/>
            <a:r>
              <a:rPr lang="es-ES" sz="2400" b="1" dirty="0"/>
              <a:t>Aprobar la práctica:</a:t>
            </a:r>
          </a:p>
          <a:p>
            <a:pPr lvl="1" algn="just"/>
            <a:r>
              <a:rPr lang="es-ES" sz="2200" b="1" dirty="0"/>
              <a:t> TODOS LOS TP APROBADOS (promedio de 80/100). Si no se llega al promedio, deberá aprobar a modo de </a:t>
            </a:r>
            <a:r>
              <a:rPr lang="es-ES" sz="2200" b="1" dirty="0" err="1"/>
              <a:t>recuperatorio</a:t>
            </a:r>
            <a:r>
              <a:rPr lang="es-ES" sz="2200" b="1" dirty="0"/>
              <a:t>, el último día de clases de la práctica en cada cuatrimestre, un examen escrito, INDIVIDUAL.(aprobado =80/100). </a:t>
            </a:r>
            <a:endParaRPr lang="es-ES" sz="2400" b="1" dirty="0"/>
          </a:p>
          <a:p>
            <a:pPr algn="just"/>
            <a:endParaRPr lang="es-ES" sz="2400" b="1" dirty="0"/>
          </a:p>
          <a:p>
            <a:pPr algn="just"/>
            <a:endParaRPr lang="es-ES" sz="2400" b="1" dirty="0"/>
          </a:p>
          <a:p>
            <a:pPr algn="just"/>
            <a:endParaRPr lang="es-ES" dirty="0"/>
          </a:p>
          <a:p>
            <a:pPr algn="just">
              <a:buFont typeface="Wingdings 2" pitchFamily="18" charset="2"/>
              <a:buNone/>
            </a:pPr>
            <a:endParaRPr lang="es-ES" dirty="0"/>
          </a:p>
        </p:txBody>
      </p:sp>
    </p:spTree>
    <p:extLst>
      <p:ext uri="{BB962C8B-B14F-4D97-AF65-F5344CB8AC3E}">
        <p14:creationId xmlns:p14="http://schemas.microsoft.com/office/powerpoint/2010/main" val="3496460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44FF4A0C-05AE-E34B-8994-F08863013795}"/>
              </a:ext>
            </a:extLst>
          </p:cNvPr>
          <p:cNvSpPr>
            <a:spLocks noGrp="1"/>
          </p:cNvSpPr>
          <p:nvPr>
            <p:ph type="ctrTitle"/>
          </p:nvPr>
        </p:nvSpPr>
        <p:spPr/>
        <p:txBody>
          <a:bodyPr>
            <a:normAutofit fontScale="90000"/>
          </a:bodyPr>
          <a:lstStyle/>
          <a:p>
            <a:br>
              <a:rPr lang="es-AR" dirty="0"/>
            </a:br>
            <a:br>
              <a:rPr lang="es-AR" dirty="0"/>
            </a:br>
            <a:endParaRPr lang="es-AR" dirty="0"/>
          </a:p>
        </p:txBody>
      </p:sp>
      <p:sp>
        <p:nvSpPr>
          <p:cNvPr id="3" name="2 Subtítulo"/>
          <p:cNvSpPr>
            <a:spLocks noGrp="1"/>
          </p:cNvSpPr>
          <p:nvPr>
            <p:ph type="subTitle" idx="1"/>
          </p:nvPr>
        </p:nvSpPr>
        <p:spPr>
          <a:xfrm>
            <a:off x="1357290" y="332656"/>
            <a:ext cx="7319166" cy="6192688"/>
          </a:xfrm>
          <a:solidFill>
            <a:schemeClr val="accent5">
              <a:lumMod val="60000"/>
              <a:lumOff val="40000"/>
            </a:schemeClr>
          </a:solidFill>
        </p:spPr>
        <p:txBody>
          <a:bodyPr>
            <a:normAutofit fontScale="92500" lnSpcReduction="20000"/>
          </a:bodyPr>
          <a:lstStyle/>
          <a:p>
            <a:endParaRPr lang="es-ES" sz="4000" b="1" i="1" dirty="0">
              <a:latin typeface="Ayuthaya" pitchFamily="2" charset="-34"/>
              <a:ea typeface="Ayuthaya" pitchFamily="2" charset="-34"/>
              <a:cs typeface="Ayuthaya" pitchFamily="2" charset="-34"/>
            </a:endParaRPr>
          </a:p>
          <a:p>
            <a:r>
              <a:rPr lang="es-ES" sz="2800" b="1" i="1" u="sng" spc="300" dirty="0">
                <a:latin typeface="Ayuthaya" pitchFamily="2" charset="-34"/>
                <a:ea typeface="Ayuthaya" pitchFamily="2" charset="-34"/>
                <a:cs typeface="Ayuthaya" pitchFamily="2" charset="-34"/>
              </a:rPr>
              <a:t>Entorno virtual </a:t>
            </a:r>
          </a:p>
          <a:p>
            <a:endParaRPr lang="es-ES" sz="2800" b="1" i="1" dirty="0">
              <a:latin typeface="Ayuthaya" pitchFamily="2" charset="-34"/>
              <a:ea typeface="Ayuthaya" pitchFamily="2" charset="-34"/>
              <a:cs typeface="Ayuthaya" pitchFamily="2" charset="-34"/>
            </a:endParaRPr>
          </a:p>
          <a:p>
            <a:r>
              <a:rPr lang="es-ES" sz="2800" i="1" dirty="0">
                <a:latin typeface="Ayuthaya" pitchFamily="2" charset="-34"/>
                <a:ea typeface="Ayuthaya" pitchFamily="2" charset="-34"/>
                <a:cs typeface="Ayuthaya" pitchFamily="2" charset="-34"/>
              </a:rPr>
              <a:t>Nombre del Curso:</a:t>
            </a:r>
          </a:p>
          <a:p>
            <a:endParaRPr lang="es-ES" sz="2800" b="1" i="1" dirty="0">
              <a:latin typeface="Ayuthaya" pitchFamily="2" charset="-34"/>
              <a:ea typeface="Ayuthaya" pitchFamily="2" charset="-34"/>
              <a:cs typeface="Ayuthaya" pitchFamily="2" charset="-34"/>
            </a:endParaRPr>
          </a:p>
          <a:p>
            <a:r>
              <a:rPr lang="es-ES" sz="2800" b="1" dirty="0">
                <a:latin typeface="Ayuthaya" pitchFamily="2" charset="-34"/>
                <a:ea typeface="Ayuthaya" pitchFamily="2" charset="-34"/>
                <a:cs typeface="Ayuthaya" pitchFamily="2" charset="-34"/>
              </a:rPr>
              <a:t>“Derecho Procesal I comisiones A1/A2 y D1 </a:t>
            </a:r>
          </a:p>
          <a:p>
            <a:r>
              <a:rPr lang="es-ES" sz="2800" b="1" dirty="0">
                <a:latin typeface="Ayuthaya" pitchFamily="2" charset="-34"/>
                <a:ea typeface="Ayuthaya" pitchFamily="2" charset="-34"/>
                <a:cs typeface="Ayuthaya" pitchFamily="2" charset="-34"/>
              </a:rPr>
              <a:t>(práctica)”</a:t>
            </a:r>
          </a:p>
          <a:p>
            <a:endParaRPr lang="es-ES" sz="2800" b="1" i="1" dirty="0">
              <a:latin typeface="Ayuthaya" pitchFamily="2" charset="-34"/>
              <a:ea typeface="Ayuthaya" pitchFamily="2" charset="-34"/>
              <a:cs typeface="Ayuthaya" pitchFamily="2" charset="-34"/>
            </a:endParaRPr>
          </a:p>
          <a:p>
            <a:r>
              <a:rPr lang="es-ES" sz="2800" i="1" dirty="0">
                <a:latin typeface="Ayuthaya" pitchFamily="2" charset="-34"/>
                <a:ea typeface="Ayuthaya" pitchFamily="2" charset="-34"/>
                <a:cs typeface="Ayuthaya" pitchFamily="2" charset="-34"/>
              </a:rPr>
              <a:t>Clave matriculación:   </a:t>
            </a:r>
          </a:p>
          <a:p>
            <a:pPr algn="ctr"/>
            <a:r>
              <a:rPr lang="es-ES" sz="2800" b="1" i="1" dirty="0">
                <a:latin typeface="Ayuthaya" pitchFamily="2" charset="-34"/>
                <a:ea typeface="Ayuthaya" pitchFamily="2" charset="-34"/>
                <a:cs typeface="Ayuthaya" pitchFamily="2" charset="-34"/>
              </a:rPr>
              <a:t>procesacivil2019</a:t>
            </a:r>
          </a:p>
          <a:p>
            <a:endParaRPr lang="es-ES" sz="2800" b="1" i="1" dirty="0">
              <a:latin typeface="Ayuthaya" pitchFamily="2" charset="-34"/>
              <a:ea typeface="Ayuthaya" pitchFamily="2" charset="-34"/>
              <a:cs typeface="Ayuthaya" pitchFamily="2" charset="-34"/>
            </a:endParaRPr>
          </a:p>
          <a:p>
            <a:r>
              <a:rPr lang="es-ES" sz="2800" b="1" dirty="0"/>
              <a:t>   </a:t>
            </a:r>
            <a:endParaRPr lang="es-ES" sz="2800" dirty="0"/>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B1D194-A8F7-B44F-AFAB-98BBD7676D14}"/>
              </a:ext>
            </a:extLst>
          </p:cNvPr>
          <p:cNvSpPr>
            <a:spLocks noGrp="1"/>
          </p:cNvSpPr>
          <p:nvPr>
            <p:ph type="ctrTitle"/>
          </p:nvPr>
        </p:nvSpPr>
        <p:spPr/>
        <p:txBody>
          <a:bodyPr>
            <a:normAutofit fontScale="90000"/>
          </a:bodyPr>
          <a:lstStyle/>
          <a:p>
            <a:r>
              <a:rPr lang="es-AR" b="1" i="1" dirty="0"/>
              <a:t>Bolilla 1</a:t>
            </a:r>
            <a:br>
              <a:rPr lang="es-AR" dirty="0"/>
            </a:br>
            <a:r>
              <a:rPr lang="es-AR" b="1" i="1" dirty="0"/>
              <a:t>Teoría Gral del dcho Procesal</a:t>
            </a:r>
          </a:p>
        </p:txBody>
      </p:sp>
      <p:sp>
        <p:nvSpPr>
          <p:cNvPr id="3" name="Marcador de contenido 2">
            <a:extLst>
              <a:ext uri="{FF2B5EF4-FFF2-40B4-BE49-F238E27FC236}">
                <a16:creationId xmlns:a16="http://schemas.microsoft.com/office/drawing/2014/main" id="{69BBC926-6605-714F-8B73-DCAD5B0B8231}"/>
              </a:ext>
            </a:extLst>
          </p:cNvPr>
          <p:cNvSpPr>
            <a:spLocks noGrp="1"/>
          </p:cNvSpPr>
          <p:nvPr>
            <p:ph type="subTitle" idx="1"/>
          </p:nvPr>
        </p:nvSpPr>
        <p:spPr>
          <a:solidFill>
            <a:schemeClr val="accent5">
              <a:lumMod val="20000"/>
              <a:lumOff val="80000"/>
            </a:schemeClr>
          </a:solidFill>
        </p:spPr>
        <p:txBody>
          <a:bodyPr/>
          <a:lstStyle/>
          <a:p>
            <a:r>
              <a:rPr lang="es-AR" sz="2800" b="1" dirty="0"/>
              <a:t>SOCIEDAD Y CONFLICTO. </a:t>
            </a:r>
          </a:p>
          <a:p>
            <a:pPr lvl="1"/>
            <a:r>
              <a:rPr lang="es-AR" sz="2800" dirty="0"/>
              <a:t>Teoría del conflicto </a:t>
            </a:r>
          </a:p>
        </p:txBody>
      </p:sp>
    </p:spTree>
    <p:extLst>
      <p:ext uri="{BB962C8B-B14F-4D97-AF65-F5344CB8AC3E}">
        <p14:creationId xmlns:p14="http://schemas.microsoft.com/office/powerpoint/2010/main" val="2296525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47A59C-A73F-274D-AD97-AC9FBC528555}"/>
              </a:ext>
            </a:extLst>
          </p:cNvPr>
          <p:cNvSpPr>
            <a:spLocks noGrp="1"/>
          </p:cNvSpPr>
          <p:nvPr>
            <p:ph type="title"/>
          </p:nvPr>
        </p:nvSpPr>
        <p:spPr>
          <a:xfrm>
            <a:off x="1403648" y="101685"/>
            <a:ext cx="7274768" cy="807035"/>
          </a:xfrm>
        </p:spPr>
        <p:txBody>
          <a:bodyPr/>
          <a:lstStyle/>
          <a:p>
            <a:r>
              <a:rPr lang="es-AR" b="1" i="1" dirty="0"/>
              <a:t>SOCIEDAD Y CONFLICTO</a:t>
            </a:r>
            <a:r>
              <a:rPr lang="es-AR" i="1" dirty="0"/>
              <a:t> </a:t>
            </a:r>
          </a:p>
        </p:txBody>
      </p:sp>
      <p:sp>
        <p:nvSpPr>
          <p:cNvPr id="3" name="Marcador de contenido 2">
            <a:extLst>
              <a:ext uri="{FF2B5EF4-FFF2-40B4-BE49-F238E27FC236}">
                <a16:creationId xmlns:a16="http://schemas.microsoft.com/office/drawing/2014/main" id="{37BB05F9-D5DF-BE4B-8254-953451CC7A79}"/>
              </a:ext>
            </a:extLst>
          </p:cNvPr>
          <p:cNvSpPr>
            <a:spLocks noGrp="1"/>
          </p:cNvSpPr>
          <p:nvPr>
            <p:ph idx="1"/>
          </p:nvPr>
        </p:nvSpPr>
        <p:spPr>
          <a:xfrm>
            <a:off x="864568" y="1196752"/>
            <a:ext cx="8352927" cy="5184576"/>
          </a:xfrm>
        </p:spPr>
        <p:txBody>
          <a:bodyPr>
            <a:normAutofit fontScale="92500" lnSpcReduction="10000"/>
          </a:bodyPr>
          <a:lstStyle/>
          <a:p>
            <a:pPr algn="just"/>
            <a:r>
              <a:rPr lang="es-AR" sz="2000" b="1" dirty="0"/>
              <a:t>EL HOMBRE, CUANDO VIVE EN SOCIEDAD, OPERA Y SE VINCULA CON OTROS SERES HUMANOS E INFLUYE  Y RECIBE INFLUENCIAS, MEDIANTE </a:t>
            </a:r>
            <a:r>
              <a:rPr lang="es-AR" sz="2000" b="1" i="1" dirty="0"/>
              <a:t>INTERACCIONES SOCIALES, que adquieren formas permanentes, equilibrando el factor individual con el factor colectivo y a la inversa.</a:t>
            </a:r>
          </a:p>
          <a:p>
            <a:pPr algn="just"/>
            <a:r>
              <a:rPr lang="es-AR" sz="2000" b="1" i="1" dirty="0"/>
              <a:t>SE DAN ASÍ, TIPOS O MODELOS DE CONDUCTA que sirven para vincular a los sujetos a la luz de sus respectivas formaciones religiosas, éticas, psicológicas, filosóficas y culturales. </a:t>
            </a:r>
          </a:p>
          <a:p>
            <a:pPr algn="just"/>
            <a:r>
              <a:rPr lang="es-AR" sz="2000" b="1" i="1" dirty="0"/>
              <a:t>TALES MODELOS CONLLEVAN LA EXISTENCIA DE REGLAS o NORMAS MORALES cuyo cumplimiento depende de la formación cultural, la voluntad, la sensibilidad del individuo que </a:t>
            </a:r>
            <a:r>
              <a:rPr lang="es-AR" sz="2000" b="1" i="1" u="sng" dirty="0"/>
              <a:t>no está obligado a respetarlas sino sólo a través de su propia conciencia</a:t>
            </a:r>
            <a:r>
              <a:rPr lang="es-AR" sz="2000" b="1" i="1" dirty="0"/>
              <a:t>. </a:t>
            </a:r>
          </a:p>
          <a:p>
            <a:pPr algn="just"/>
            <a:r>
              <a:rPr lang="es-AR" sz="2000" b="1" i="1" dirty="0"/>
              <a:t>DE ACUERDO CON LA TRASCENDENCIA EN LA VIDA DE RELACIÓN, LAS INTERACCIONES PUEDEN SER CAPTADAS POR UN ORDEN DISTINTO AL MORAL o ético. A fin de DAR REGULARIDAD AL TIPO DE VÍNCULOS Y ENCAUZARLOS DE MANERA ARMÓNICA, APARECE EL ORDEN JURÍDICO DERIVADO DEL DERECHO COMO OBJETO CULTURAL. </a:t>
            </a:r>
          </a:p>
          <a:p>
            <a:pPr algn="just"/>
            <a:endParaRPr lang="es-AR" sz="2000" b="1" i="1" dirty="0"/>
          </a:p>
          <a:p>
            <a:endParaRPr lang="es-AR" b="1" i="1" dirty="0"/>
          </a:p>
        </p:txBody>
      </p:sp>
    </p:spTree>
    <p:extLst>
      <p:ext uri="{BB962C8B-B14F-4D97-AF65-F5344CB8AC3E}">
        <p14:creationId xmlns:p14="http://schemas.microsoft.com/office/powerpoint/2010/main" val="4104957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322EA5-592B-004C-A9AA-F83E0D939E29}"/>
              </a:ext>
            </a:extLst>
          </p:cNvPr>
          <p:cNvSpPr>
            <a:spLocks noGrp="1"/>
          </p:cNvSpPr>
          <p:nvPr>
            <p:ph type="title"/>
          </p:nvPr>
        </p:nvSpPr>
        <p:spPr>
          <a:xfrm>
            <a:off x="1314385" y="188640"/>
            <a:ext cx="6589199" cy="1280890"/>
          </a:xfrm>
        </p:spPr>
        <p:txBody>
          <a:bodyPr/>
          <a:lstStyle/>
          <a:p>
            <a:r>
              <a:rPr lang="es-AR" dirty="0"/>
              <a:t>Conflicto (cont)</a:t>
            </a:r>
          </a:p>
        </p:txBody>
      </p:sp>
      <p:sp>
        <p:nvSpPr>
          <p:cNvPr id="3" name="Marcador de contenido 2">
            <a:extLst>
              <a:ext uri="{FF2B5EF4-FFF2-40B4-BE49-F238E27FC236}">
                <a16:creationId xmlns:a16="http://schemas.microsoft.com/office/drawing/2014/main" id="{51EB889F-C192-6E47-845B-0716BE0D28DD}"/>
              </a:ext>
            </a:extLst>
          </p:cNvPr>
          <p:cNvSpPr>
            <a:spLocks noGrp="1"/>
          </p:cNvSpPr>
          <p:nvPr>
            <p:ph idx="1"/>
          </p:nvPr>
        </p:nvSpPr>
        <p:spPr>
          <a:xfrm>
            <a:off x="683568" y="1196752"/>
            <a:ext cx="7850832" cy="5472608"/>
          </a:xfrm>
        </p:spPr>
        <p:txBody>
          <a:bodyPr>
            <a:normAutofit/>
          </a:bodyPr>
          <a:lstStyle/>
          <a:p>
            <a:pPr algn="just"/>
            <a:r>
              <a:rPr lang="es-AR" dirty="0"/>
              <a:t>ES UN FENÓMENO INHERENTE A LA CONVIVENCIA</a:t>
            </a:r>
          </a:p>
          <a:p>
            <a:pPr lvl="1" algn="just"/>
            <a:r>
              <a:rPr lang="es-AR" dirty="0"/>
              <a:t>“CONFLICTO INTERSUBJETIVO DE INTERESES” con trascendencia en el orden jurídico provocado por la afectación de derechos propios o la amenaza de verlos lesionados. </a:t>
            </a:r>
          </a:p>
          <a:p>
            <a:pPr lvl="1" algn="just"/>
            <a:r>
              <a:rPr lang="es-AR" dirty="0"/>
              <a:t>Puede ser meramente particular, afectar a 2 individuos o a un grupo o numero  de ellos, titulares de un derecho (por ej. condóminos) o COLECTIVO (cuando la cantidad de involucrados es genearl, pudiendo alcanzar a un conjunto determinado de sujetos o indeterminado de personas. </a:t>
            </a:r>
          </a:p>
          <a:p>
            <a:pPr lvl="1" algn="just"/>
            <a:r>
              <a:rPr lang="es-AR" dirty="0"/>
              <a:t>EL CONFLICTO importa una disconformidad de un sujeto de derecho con la actitud de su contrario respecto de la conducta que hubiese adpotado (ej. no cumpliendo con la obligación asumida, lesionando biene dolosa o culposamente)  o la amenaza cierta y de manera inmediata  del derecho en juego que pudiere formular, o la interpretación del derecho o situación jurídica que formulare y pudiera significar una amenaza futura. </a:t>
            </a:r>
          </a:p>
          <a:p>
            <a:pPr lvl="1"/>
            <a:endParaRPr lang="es-AR" dirty="0"/>
          </a:p>
        </p:txBody>
      </p:sp>
    </p:spTree>
    <p:extLst>
      <p:ext uri="{BB962C8B-B14F-4D97-AF65-F5344CB8AC3E}">
        <p14:creationId xmlns:p14="http://schemas.microsoft.com/office/powerpoint/2010/main" val="4201033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215B32-8FF3-2C4B-8ED5-3A63827A3D4F}"/>
              </a:ext>
            </a:extLst>
          </p:cNvPr>
          <p:cNvSpPr>
            <a:spLocks noGrp="1"/>
          </p:cNvSpPr>
          <p:nvPr>
            <p:ph type="title"/>
          </p:nvPr>
        </p:nvSpPr>
        <p:spPr/>
        <p:txBody>
          <a:bodyPr/>
          <a:lstStyle/>
          <a:p>
            <a:r>
              <a:rPr lang="es-AR" dirty="0"/>
              <a:t>Conflicto (cont)</a:t>
            </a:r>
          </a:p>
        </p:txBody>
      </p:sp>
      <p:sp>
        <p:nvSpPr>
          <p:cNvPr id="3" name="Marcador de contenido 2">
            <a:extLst>
              <a:ext uri="{FF2B5EF4-FFF2-40B4-BE49-F238E27FC236}">
                <a16:creationId xmlns:a16="http://schemas.microsoft.com/office/drawing/2014/main" id="{96B89328-6B76-434E-977E-2E868ACA4DD3}"/>
              </a:ext>
            </a:extLst>
          </p:cNvPr>
          <p:cNvSpPr>
            <a:spLocks noGrp="1"/>
          </p:cNvSpPr>
          <p:nvPr>
            <p:ph idx="1"/>
          </p:nvPr>
        </p:nvSpPr>
        <p:spPr>
          <a:xfrm>
            <a:off x="755577" y="1340768"/>
            <a:ext cx="7778824" cy="5184576"/>
          </a:xfrm>
        </p:spPr>
        <p:txBody>
          <a:bodyPr>
            <a:normAutofit/>
          </a:bodyPr>
          <a:lstStyle/>
          <a:p>
            <a:r>
              <a:rPr lang="es-AR" b="1" dirty="0"/>
              <a:t>Primeros tiempos: </a:t>
            </a:r>
          </a:p>
          <a:p>
            <a:pPr lvl="1"/>
            <a:r>
              <a:rPr lang="es-AR" b="1" dirty="0"/>
              <a:t>USO DE LA FUERZA: Que hace prevalecer la voluntad del:</a:t>
            </a:r>
          </a:p>
          <a:p>
            <a:pPr lvl="2" algn="ctr"/>
            <a:r>
              <a:rPr lang="es-AR" sz="2000" dirty="0"/>
              <a:t>+ fuerte</a:t>
            </a:r>
          </a:p>
          <a:p>
            <a:pPr lvl="2" algn="ctr"/>
            <a:r>
              <a:rPr lang="es-AR" sz="2000" dirty="0"/>
              <a:t>El que ostenta armas</a:t>
            </a:r>
          </a:p>
          <a:p>
            <a:pPr lvl="2" algn="ctr"/>
            <a:r>
              <a:rPr lang="es-AR" sz="2000" dirty="0"/>
              <a:t>+ rápido</a:t>
            </a:r>
          </a:p>
          <a:p>
            <a:pPr lvl="2"/>
            <a:endParaRPr lang="es-AR" dirty="0"/>
          </a:p>
          <a:p>
            <a:pPr lvl="2"/>
            <a:endParaRPr lang="es-AR" dirty="0"/>
          </a:p>
          <a:p>
            <a:pPr marL="914400" lvl="2" indent="0">
              <a:buNone/>
            </a:pPr>
            <a:endParaRPr lang="es-AR" dirty="0"/>
          </a:p>
          <a:p>
            <a:pPr lvl="2" algn="ctr"/>
            <a:r>
              <a:rPr lang="es-AR" sz="2000" dirty="0"/>
              <a:t> + débil</a:t>
            </a:r>
          </a:p>
          <a:p>
            <a:pPr lvl="2" algn="ctr"/>
            <a:r>
              <a:rPr lang="es-AR" sz="2000" dirty="0"/>
              <a:t>+ indefenso</a:t>
            </a:r>
          </a:p>
          <a:p>
            <a:pPr lvl="2" algn="ctr"/>
            <a:r>
              <a:rPr lang="es-AR" sz="2000" dirty="0"/>
              <a:t>+ lento</a:t>
            </a:r>
          </a:p>
          <a:p>
            <a:pPr lvl="2"/>
            <a:r>
              <a:rPr lang="es-AR" sz="2000" dirty="0"/>
              <a:t>DISVALIOSO: el uso indiscriminado de la fuerza, no asistido de razón,  genera destrucción</a:t>
            </a:r>
          </a:p>
          <a:p>
            <a:pPr lvl="2"/>
            <a:endParaRPr lang="es-AR" sz="2000" dirty="0"/>
          </a:p>
        </p:txBody>
      </p:sp>
      <p:sp>
        <p:nvSpPr>
          <p:cNvPr id="4" name="Flecha abajo 3">
            <a:extLst>
              <a:ext uri="{FF2B5EF4-FFF2-40B4-BE49-F238E27FC236}">
                <a16:creationId xmlns:a16="http://schemas.microsoft.com/office/drawing/2014/main" id="{74E7D167-BD95-E047-9FAE-961B96226D9E}"/>
              </a:ext>
            </a:extLst>
          </p:cNvPr>
          <p:cNvSpPr/>
          <p:nvPr/>
        </p:nvSpPr>
        <p:spPr>
          <a:xfrm>
            <a:off x="2683516" y="3443852"/>
            <a:ext cx="5112568" cy="978408"/>
          </a:xfrm>
          <a:prstGeom prst="downArrow">
            <a:avLst>
              <a:gd name="adj1" fmla="val 50000"/>
              <a:gd name="adj2" fmla="val 737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spc="600" dirty="0"/>
              <a:t>Sobre </a:t>
            </a:r>
          </a:p>
        </p:txBody>
      </p:sp>
    </p:spTree>
    <p:extLst>
      <p:ext uri="{BB962C8B-B14F-4D97-AF65-F5344CB8AC3E}">
        <p14:creationId xmlns:p14="http://schemas.microsoft.com/office/powerpoint/2010/main" val="2759301963"/>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{97488709-ECDC-3245-8E38-5801072DC552}tf10001069</Template>
  <TotalTime>5081</TotalTime>
  <Words>1229</Words>
  <Application>Microsoft Macintosh PowerPoint</Application>
  <PresentationFormat>Presentación en pantalla (4:3)</PresentationFormat>
  <Paragraphs>173</Paragraphs>
  <Slides>24</Slides>
  <Notes>3</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Títulos de diapositiva</vt:lpstr>
      </vt:variant>
      <vt:variant>
        <vt:i4>24</vt:i4>
      </vt:variant>
      <vt:variant>
        <vt:lpstr>Presentaciones personalizadas</vt:lpstr>
      </vt:variant>
      <vt:variant>
        <vt:i4>1</vt:i4>
      </vt:variant>
    </vt:vector>
  </HeadingPairs>
  <TitlesOfParts>
    <vt:vector size="32" baseType="lpstr">
      <vt:lpstr>Arial</vt:lpstr>
      <vt:lpstr>Ayuthaya</vt:lpstr>
      <vt:lpstr>Calibri</vt:lpstr>
      <vt:lpstr>Century Gothic</vt:lpstr>
      <vt:lpstr>Wingdings 2</vt:lpstr>
      <vt:lpstr>Wingdings 3</vt:lpstr>
      <vt:lpstr>Espiral</vt:lpstr>
      <vt:lpstr>     PROCESAL  I Prof. Misael Alberto Prof. Valentina Ramírez  Amable\ Andrea Saxer (práctica A1) Liliana Pianna (práctica A2) </vt:lpstr>
      <vt:lpstr>Práctica procesal  D1 (cat. Dr. Ríos</vt:lpstr>
      <vt:lpstr>  PAUTAS DE TRABAJO </vt:lpstr>
      <vt:lpstr>Pautas de trabajo   </vt:lpstr>
      <vt:lpstr>  </vt:lpstr>
      <vt:lpstr>Bolilla 1 Teoría Gral del dcho Procesal</vt:lpstr>
      <vt:lpstr>SOCIEDAD Y CONFLICTO </vt:lpstr>
      <vt:lpstr>Conflicto (cont)</vt:lpstr>
      <vt:lpstr>Conflicto (cont)</vt:lpstr>
      <vt:lpstr>Conflicto (cont) </vt:lpstr>
      <vt:lpstr>MEDIOS DE DISOLUCIÓN DE  CONFLICTOS</vt:lpstr>
      <vt:lpstr>Conceptos procesales básicos</vt:lpstr>
      <vt:lpstr>Conceptos procesales básicos</vt:lpstr>
      <vt:lpstr>Conceptos procesales básicos</vt:lpstr>
      <vt:lpstr>Conceptos procesales básicos</vt:lpstr>
      <vt:lpstr>Conceptos procesales básicos</vt:lpstr>
      <vt:lpstr>Conceptos procesales básicos</vt:lpstr>
      <vt:lpstr>Conceptos procesales básicos   COMPETENCIA</vt:lpstr>
      <vt:lpstr>Conceptos procesales básicos</vt:lpstr>
      <vt:lpstr>Conceptos procesales básicos-  PROCESO (cont)</vt:lpstr>
      <vt:lpstr>  GÉNERO  </vt:lpstr>
      <vt:lpstr>  PROCEDIMIENTO     </vt:lpstr>
      <vt:lpstr>Elementos subjetivos del proceso</vt:lpstr>
      <vt:lpstr>Elementos objetivos del proceso</vt:lpstr>
      <vt:lpstr>Presentación Catedra RIOS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DERECHO PROCESAL CIVIL I PRÁCTICA PROCESAL</dc:title>
  <dc:creator>valentina ramirez amable</dc:creator>
  <cp:lastModifiedBy>Usuario de Microsoft Office</cp:lastModifiedBy>
  <cp:revision>95</cp:revision>
  <dcterms:created xsi:type="dcterms:W3CDTF">2012-03-12T00:27:46Z</dcterms:created>
  <dcterms:modified xsi:type="dcterms:W3CDTF">2019-03-20T12:25:57Z</dcterms:modified>
</cp:coreProperties>
</file>