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8"/>
  </p:notesMasterIdLst>
  <p:sldIdLst>
    <p:sldId id="256" r:id="rId2"/>
    <p:sldId id="364" r:id="rId3"/>
    <p:sldId id="365" r:id="rId4"/>
    <p:sldId id="292" r:id="rId5"/>
    <p:sldId id="369" r:id="rId6"/>
    <p:sldId id="318" r:id="rId7"/>
    <p:sldId id="319" r:id="rId8"/>
    <p:sldId id="321" r:id="rId9"/>
    <p:sldId id="293" r:id="rId10"/>
    <p:sldId id="370" r:id="rId11"/>
    <p:sldId id="285" r:id="rId12"/>
    <p:sldId id="286" r:id="rId13"/>
    <p:sldId id="287" r:id="rId14"/>
    <p:sldId id="288"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1"/>
    <p:restoredTop sz="71366"/>
  </p:normalViewPr>
  <p:slideViewPr>
    <p:cSldViewPr snapToGrid="0" snapToObjects="1" showGuides="1">
      <p:cViewPr varScale="1">
        <p:scale>
          <a:sx n="66" d="100"/>
          <a:sy n="66" d="100"/>
        </p:scale>
        <p:origin x="1584" y="184"/>
      </p:cViewPr>
      <p:guideLst>
        <p:guide orient="horz" pos="2160"/>
        <p:guide pos="3840"/>
      </p:guideLst>
    </p:cSldViewPr>
  </p:slideViewPr>
  <p:outlineViewPr>
    <p:cViewPr>
      <p:scale>
        <a:sx n="33" d="100"/>
        <a:sy n="33" d="100"/>
      </p:scale>
      <p:origin x="0" y="-13312"/>
    </p:cViewPr>
  </p:outlineViewPr>
  <p:notesTextViewPr>
    <p:cViewPr>
      <p:scale>
        <a:sx n="1" d="1"/>
        <a:sy n="1" d="1"/>
      </p:scale>
      <p:origin x="0" y="0"/>
    </p:cViewPr>
  </p:notesTextViewPr>
  <p:notesViewPr>
    <p:cSldViewPr snapToGrid="0" snapToObjects="1" showGuides="1">
      <p:cViewPr varScale="1">
        <p:scale>
          <a:sx n="72" d="100"/>
          <a:sy n="72" d="100"/>
        </p:scale>
        <p:origin x="3080"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035192-F808-4EE0-A051-6D8BF2AEBEEC}" type="doc">
      <dgm:prSet loTypeId="urn:microsoft.com/office/officeart/2005/8/layout/hList7" loCatId="relationship" qsTypeId="urn:microsoft.com/office/officeart/2005/8/quickstyle/simple1" qsCatId="simple" csTypeId="urn:microsoft.com/office/officeart/2005/8/colors/accent1_2" csCatId="accent1" phldr="1"/>
      <dgm:spPr/>
    </dgm:pt>
    <dgm:pt modelId="{FA7C85EA-C6D2-4617-BD32-530EB0FA521C}" type="pres">
      <dgm:prSet presAssocID="{BF035192-F808-4EE0-A051-6D8BF2AEBEEC}" presName="Name0" presStyleCnt="0">
        <dgm:presLayoutVars>
          <dgm:dir/>
          <dgm:resizeHandles val="exact"/>
        </dgm:presLayoutVars>
      </dgm:prSet>
      <dgm:spPr/>
    </dgm:pt>
    <dgm:pt modelId="{2B911D15-D03B-4893-9526-7BE7E12D462A}" type="pres">
      <dgm:prSet presAssocID="{BF035192-F808-4EE0-A051-6D8BF2AEBEEC}" presName="fgShape" presStyleLbl="fgShp" presStyleIdx="0" presStyleCnt="1" custScaleY="16667" custLinFactY="100000" custLinFactNeighborX="936" custLinFactNeighborY="165280"/>
      <dgm:spPr/>
    </dgm:pt>
    <dgm:pt modelId="{02C9E30E-A854-4312-9197-C7659BD62269}" type="pres">
      <dgm:prSet presAssocID="{BF035192-F808-4EE0-A051-6D8BF2AEBEEC}" presName="linComp" presStyleCnt="0"/>
      <dgm:spPr/>
    </dgm:pt>
  </dgm:ptLst>
  <dgm:cxnLst>
    <dgm:cxn modelId="{96558622-52B6-4EF8-B80C-1FF8A6BE3177}" type="presOf" srcId="{BF035192-F808-4EE0-A051-6D8BF2AEBEEC}" destId="{FA7C85EA-C6D2-4617-BD32-530EB0FA521C}" srcOrd="0" destOrd="0" presId="urn:microsoft.com/office/officeart/2005/8/layout/hList7"/>
    <dgm:cxn modelId="{AB8253DA-BDF5-493D-A9F4-12E438E092AA}" type="presParOf" srcId="{FA7C85EA-C6D2-4617-BD32-530EB0FA521C}" destId="{2B911D15-D03B-4893-9526-7BE7E12D462A}" srcOrd="0" destOrd="0" presId="urn:microsoft.com/office/officeart/2005/8/layout/hList7"/>
    <dgm:cxn modelId="{EB3B048F-C84A-477D-A53B-6DAA6E925315}" type="presParOf" srcId="{FA7C85EA-C6D2-4617-BD32-530EB0FA521C}" destId="{02C9E30E-A854-4312-9197-C7659BD62269}" srcOrd="1"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0CD219-C458-4EDD-8D90-CAB7735DB92C}"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s-ES"/>
        </a:p>
      </dgm:t>
    </dgm:pt>
    <dgm:pt modelId="{0515FC74-D5F1-48D0-819C-BC30827C0B45}">
      <dgm:prSet phldrT="[Texto]" custT="1"/>
      <dgm:spPr/>
      <dgm:t>
        <a:bodyPr/>
        <a:lstStyle/>
        <a:p>
          <a:r>
            <a:rPr lang="es-ES" sz="1400" b="1" dirty="0">
              <a:solidFill>
                <a:schemeClr val="tx1"/>
              </a:solidFill>
            </a:rPr>
            <a:t>Declarativas</a:t>
          </a:r>
        </a:p>
      </dgm:t>
    </dgm:pt>
    <dgm:pt modelId="{78BED611-6522-4EF1-8CD0-3521A8008652}" type="parTrans" cxnId="{DDAD0596-BD2B-4C6E-9D50-95E20899A408}">
      <dgm:prSet/>
      <dgm:spPr/>
      <dgm:t>
        <a:bodyPr/>
        <a:lstStyle/>
        <a:p>
          <a:endParaRPr lang="es-ES"/>
        </a:p>
      </dgm:t>
    </dgm:pt>
    <dgm:pt modelId="{677F7054-98BF-41DE-BF89-7B6AF11C2A3D}" type="sibTrans" cxnId="{DDAD0596-BD2B-4C6E-9D50-95E20899A408}">
      <dgm:prSet/>
      <dgm:spPr/>
      <dgm:t>
        <a:bodyPr/>
        <a:lstStyle/>
        <a:p>
          <a:endParaRPr lang="es-ES"/>
        </a:p>
      </dgm:t>
    </dgm:pt>
    <dgm:pt modelId="{9B7DDC0F-2473-43B9-BD7B-2C366BAB53C4}">
      <dgm:prSet phldrT="[Texto]" custT="1"/>
      <dgm:spPr/>
      <dgm:t>
        <a:bodyPr/>
        <a:lstStyle/>
        <a:p>
          <a:pPr algn="just"/>
          <a:r>
            <a:rPr lang="es-ES" sz="900" dirty="0"/>
            <a:t> </a:t>
          </a:r>
          <a:r>
            <a:rPr lang="es-ES" sz="900" b="1" dirty="0">
              <a:solidFill>
                <a:schemeClr val="accent2">
                  <a:lumMod val="75000"/>
                </a:schemeClr>
              </a:solidFill>
            </a:rPr>
            <a:t>  </a:t>
          </a:r>
          <a:r>
            <a:rPr lang="es-ES" sz="1200" b="1" dirty="0">
              <a:solidFill>
                <a:schemeClr val="accent2">
                  <a:lumMod val="75000"/>
                </a:schemeClr>
              </a:solidFill>
            </a:rPr>
            <a:t> Eliminan la falta de  certeza acerca de la existencia, eficacia, modalidad o interpretación de una relación o estado jurídico :</a:t>
          </a:r>
        </a:p>
      </dgm:t>
    </dgm:pt>
    <dgm:pt modelId="{8B80D4F4-21C1-4D5A-8B27-8985213B069B}" type="parTrans" cxnId="{025FECF3-D0C4-42FB-A73F-E4BDC9D6578F}">
      <dgm:prSet/>
      <dgm:spPr/>
      <dgm:t>
        <a:bodyPr/>
        <a:lstStyle/>
        <a:p>
          <a:endParaRPr lang="es-ES"/>
        </a:p>
      </dgm:t>
    </dgm:pt>
    <dgm:pt modelId="{4B2584F4-C0BC-4CC2-8535-A2740C4FA3E9}" type="sibTrans" cxnId="{025FECF3-D0C4-42FB-A73F-E4BDC9D6578F}">
      <dgm:prSet/>
      <dgm:spPr/>
      <dgm:t>
        <a:bodyPr/>
        <a:lstStyle/>
        <a:p>
          <a:endParaRPr lang="es-ES"/>
        </a:p>
      </dgm:t>
    </dgm:pt>
    <dgm:pt modelId="{AE66A499-915C-4F4E-9E97-17D7D86DF8E3}">
      <dgm:prSet phldrT="[Texto]" custT="1"/>
      <dgm:spPr/>
      <dgm:t>
        <a:bodyPr/>
        <a:lstStyle/>
        <a:p>
          <a:r>
            <a:rPr lang="es-ES" sz="1400" b="1" dirty="0"/>
            <a:t>De condena</a:t>
          </a:r>
        </a:p>
      </dgm:t>
    </dgm:pt>
    <dgm:pt modelId="{C949564B-51A3-4C6A-91E4-32E702CB2F22}" type="parTrans" cxnId="{52E139E9-921B-4921-BC3C-E24557B9828A}">
      <dgm:prSet/>
      <dgm:spPr/>
      <dgm:t>
        <a:bodyPr/>
        <a:lstStyle/>
        <a:p>
          <a:endParaRPr lang="es-ES"/>
        </a:p>
      </dgm:t>
    </dgm:pt>
    <dgm:pt modelId="{64AF711E-91C3-489A-987B-97B2CD0E2D19}" type="sibTrans" cxnId="{52E139E9-921B-4921-BC3C-E24557B9828A}">
      <dgm:prSet/>
      <dgm:spPr/>
      <dgm:t>
        <a:bodyPr/>
        <a:lstStyle/>
        <a:p>
          <a:endParaRPr lang="es-ES"/>
        </a:p>
      </dgm:t>
    </dgm:pt>
    <dgm:pt modelId="{3309134B-1D4C-4E1F-BA09-AE6D74014999}">
      <dgm:prSet phldrT="[Texto]" custT="1"/>
      <dgm:spPr/>
      <dgm:t>
        <a:bodyPr/>
        <a:lstStyle/>
        <a:p>
          <a:pPr algn="just"/>
          <a:r>
            <a:rPr lang="es-ES" sz="1200" b="1" dirty="0">
              <a:solidFill>
                <a:schemeClr val="accent2">
                  <a:lumMod val="75000"/>
                </a:schemeClr>
              </a:solidFill>
            </a:rPr>
            <a:t>Aquellas que imponen el cumplimiento de una prestación – dar, hacer o no hacer-. </a:t>
          </a:r>
        </a:p>
      </dgm:t>
    </dgm:pt>
    <dgm:pt modelId="{FAAEB6D8-AF51-4E70-A282-B7852A31E745}" type="parTrans" cxnId="{E75A98A4-6E13-4B00-A235-5A42D4DEB389}">
      <dgm:prSet/>
      <dgm:spPr/>
      <dgm:t>
        <a:bodyPr/>
        <a:lstStyle/>
        <a:p>
          <a:endParaRPr lang="es-ES"/>
        </a:p>
      </dgm:t>
    </dgm:pt>
    <dgm:pt modelId="{B587AE6C-51AE-4CDF-9B44-24D3D0FFE335}" type="sibTrans" cxnId="{E75A98A4-6E13-4B00-A235-5A42D4DEB389}">
      <dgm:prSet/>
      <dgm:spPr/>
      <dgm:t>
        <a:bodyPr/>
        <a:lstStyle/>
        <a:p>
          <a:endParaRPr lang="es-ES"/>
        </a:p>
      </dgm:t>
    </dgm:pt>
    <dgm:pt modelId="{BF00FD72-758A-434A-8C5D-0A16F09BBBBA}">
      <dgm:prSet phldrT="[Texto]"/>
      <dgm:spPr/>
      <dgm:t>
        <a:bodyPr/>
        <a:lstStyle/>
        <a:p>
          <a:r>
            <a:rPr lang="es-ES" b="1" dirty="0"/>
            <a:t>Determinativas o Especificativas</a:t>
          </a:r>
        </a:p>
      </dgm:t>
    </dgm:pt>
    <dgm:pt modelId="{5CDAFC58-EFC1-4E94-8B8E-0B127BDCE836}" type="parTrans" cxnId="{C7F2BDC0-7709-4A47-A636-4A667B7B313E}">
      <dgm:prSet/>
      <dgm:spPr/>
      <dgm:t>
        <a:bodyPr/>
        <a:lstStyle/>
        <a:p>
          <a:endParaRPr lang="es-ES"/>
        </a:p>
      </dgm:t>
    </dgm:pt>
    <dgm:pt modelId="{FA1F63F2-6E90-4123-8CDD-52D21C3CF9E3}" type="sibTrans" cxnId="{C7F2BDC0-7709-4A47-A636-4A667B7B313E}">
      <dgm:prSet/>
      <dgm:spPr/>
      <dgm:t>
        <a:bodyPr/>
        <a:lstStyle/>
        <a:p>
          <a:endParaRPr lang="es-ES"/>
        </a:p>
      </dgm:t>
    </dgm:pt>
    <dgm:pt modelId="{20ECB88B-D3E7-491E-8E74-57A2BA44D288}">
      <dgm:prSet phldrT="[Texto]" custT="1"/>
      <dgm:spPr/>
      <dgm:t>
        <a:bodyPr/>
        <a:lstStyle/>
        <a:p>
          <a:pPr algn="just"/>
          <a:r>
            <a:rPr lang="es-ES" sz="1200" b="1" dirty="0">
              <a:solidFill>
                <a:schemeClr val="accent2">
                  <a:lumMod val="75000"/>
                </a:schemeClr>
              </a:solidFill>
            </a:rPr>
            <a:t>Fijan  requisitos o condiciones a que deberá quedar subordinado el ejercicio de un derecho. Complementan o integran ciertas relaciones jurídicas.</a:t>
          </a:r>
        </a:p>
      </dgm:t>
    </dgm:pt>
    <dgm:pt modelId="{D34683D6-6512-4E54-9039-79C9DA7D103D}" type="parTrans" cxnId="{E20234D9-CE4B-452A-BF5D-9C27D5FBB32D}">
      <dgm:prSet/>
      <dgm:spPr/>
      <dgm:t>
        <a:bodyPr/>
        <a:lstStyle/>
        <a:p>
          <a:endParaRPr lang="es-ES"/>
        </a:p>
      </dgm:t>
    </dgm:pt>
    <dgm:pt modelId="{9ED7AE72-2C81-4320-99E8-24769837504E}" type="sibTrans" cxnId="{E20234D9-CE4B-452A-BF5D-9C27D5FBB32D}">
      <dgm:prSet/>
      <dgm:spPr/>
      <dgm:t>
        <a:bodyPr/>
        <a:lstStyle/>
        <a:p>
          <a:endParaRPr lang="es-ES"/>
        </a:p>
      </dgm:t>
    </dgm:pt>
    <dgm:pt modelId="{19F5B9A3-090A-4DD3-8699-50261396BDD1}">
      <dgm:prSet phldrT="[Texto]" custT="1"/>
      <dgm:spPr/>
      <dgm:t>
        <a:bodyPr/>
        <a:lstStyle/>
        <a:p>
          <a:pPr algn="just"/>
          <a:r>
            <a:rPr lang="es-ES" sz="1200" b="1" dirty="0">
              <a:solidFill>
                <a:schemeClr val="accent2">
                  <a:lumMod val="75000"/>
                </a:schemeClr>
              </a:solidFill>
            </a:rPr>
            <a:t> </a:t>
          </a:r>
          <a:r>
            <a:rPr lang="es-ES" sz="1200" b="1" dirty="0" err="1">
              <a:solidFill>
                <a:schemeClr val="accent2">
                  <a:lumMod val="75000"/>
                </a:schemeClr>
              </a:solidFill>
            </a:rPr>
            <a:t>ej</a:t>
          </a:r>
          <a:r>
            <a:rPr lang="es-ES" sz="1200" b="1" dirty="0">
              <a:solidFill>
                <a:schemeClr val="accent2">
                  <a:lumMod val="75000"/>
                </a:schemeClr>
              </a:solidFill>
            </a:rPr>
            <a:t>: fijación  plazo cumplimiento</a:t>
          </a:r>
        </a:p>
      </dgm:t>
    </dgm:pt>
    <dgm:pt modelId="{4A0AA260-4F1F-4703-9B2E-03F433CAB141}" type="parTrans" cxnId="{84009B2B-CE0E-4BAB-A5D2-E31AE08E1A7A}">
      <dgm:prSet/>
      <dgm:spPr/>
      <dgm:t>
        <a:bodyPr/>
        <a:lstStyle/>
        <a:p>
          <a:endParaRPr lang="es-ES"/>
        </a:p>
      </dgm:t>
    </dgm:pt>
    <dgm:pt modelId="{890E7BC9-3DE1-4D0C-B237-D1E80644D3E8}" type="sibTrans" cxnId="{84009B2B-CE0E-4BAB-A5D2-E31AE08E1A7A}">
      <dgm:prSet/>
      <dgm:spPr/>
      <dgm:t>
        <a:bodyPr/>
        <a:lstStyle/>
        <a:p>
          <a:endParaRPr lang="es-ES"/>
        </a:p>
      </dgm:t>
    </dgm:pt>
    <dgm:pt modelId="{1783D11E-9B3C-41E0-AB3D-B05ACB779791}">
      <dgm:prSet phldrT="[Texto]" custT="1"/>
      <dgm:spPr/>
      <dgm:t>
        <a:bodyPr/>
        <a:lstStyle/>
        <a:p>
          <a:pPr algn="just"/>
          <a:r>
            <a:rPr lang="es-ES" sz="1200" b="1" dirty="0">
              <a:solidFill>
                <a:schemeClr val="accent2">
                  <a:lumMod val="75000"/>
                </a:schemeClr>
              </a:solidFill>
            </a:rPr>
            <a:t>  Declaración de inconstitucionalidad, nulidad o simulación de un acto jurídico, etc.</a:t>
          </a:r>
        </a:p>
      </dgm:t>
    </dgm:pt>
    <dgm:pt modelId="{8DA61B4B-1805-4FD2-B0B8-CF3A1D26E382}" type="parTrans" cxnId="{5D40F3EB-722F-4747-9B88-315475B883D6}">
      <dgm:prSet/>
      <dgm:spPr/>
      <dgm:t>
        <a:bodyPr/>
        <a:lstStyle/>
        <a:p>
          <a:endParaRPr lang="es-ES"/>
        </a:p>
      </dgm:t>
    </dgm:pt>
    <dgm:pt modelId="{B2CA0998-5F3B-4CA2-90B5-1CB32DC04212}" type="sibTrans" cxnId="{5D40F3EB-722F-4747-9B88-315475B883D6}">
      <dgm:prSet/>
      <dgm:spPr/>
      <dgm:t>
        <a:bodyPr/>
        <a:lstStyle/>
        <a:p>
          <a:endParaRPr lang="es-ES"/>
        </a:p>
      </dgm:t>
    </dgm:pt>
    <dgm:pt modelId="{6484AC47-3CC4-4542-8F4C-AA7BC048A9F9}">
      <dgm:prSet phldrT="[Texto]" custT="1"/>
      <dgm:spPr/>
      <dgm:t>
        <a:bodyPr/>
        <a:lstStyle/>
        <a:p>
          <a:pPr algn="just"/>
          <a:r>
            <a:rPr lang="es-ES" sz="1200" b="1" dirty="0">
              <a:solidFill>
                <a:schemeClr val="accent2">
                  <a:lumMod val="75000"/>
                </a:schemeClr>
              </a:solidFill>
            </a:rPr>
            <a:t>Son las más frecuentes.  </a:t>
          </a:r>
        </a:p>
      </dgm:t>
    </dgm:pt>
    <dgm:pt modelId="{250BDBBD-3B7F-4CE5-84E5-304BCB0F9D4B}" type="parTrans" cxnId="{356F1A5B-BA2C-4CCD-BCEA-C161B19A21A7}">
      <dgm:prSet/>
      <dgm:spPr/>
      <dgm:t>
        <a:bodyPr/>
        <a:lstStyle/>
        <a:p>
          <a:endParaRPr lang="es-ES"/>
        </a:p>
      </dgm:t>
    </dgm:pt>
    <dgm:pt modelId="{DA47B885-070B-4791-A5F7-DC3515402F78}" type="sibTrans" cxnId="{356F1A5B-BA2C-4CCD-BCEA-C161B19A21A7}">
      <dgm:prSet/>
      <dgm:spPr/>
      <dgm:t>
        <a:bodyPr/>
        <a:lstStyle/>
        <a:p>
          <a:endParaRPr lang="es-ES"/>
        </a:p>
      </dgm:t>
    </dgm:pt>
    <dgm:pt modelId="{30D3B051-3D88-4770-BAED-84EC294649AF}">
      <dgm:prSet phldrT="[Texto]" custT="1"/>
      <dgm:spPr/>
      <dgm:t>
        <a:bodyPr/>
        <a:lstStyle/>
        <a:p>
          <a:pPr algn="just"/>
          <a:r>
            <a:rPr lang="es-ES" sz="1200" b="1" dirty="0">
              <a:solidFill>
                <a:schemeClr val="accent2">
                  <a:lumMod val="75000"/>
                </a:schemeClr>
              </a:solidFill>
            </a:rPr>
            <a:t>Estas sentencias aplican una sanción a un incumplimiento por lo que crean, a favor del titular del derecho, UNA ACCIÓN: para obtener su ejecución coactiva.     </a:t>
          </a:r>
        </a:p>
      </dgm:t>
    </dgm:pt>
    <dgm:pt modelId="{80A81D07-B34D-45CC-A999-0C5EF3993BFB}" type="parTrans" cxnId="{586E762F-942A-42A8-8E19-F6E111EF375E}">
      <dgm:prSet/>
      <dgm:spPr/>
      <dgm:t>
        <a:bodyPr/>
        <a:lstStyle/>
        <a:p>
          <a:endParaRPr lang="es-ES"/>
        </a:p>
      </dgm:t>
    </dgm:pt>
    <dgm:pt modelId="{337A70EB-FCBA-491C-8B22-2332BE5A4781}" type="sibTrans" cxnId="{586E762F-942A-42A8-8E19-F6E111EF375E}">
      <dgm:prSet/>
      <dgm:spPr/>
      <dgm:t>
        <a:bodyPr/>
        <a:lstStyle/>
        <a:p>
          <a:endParaRPr lang="es-ES"/>
        </a:p>
      </dgm:t>
    </dgm:pt>
    <dgm:pt modelId="{4E4C515C-DA2C-4C45-ABBF-99A683748BE4}">
      <dgm:prSet phldrT="[Texto]" custT="1"/>
      <dgm:spPr/>
      <dgm:t>
        <a:bodyPr/>
        <a:lstStyle/>
        <a:p>
          <a:pPr algn="just"/>
          <a:r>
            <a:rPr lang="es-ES" sz="1200" b="1" dirty="0">
              <a:solidFill>
                <a:schemeClr val="accent2">
                  <a:lumMod val="75000"/>
                </a:schemeClr>
              </a:solidFill>
            </a:rPr>
            <a:t>de una obligación  arts. 618 y 751 CC; establece forma división bienes comunes –CPCCN 676 PÁRR 2º -</a:t>
          </a:r>
        </a:p>
      </dgm:t>
    </dgm:pt>
    <dgm:pt modelId="{851FBF34-C006-4F89-BB4A-5FC550A05838}" type="parTrans" cxnId="{BB0B610A-C555-4F94-BDA7-4C7CDB324AB0}">
      <dgm:prSet/>
      <dgm:spPr/>
      <dgm:t>
        <a:bodyPr/>
        <a:lstStyle/>
        <a:p>
          <a:endParaRPr lang="es-ES"/>
        </a:p>
      </dgm:t>
    </dgm:pt>
    <dgm:pt modelId="{4202D867-CE5D-41D3-BBB5-573D68F0AAFF}" type="sibTrans" cxnId="{BB0B610A-C555-4F94-BDA7-4C7CDB324AB0}">
      <dgm:prSet/>
      <dgm:spPr/>
      <dgm:t>
        <a:bodyPr/>
        <a:lstStyle/>
        <a:p>
          <a:endParaRPr lang="es-ES"/>
        </a:p>
      </dgm:t>
    </dgm:pt>
    <dgm:pt modelId="{E818322E-776F-472B-8A74-66554542F7E8}" type="pres">
      <dgm:prSet presAssocID="{7E0CD219-C458-4EDD-8D90-CAB7735DB92C}" presName="composite" presStyleCnt="0">
        <dgm:presLayoutVars>
          <dgm:chMax val="5"/>
          <dgm:dir/>
          <dgm:animLvl val="ctr"/>
          <dgm:resizeHandles val="exact"/>
        </dgm:presLayoutVars>
      </dgm:prSet>
      <dgm:spPr/>
    </dgm:pt>
    <dgm:pt modelId="{4CEE3987-93DE-4885-AF49-20DE661DF872}" type="pres">
      <dgm:prSet presAssocID="{7E0CD219-C458-4EDD-8D90-CAB7735DB92C}" presName="cycle" presStyleCnt="0"/>
      <dgm:spPr/>
    </dgm:pt>
    <dgm:pt modelId="{F869583C-95D3-419F-B749-FE26E6219ED2}" type="pres">
      <dgm:prSet presAssocID="{7E0CD219-C458-4EDD-8D90-CAB7735DB92C}" presName="centerShape" presStyleCnt="0"/>
      <dgm:spPr/>
    </dgm:pt>
    <dgm:pt modelId="{5BB8F417-F293-4698-AB8A-70D9F5D874F8}" type="pres">
      <dgm:prSet presAssocID="{7E0CD219-C458-4EDD-8D90-CAB7735DB92C}" presName="connSite" presStyleLbl="node1" presStyleIdx="0" presStyleCnt="4"/>
      <dgm:spPr/>
    </dgm:pt>
    <dgm:pt modelId="{99C06D5F-9A5A-4196-A403-4EDB54974BB1}" type="pres">
      <dgm:prSet presAssocID="{7E0CD219-C458-4EDD-8D90-CAB7735DB92C}" presName="visible" presStyleLbl="node1" presStyleIdx="0" presStyleCnt="4" custLinFactNeighborX="-32555" custLinFactNeighborY="2311"/>
      <dgm:spPr/>
    </dgm:pt>
    <dgm:pt modelId="{E7A1FE8F-E479-48BB-AB99-269E60C90FC8}" type="pres">
      <dgm:prSet presAssocID="{78BED611-6522-4EF1-8CD0-3521A8008652}" presName="Name25" presStyleLbl="parChTrans1D1" presStyleIdx="0" presStyleCnt="3"/>
      <dgm:spPr/>
    </dgm:pt>
    <dgm:pt modelId="{1FD9BBCC-7B9B-4432-BC6C-4176C817B0F6}" type="pres">
      <dgm:prSet presAssocID="{0515FC74-D5F1-48D0-819C-BC30827C0B45}" presName="node" presStyleCnt="0"/>
      <dgm:spPr/>
    </dgm:pt>
    <dgm:pt modelId="{499977DB-D26A-4E70-A26B-D703C6B94BAF}" type="pres">
      <dgm:prSet presAssocID="{0515FC74-D5F1-48D0-819C-BC30827C0B45}" presName="parentNode" presStyleLbl="node1" presStyleIdx="1" presStyleCnt="4" custScaleX="103663" custScaleY="91460" custLinFactNeighborX="-7684" custLinFactNeighborY="-4114">
        <dgm:presLayoutVars>
          <dgm:chMax val="1"/>
          <dgm:bulletEnabled val="1"/>
        </dgm:presLayoutVars>
      </dgm:prSet>
      <dgm:spPr/>
    </dgm:pt>
    <dgm:pt modelId="{152C8F77-166D-4135-B625-3A29FF9C497E}" type="pres">
      <dgm:prSet presAssocID="{0515FC74-D5F1-48D0-819C-BC30827C0B45}" presName="childNode" presStyleLbl="revTx" presStyleIdx="0" presStyleCnt="3">
        <dgm:presLayoutVars>
          <dgm:bulletEnabled val="1"/>
        </dgm:presLayoutVars>
      </dgm:prSet>
      <dgm:spPr/>
    </dgm:pt>
    <dgm:pt modelId="{C18FA147-3C6A-47D1-9BC4-8813B02E0BA9}" type="pres">
      <dgm:prSet presAssocID="{C949564B-51A3-4C6A-91E4-32E702CB2F22}" presName="Name25" presStyleLbl="parChTrans1D1" presStyleIdx="1" presStyleCnt="3"/>
      <dgm:spPr/>
    </dgm:pt>
    <dgm:pt modelId="{07D846DA-0E98-44BE-AD82-8C61EF23ADC9}" type="pres">
      <dgm:prSet presAssocID="{AE66A499-915C-4F4E-9E97-17D7D86DF8E3}" presName="node" presStyleCnt="0"/>
      <dgm:spPr/>
    </dgm:pt>
    <dgm:pt modelId="{15E6B433-2DEB-428C-BA0F-88D14F3C6CFD}" type="pres">
      <dgm:prSet presAssocID="{AE66A499-915C-4F4E-9E97-17D7D86DF8E3}" presName="parentNode" presStyleLbl="node1" presStyleIdx="2" presStyleCnt="4" custScaleX="112654" custScaleY="106416" custLinFactNeighborX="-32887" custLinFactNeighborY="-24550">
        <dgm:presLayoutVars>
          <dgm:chMax val="1"/>
          <dgm:bulletEnabled val="1"/>
        </dgm:presLayoutVars>
      </dgm:prSet>
      <dgm:spPr/>
    </dgm:pt>
    <dgm:pt modelId="{0A1CED67-D75C-4D95-94C9-11D5F3DBAA0B}" type="pres">
      <dgm:prSet presAssocID="{AE66A499-915C-4F4E-9E97-17D7D86DF8E3}" presName="childNode" presStyleLbl="revTx" presStyleIdx="1" presStyleCnt="3">
        <dgm:presLayoutVars>
          <dgm:bulletEnabled val="1"/>
        </dgm:presLayoutVars>
      </dgm:prSet>
      <dgm:spPr/>
    </dgm:pt>
    <dgm:pt modelId="{5431571E-AF5B-421D-8E52-4B0EC3ACD4E3}" type="pres">
      <dgm:prSet presAssocID="{5CDAFC58-EFC1-4E94-8B8E-0B127BDCE836}" presName="Name25" presStyleLbl="parChTrans1D1" presStyleIdx="2" presStyleCnt="3"/>
      <dgm:spPr/>
    </dgm:pt>
    <dgm:pt modelId="{B87B334E-8D6C-454E-9D57-15D7DE826DF4}" type="pres">
      <dgm:prSet presAssocID="{BF00FD72-758A-434A-8C5D-0A16F09BBBBA}" presName="node" presStyleCnt="0"/>
      <dgm:spPr/>
    </dgm:pt>
    <dgm:pt modelId="{242D8A4A-F22E-481C-A385-5F472EC4A89D}" type="pres">
      <dgm:prSet presAssocID="{BF00FD72-758A-434A-8C5D-0A16F09BBBBA}" presName="parentNode" presStyleLbl="node1" presStyleIdx="3" presStyleCnt="4" custScaleX="105625" custScaleY="123439" custLinFactNeighborX="1993" custLinFactNeighborY="-25108">
        <dgm:presLayoutVars>
          <dgm:chMax val="1"/>
          <dgm:bulletEnabled val="1"/>
        </dgm:presLayoutVars>
      </dgm:prSet>
      <dgm:spPr/>
    </dgm:pt>
    <dgm:pt modelId="{F32935C5-959A-4274-8500-D4EC889D4B55}" type="pres">
      <dgm:prSet presAssocID="{BF00FD72-758A-434A-8C5D-0A16F09BBBBA}" presName="childNode" presStyleLbl="revTx" presStyleIdx="2" presStyleCnt="3">
        <dgm:presLayoutVars>
          <dgm:bulletEnabled val="1"/>
        </dgm:presLayoutVars>
      </dgm:prSet>
      <dgm:spPr/>
    </dgm:pt>
  </dgm:ptLst>
  <dgm:cxnLst>
    <dgm:cxn modelId="{F8053707-3296-4C44-9944-310352206FF8}" type="presOf" srcId="{1783D11E-9B3C-41E0-AB3D-B05ACB779791}" destId="{152C8F77-166D-4135-B625-3A29FF9C497E}" srcOrd="0" destOrd="1" presId="urn:microsoft.com/office/officeart/2005/8/layout/radial2"/>
    <dgm:cxn modelId="{BB0B610A-C555-4F94-BDA7-4C7CDB324AB0}" srcId="{BF00FD72-758A-434A-8C5D-0A16F09BBBBA}" destId="{4E4C515C-DA2C-4C45-ABBF-99A683748BE4}" srcOrd="2" destOrd="0" parTransId="{851FBF34-C006-4F89-BB4A-5FC550A05838}" sibTransId="{4202D867-CE5D-41D3-BBB5-573D68F0AAFF}"/>
    <dgm:cxn modelId="{5121C70F-DE13-4485-A561-99AFB2C3F867}" type="presOf" srcId="{30D3B051-3D88-4770-BAED-84EC294649AF}" destId="{0A1CED67-D75C-4D95-94C9-11D5F3DBAA0B}" srcOrd="0" destOrd="2" presId="urn:microsoft.com/office/officeart/2005/8/layout/radial2"/>
    <dgm:cxn modelId="{52D3DF1E-D858-4385-86C5-AB79993A28B5}" type="presOf" srcId="{AE66A499-915C-4F4E-9E97-17D7D86DF8E3}" destId="{15E6B433-2DEB-428C-BA0F-88D14F3C6CFD}" srcOrd="0" destOrd="0" presId="urn:microsoft.com/office/officeart/2005/8/layout/radial2"/>
    <dgm:cxn modelId="{84009B2B-CE0E-4BAB-A5D2-E31AE08E1A7A}" srcId="{BF00FD72-758A-434A-8C5D-0A16F09BBBBA}" destId="{19F5B9A3-090A-4DD3-8699-50261396BDD1}" srcOrd="1" destOrd="0" parTransId="{4A0AA260-4F1F-4703-9B2E-03F433CAB141}" sibTransId="{890E7BC9-3DE1-4D0C-B237-D1E80644D3E8}"/>
    <dgm:cxn modelId="{586E762F-942A-42A8-8E19-F6E111EF375E}" srcId="{AE66A499-915C-4F4E-9E97-17D7D86DF8E3}" destId="{30D3B051-3D88-4770-BAED-84EC294649AF}" srcOrd="2" destOrd="0" parTransId="{80A81D07-B34D-45CC-A999-0C5EF3993BFB}" sibTransId="{337A70EB-FCBA-491C-8B22-2332BE5A4781}"/>
    <dgm:cxn modelId="{BDD8E543-5635-4041-B8BB-48AF3853B3D0}" type="presOf" srcId="{20ECB88B-D3E7-491E-8E74-57A2BA44D288}" destId="{F32935C5-959A-4274-8500-D4EC889D4B55}" srcOrd="0" destOrd="0" presId="urn:microsoft.com/office/officeart/2005/8/layout/radial2"/>
    <dgm:cxn modelId="{69625247-94B6-4A23-8C8A-C7AEEBCEB46C}" type="presOf" srcId="{7E0CD219-C458-4EDD-8D90-CAB7735DB92C}" destId="{E818322E-776F-472B-8A74-66554542F7E8}" srcOrd="0" destOrd="0" presId="urn:microsoft.com/office/officeart/2005/8/layout/radial2"/>
    <dgm:cxn modelId="{A8DA5756-0355-489C-A3AC-A1D9701051B3}" type="presOf" srcId="{5CDAFC58-EFC1-4E94-8B8E-0B127BDCE836}" destId="{5431571E-AF5B-421D-8E52-4B0EC3ACD4E3}" srcOrd="0" destOrd="0" presId="urn:microsoft.com/office/officeart/2005/8/layout/radial2"/>
    <dgm:cxn modelId="{356F1A5B-BA2C-4CCD-BCEA-C161B19A21A7}" srcId="{AE66A499-915C-4F4E-9E97-17D7D86DF8E3}" destId="{6484AC47-3CC4-4542-8F4C-AA7BC048A9F9}" srcOrd="1" destOrd="0" parTransId="{250BDBBD-3B7F-4CE5-84E5-304BCB0F9D4B}" sibTransId="{DA47B885-070B-4791-A5F7-DC3515402F78}"/>
    <dgm:cxn modelId="{A4896F6B-3A61-43C7-A847-A3E5C534136C}" type="presOf" srcId="{BF00FD72-758A-434A-8C5D-0A16F09BBBBA}" destId="{242D8A4A-F22E-481C-A385-5F472EC4A89D}" srcOrd="0" destOrd="0" presId="urn:microsoft.com/office/officeart/2005/8/layout/radial2"/>
    <dgm:cxn modelId="{DC432F7E-9110-40B5-93BC-FA083306A16A}" type="presOf" srcId="{6484AC47-3CC4-4542-8F4C-AA7BC048A9F9}" destId="{0A1CED67-D75C-4D95-94C9-11D5F3DBAA0B}" srcOrd="0" destOrd="1" presId="urn:microsoft.com/office/officeart/2005/8/layout/radial2"/>
    <dgm:cxn modelId="{20B05A8E-4EBC-4B34-ABEF-292A81B1CD31}" type="presOf" srcId="{19F5B9A3-090A-4DD3-8699-50261396BDD1}" destId="{F32935C5-959A-4274-8500-D4EC889D4B55}" srcOrd="0" destOrd="1" presId="urn:microsoft.com/office/officeart/2005/8/layout/radial2"/>
    <dgm:cxn modelId="{DDAD0596-BD2B-4C6E-9D50-95E20899A408}" srcId="{7E0CD219-C458-4EDD-8D90-CAB7735DB92C}" destId="{0515FC74-D5F1-48D0-819C-BC30827C0B45}" srcOrd="0" destOrd="0" parTransId="{78BED611-6522-4EF1-8CD0-3521A8008652}" sibTransId="{677F7054-98BF-41DE-BF89-7B6AF11C2A3D}"/>
    <dgm:cxn modelId="{1562579A-CA39-4E2F-8884-794DA9C8152B}" type="presOf" srcId="{0515FC74-D5F1-48D0-819C-BC30827C0B45}" destId="{499977DB-D26A-4E70-A26B-D703C6B94BAF}" srcOrd="0" destOrd="0" presId="urn:microsoft.com/office/officeart/2005/8/layout/radial2"/>
    <dgm:cxn modelId="{E75A98A4-6E13-4B00-A235-5A42D4DEB389}" srcId="{AE66A499-915C-4F4E-9E97-17D7D86DF8E3}" destId="{3309134B-1D4C-4E1F-BA09-AE6D74014999}" srcOrd="0" destOrd="0" parTransId="{FAAEB6D8-AF51-4E70-A282-B7852A31E745}" sibTransId="{B587AE6C-51AE-4CDF-9B44-24D3D0FFE335}"/>
    <dgm:cxn modelId="{C7F2BDC0-7709-4A47-A636-4A667B7B313E}" srcId="{7E0CD219-C458-4EDD-8D90-CAB7735DB92C}" destId="{BF00FD72-758A-434A-8C5D-0A16F09BBBBA}" srcOrd="2" destOrd="0" parTransId="{5CDAFC58-EFC1-4E94-8B8E-0B127BDCE836}" sibTransId="{FA1F63F2-6E90-4123-8CDD-52D21C3CF9E3}"/>
    <dgm:cxn modelId="{352596D4-C9A7-4B5B-94E9-12FB1EA8D524}" type="presOf" srcId="{C949564B-51A3-4C6A-91E4-32E702CB2F22}" destId="{C18FA147-3C6A-47D1-9BC4-8813B02E0BA9}" srcOrd="0" destOrd="0" presId="urn:microsoft.com/office/officeart/2005/8/layout/radial2"/>
    <dgm:cxn modelId="{E20234D9-CE4B-452A-BF5D-9C27D5FBB32D}" srcId="{BF00FD72-758A-434A-8C5D-0A16F09BBBBA}" destId="{20ECB88B-D3E7-491E-8E74-57A2BA44D288}" srcOrd="0" destOrd="0" parTransId="{D34683D6-6512-4E54-9039-79C9DA7D103D}" sibTransId="{9ED7AE72-2C81-4320-99E8-24769837504E}"/>
    <dgm:cxn modelId="{52E139E9-921B-4921-BC3C-E24557B9828A}" srcId="{7E0CD219-C458-4EDD-8D90-CAB7735DB92C}" destId="{AE66A499-915C-4F4E-9E97-17D7D86DF8E3}" srcOrd="1" destOrd="0" parTransId="{C949564B-51A3-4C6A-91E4-32E702CB2F22}" sibTransId="{64AF711E-91C3-489A-987B-97B2CD0E2D19}"/>
    <dgm:cxn modelId="{3B45E7EA-7C34-4729-8C3F-4B9D8D45E67B}" type="presOf" srcId="{78BED611-6522-4EF1-8CD0-3521A8008652}" destId="{E7A1FE8F-E479-48BB-AB99-269E60C90FC8}" srcOrd="0" destOrd="0" presId="urn:microsoft.com/office/officeart/2005/8/layout/radial2"/>
    <dgm:cxn modelId="{5D40F3EB-722F-4747-9B88-315475B883D6}" srcId="{0515FC74-D5F1-48D0-819C-BC30827C0B45}" destId="{1783D11E-9B3C-41E0-AB3D-B05ACB779791}" srcOrd="1" destOrd="0" parTransId="{8DA61B4B-1805-4FD2-B0B8-CF3A1D26E382}" sibTransId="{B2CA0998-5F3B-4CA2-90B5-1CB32DC04212}"/>
    <dgm:cxn modelId="{025FECF3-D0C4-42FB-A73F-E4BDC9D6578F}" srcId="{0515FC74-D5F1-48D0-819C-BC30827C0B45}" destId="{9B7DDC0F-2473-43B9-BD7B-2C366BAB53C4}" srcOrd="0" destOrd="0" parTransId="{8B80D4F4-21C1-4D5A-8B27-8985213B069B}" sibTransId="{4B2584F4-C0BC-4CC2-8535-A2740C4FA3E9}"/>
    <dgm:cxn modelId="{27696AF5-F093-4774-90E8-7586DD897C70}" type="presOf" srcId="{4E4C515C-DA2C-4C45-ABBF-99A683748BE4}" destId="{F32935C5-959A-4274-8500-D4EC889D4B55}" srcOrd="0" destOrd="2" presId="urn:microsoft.com/office/officeart/2005/8/layout/radial2"/>
    <dgm:cxn modelId="{1278E2F8-076B-4878-92C8-470795692AD5}" type="presOf" srcId="{3309134B-1D4C-4E1F-BA09-AE6D74014999}" destId="{0A1CED67-D75C-4D95-94C9-11D5F3DBAA0B}" srcOrd="0" destOrd="0" presId="urn:microsoft.com/office/officeart/2005/8/layout/radial2"/>
    <dgm:cxn modelId="{A1B0FBFF-A041-4EE2-8451-20AC9F6D308C}" type="presOf" srcId="{9B7DDC0F-2473-43B9-BD7B-2C366BAB53C4}" destId="{152C8F77-166D-4135-B625-3A29FF9C497E}" srcOrd="0" destOrd="0" presId="urn:microsoft.com/office/officeart/2005/8/layout/radial2"/>
    <dgm:cxn modelId="{C01E3E1E-3E39-4883-BB57-D6F4F49CAE95}" type="presParOf" srcId="{E818322E-776F-472B-8A74-66554542F7E8}" destId="{4CEE3987-93DE-4885-AF49-20DE661DF872}" srcOrd="0" destOrd="0" presId="urn:microsoft.com/office/officeart/2005/8/layout/radial2"/>
    <dgm:cxn modelId="{9F21A0EC-758F-4153-9E87-6DE3AE083DA3}" type="presParOf" srcId="{4CEE3987-93DE-4885-AF49-20DE661DF872}" destId="{F869583C-95D3-419F-B749-FE26E6219ED2}" srcOrd="0" destOrd="0" presId="urn:microsoft.com/office/officeart/2005/8/layout/radial2"/>
    <dgm:cxn modelId="{48644B66-BCD8-4C30-A12D-246AD782CFF0}" type="presParOf" srcId="{F869583C-95D3-419F-B749-FE26E6219ED2}" destId="{5BB8F417-F293-4698-AB8A-70D9F5D874F8}" srcOrd="0" destOrd="0" presId="urn:microsoft.com/office/officeart/2005/8/layout/radial2"/>
    <dgm:cxn modelId="{80FA8B86-B412-422F-A1B0-423AAFDAF631}" type="presParOf" srcId="{F869583C-95D3-419F-B749-FE26E6219ED2}" destId="{99C06D5F-9A5A-4196-A403-4EDB54974BB1}" srcOrd="1" destOrd="0" presId="urn:microsoft.com/office/officeart/2005/8/layout/radial2"/>
    <dgm:cxn modelId="{9C64AC62-A423-41DA-B052-DFF2736F4443}" type="presParOf" srcId="{4CEE3987-93DE-4885-AF49-20DE661DF872}" destId="{E7A1FE8F-E479-48BB-AB99-269E60C90FC8}" srcOrd="1" destOrd="0" presId="urn:microsoft.com/office/officeart/2005/8/layout/radial2"/>
    <dgm:cxn modelId="{218D6066-AD7A-43EB-8740-1CFCF3503B33}" type="presParOf" srcId="{4CEE3987-93DE-4885-AF49-20DE661DF872}" destId="{1FD9BBCC-7B9B-4432-BC6C-4176C817B0F6}" srcOrd="2" destOrd="0" presId="urn:microsoft.com/office/officeart/2005/8/layout/radial2"/>
    <dgm:cxn modelId="{DDF938E3-CB10-441A-A658-D7BF57EBB7E5}" type="presParOf" srcId="{1FD9BBCC-7B9B-4432-BC6C-4176C817B0F6}" destId="{499977DB-D26A-4E70-A26B-D703C6B94BAF}" srcOrd="0" destOrd="0" presId="urn:microsoft.com/office/officeart/2005/8/layout/radial2"/>
    <dgm:cxn modelId="{16D81292-B235-46FD-A9BE-FF91EF0FCC67}" type="presParOf" srcId="{1FD9BBCC-7B9B-4432-BC6C-4176C817B0F6}" destId="{152C8F77-166D-4135-B625-3A29FF9C497E}" srcOrd="1" destOrd="0" presId="urn:microsoft.com/office/officeart/2005/8/layout/radial2"/>
    <dgm:cxn modelId="{41BF8CD1-2685-4480-AF5A-A48A22E5BF3D}" type="presParOf" srcId="{4CEE3987-93DE-4885-AF49-20DE661DF872}" destId="{C18FA147-3C6A-47D1-9BC4-8813B02E0BA9}" srcOrd="3" destOrd="0" presId="urn:microsoft.com/office/officeart/2005/8/layout/radial2"/>
    <dgm:cxn modelId="{16BDE4FB-9210-4166-8FFB-3177CCB9CD05}" type="presParOf" srcId="{4CEE3987-93DE-4885-AF49-20DE661DF872}" destId="{07D846DA-0E98-44BE-AD82-8C61EF23ADC9}" srcOrd="4" destOrd="0" presId="urn:microsoft.com/office/officeart/2005/8/layout/radial2"/>
    <dgm:cxn modelId="{DE439433-E905-4D19-BE30-0FFD58A0EEA9}" type="presParOf" srcId="{07D846DA-0E98-44BE-AD82-8C61EF23ADC9}" destId="{15E6B433-2DEB-428C-BA0F-88D14F3C6CFD}" srcOrd="0" destOrd="0" presId="urn:microsoft.com/office/officeart/2005/8/layout/radial2"/>
    <dgm:cxn modelId="{F7B4B49B-BC9E-4B86-8A3E-4746FB64AC0C}" type="presParOf" srcId="{07D846DA-0E98-44BE-AD82-8C61EF23ADC9}" destId="{0A1CED67-D75C-4D95-94C9-11D5F3DBAA0B}" srcOrd="1" destOrd="0" presId="urn:microsoft.com/office/officeart/2005/8/layout/radial2"/>
    <dgm:cxn modelId="{18375290-2F75-4E1A-9311-A8530C930E0D}" type="presParOf" srcId="{4CEE3987-93DE-4885-AF49-20DE661DF872}" destId="{5431571E-AF5B-421D-8E52-4B0EC3ACD4E3}" srcOrd="5" destOrd="0" presId="urn:microsoft.com/office/officeart/2005/8/layout/radial2"/>
    <dgm:cxn modelId="{661C24D4-C28D-4E40-8367-5FA98A2E63A1}" type="presParOf" srcId="{4CEE3987-93DE-4885-AF49-20DE661DF872}" destId="{B87B334E-8D6C-454E-9D57-15D7DE826DF4}" srcOrd="6" destOrd="0" presId="urn:microsoft.com/office/officeart/2005/8/layout/radial2"/>
    <dgm:cxn modelId="{89F71DB2-BC8F-4BA7-AAB4-C79666AA3814}" type="presParOf" srcId="{B87B334E-8D6C-454E-9D57-15D7DE826DF4}" destId="{242D8A4A-F22E-481C-A385-5F472EC4A89D}" srcOrd="0" destOrd="0" presId="urn:microsoft.com/office/officeart/2005/8/layout/radial2"/>
    <dgm:cxn modelId="{13A20E28-5E2E-41EE-95E3-30764BAB2CA2}" type="presParOf" srcId="{B87B334E-8D6C-454E-9D57-15D7DE826DF4}" destId="{F32935C5-959A-4274-8500-D4EC889D4B55}" srcOrd="1" destOrd="0" presId="urn:microsoft.com/office/officeart/2005/8/layout/radial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11D15-D03B-4893-9526-7BE7E12D462A}">
      <dsp:nvSpPr>
        <dsp:cNvPr id="0" name=""/>
        <dsp:cNvSpPr/>
      </dsp:nvSpPr>
      <dsp:spPr>
        <a:xfrm>
          <a:off x="400050" y="4048139"/>
          <a:ext cx="7571232" cy="114302"/>
        </a:xfrm>
        <a:prstGeom prst="leftRightArrow">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1571E-AF5B-421D-8E52-4B0EC3ACD4E3}">
      <dsp:nvSpPr>
        <dsp:cNvPr id="0" name=""/>
        <dsp:cNvSpPr/>
      </dsp:nvSpPr>
      <dsp:spPr>
        <a:xfrm rot="2163604">
          <a:off x="2655643" y="3452118"/>
          <a:ext cx="622156" cy="56953"/>
        </a:xfrm>
        <a:custGeom>
          <a:avLst/>
          <a:gdLst/>
          <a:ahLst/>
          <a:cxnLst/>
          <a:rect l="0" t="0" r="0" b="0"/>
          <a:pathLst>
            <a:path>
              <a:moveTo>
                <a:pt x="0" y="28476"/>
              </a:moveTo>
              <a:lnTo>
                <a:pt x="622156" y="2847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8FA147-3C6A-47D1-9BC4-8813B02E0BA9}">
      <dsp:nvSpPr>
        <dsp:cNvPr id="0" name=""/>
        <dsp:cNvSpPr/>
      </dsp:nvSpPr>
      <dsp:spPr>
        <a:xfrm rot="20968480">
          <a:off x="2712729" y="2395735"/>
          <a:ext cx="299097" cy="56953"/>
        </a:xfrm>
        <a:custGeom>
          <a:avLst/>
          <a:gdLst/>
          <a:ahLst/>
          <a:cxnLst/>
          <a:rect l="0" t="0" r="0" b="0"/>
          <a:pathLst>
            <a:path>
              <a:moveTo>
                <a:pt x="0" y="28476"/>
              </a:moveTo>
              <a:lnTo>
                <a:pt x="299097" y="2847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A1FE8F-E479-48BB-AB99-269E60C90FC8}">
      <dsp:nvSpPr>
        <dsp:cNvPr id="0" name=""/>
        <dsp:cNvSpPr/>
      </dsp:nvSpPr>
      <dsp:spPr>
        <a:xfrm rot="18929314">
          <a:off x="2611608" y="1431819"/>
          <a:ext cx="722490" cy="56953"/>
        </a:xfrm>
        <a:custGeom>
          <a:avLst/>
          <a:gdLst/>
          <a:ahLst/>
          <a:cxnLst/>
          <a:rect l="0" t="0" r="0" b="0"/>
          <a:pathLst>
            <a:path>
              <a:moveTo>
                <a:pt x="0" y="28476"/>
              </a:moveTo>
              <a:lnTo>
                <a:pt x="722490" y="2847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C06D5F-9A5A-4196-A403-4EDB54974BB1}">
      <dsp:nvSpPr>
        <dsp:cNvPr id="0" name=""/>
        <dsp:cNvSpPr/>
      </dsp:nvSpPr>
      <dsp:spPr>
        <a:xfrm>
          <a:off x="0" y="1362321"/>
          <a:ext cx="2644601" cy="264460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9977DB-D26A-4E70-A26B-D703C6B94BAF}">
      <dsp:nvSpPr>
        <dsp:cNvPr id="0" name=""/>
        <dsp:cNvSpPr/>
      </dsp:nvSpPr>
      <dsp:spPr>
        <a:xfrm>
          <a:off x="2957344" y="-58616"/>
          <a:ext cx="1644883" cy="145125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Declarativas</a:t>
          </a:r>
        </a:p>
      </dsp:txBody>
      <dsp:txXfrm>
        <a:off x="3198232" y="153915"/>
        <a:ext cx="1163107" cy="1026189"/>
      </dsp:txXfrm>
    </dsp:sp>
    <dsp:sp modelId="{152C8F77-166D-4135-B625-3A29FF9C497E}">
      <dsp:nvSpPr>
        <dsp:cNvPr id="0" name=""/>
        <dsp:cNvSpPr/>
      </dsp:nvSpPr>
      <dsp:spPr>
        <a:xfrm>
          <a:off x="4688250" y="-58616"/>
          <a:ext cx="2467325" cy="1451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57150" lvl="1" indent="-57150" algn="just" defTabSz="400050">
            <a:lnSpc>
              <a:spcPct val="90000"/>
            </a:lnSpc>
            <a:spcBef>
              <a:spcPct val="0"/>
            </a:spcBef>
            <a:spcAft>
              <a:spcPct val="15000"/>
            </a:spcAft>
            <a:buChar char="•"/>
          </a:pPr>
          <a:r>
            <a:rPr lang="es-ES" sz="900" kern="1200" dirty="0"/>
            <a:t> </a:t>
          </a:r>
          <a:r>
            <a:rPr lang="es-ES" sz="900" b="1" kern="1200" dirty="0">
              <a:solidFill>
                <a:schemeClr val="accent2">
                  <a:lumMod val="75000"/>
                </a:schemeClr>
              </a:solidFill>
            </a:rPr>
            <a:t>  </a:t>
          </a:r>
          <a:r>
            <a:rPr lang="es-ES" sz="1200" b="1" kern="1200" dirty="0">
              <a:solidFill>
                <a:schemeClr val="accent2">
                  <a:lumMod val="75000"/>
                </a:schemeClr>
              </a:solidFill>
            </a:rPr>
            <a:t> Eliminan la falta de  certeza acerca de la existencia, eficacia, modalidad o interpretación de una relación o estado jurídico :</a:t>
          </a:r>
        </a:p>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  Declaración de inconstitucionalidad, nulidad o simulación de un acto jurídico, etc.</a:t>
          </a:r>
        </a:p>
      </dsp:txBody>
      <dsp:txXfrm>
        <a:off x="4688250" y="-58616"/>
        <a:ext cx="2467325" cy="1451251"/>
      </dsp:txXfrm>
    </dsp:sp>
    <dsp:sp modelId="{15E6B433-2DEB-428C-BA0F-88D14F3C6CFD}">
      <dsp:nvSpPr>
        <dsp:cNvPr id="0" name=""/>
        <dsp:cNvSpPr/>
      </dsp:nvSpPr>
      <dsp:spPr>
        <a:xfrm>
          <a:off x="2992508" y="1389672"/>
          <a:ext cx="1787549" cy="168856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t>De condena</a:t>
          </a:r>
        </a:p>
      </dsp:txBody>
      <dsp:txXfrm>
        <a:off x="3254288" y="1636957"/>
        <a:ext cx="1263989" cy="1193997"/>
      </dsp:txXfrm>
    </dsp:sp>
    <dsp:sp modelId="{0A1CED67-D75C-4D95-94C9-11D5F3DBAA0B}">
      <dsp:nvSpPr>
        <dsp:cNvPr id="0" name=""/>
        <dsp:cNvSpPr/>
      </dsp:nvSpPr>
      <dsp:spPr>
        <a:xfrm>
          <a:off x="4687748" y="1389672"/>
          <a:ext cx="2681324" cy="1688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Aquellas que imponen el cumplimiento de una prestación – dar, hacer o no hacer-. </a:t>
          </a:r>
        </a:p>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Son las más frecuentes.  </a:t>
          </a:r>
        </a:p>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Estas sentencias aplican una sanción a un incumplimiento por lo que crean, a favor del titular del derecho, UNA ACCIÓN: para obtener su ejecución coactiva.     </a:t>
          </a:r>
        </a:p>
      </dsp:txBody>
      <dsp:txXfrm>
        <a:off x="4687748" y="1389672"/>
        <a:ext cx="2681324" cy="1688567"/>
      </dsp:txXfrm>
    </dsp:sp>
    <dsp:sp modelId="{242D8A4A-F22E-481C-A385-5F472EC4A89D}">
      <dsp:nvSpPr>
        <dsp:cNvPr id="0" name=""/>
        <dsp:cNvSpPr/>
      </dsp:nvSpPr>
      <dsp:spPr>
        <a:xfrm>
          <a:off x="3091437" y="3202257"/>
          <a:ext cx="1676016" cy="195868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b="1" kern="1200" dirty="0"/>
            <a:t>Determinativas o Especificativas</a:t>
          </a:r>
        </a:p>
      </dsp:txBody>
      <dsp:txXfrm>
        <a:off x="3336884" y="3489099"/>
        <a:ext cx="1185122" cy="1384997"/>
      </dsp:txXfrm>
    </dsp:sp>
    <dsp:sp modelId="{F32935C5-959A-4274-8500-D4EC889D4B55}">
      <dsp:nvSpPr>
        <dsp:cNvPr id="0" name=""/>
        <dsp:cNvSpPr/>
      </dsp:nvSpPr>
      <dsp:spPr>
        <a:xfrm>
          <a:off x="4814560" y="3202257"/>
          <a:ext cx="2514024" cy="1958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Fijan  requisitos o condiciones a que deberá quedar subordinado el ejercicio de un derecho. Complementan o integran ciertas relaciones jurídicas.</a:t>
          </a:r>
        </a:p>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 </a:t>
          </a:r>
          <a:r>
            <a:rPr lang="es-ES" sz="1200" b="1" kern="1200" dirty="0" err="1">
              <a:solidFill>
                <a:schemeClr val="accent2">
                  <a:lumMod val="75000"/>
                </a:schemeClr>
              </a:solidFill>
            </a:rPr>
            <a:t>ej</a:t>
          </a:r>
          <a:r>
            <a:rPr lang="es-ES" sz="1200" b="1" kern="1200" dirty="0">
              <a:solidFill>
                <a:schemeClr val="accent2">
                  <a:lumMod val="75000"/>
                </a:schemeClr>
              </a:solidFill>
            </a:rPr>
            <a:t>: fijación  plazo cumplimiento</a:t>
          </a:r>
        </a:p>
        <a:p>
          <a:pPr marL="114300" lvl="1" indent="-114300" algn="just" defTabSz="533400">
            <a:lnSpc>
              <a:spcPct val="90000"/>
            </a:lnSpc>
            <a:spcBef>
              <a:spcPct val="0"/>
            </a:spcBef>
            <a:spcAft>
              <a:spcPct val="15000"/>
            </a:spcAft>
            <a:buChar char="•"/>
          </a:pPr>
          <a:r>
            <a:rPr lang="es-ES" sz="1200" b="1" kern="1200" dirty="0">
              <a:solidFill>
                <a:schemeClr val="accent2">
                  <a:lumMod val="75000"/>
                </a:schemeClr>
              </a:solidFill>
            </a:rPr>
            <a:t>de una obligación  arts. 618 y 751 CC; establece forma división bienes comunes –CPCCN 676 PÁRR 2º -</a:t>
          </a:r>
        </a:p>
      </dsp:txBody>
      <dsp:txXfrm>
        <a:off x="4814560" y="3202257"/>
        <a:ext cx="2514024" cy="1958681"/>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D8EDC-5760-5343-9E2D-227AF4BEED8B}" type="datetimeFigureOut">
              <a:rPr lang="es-AR" smtClean="0"/>
              <a:t>7/5/19</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548B3-AC22-5440-8832-EF7F42E2CB85}" type="slidenum">
              <a:rPr lang="es-AR" smtClean="0"/>
              <a:t>‹Nº›</a:t>
            </a:fld>
            <a:endParaRPr lang="es-AR"/>
          </a:p>
        </p:txBody>
      </p:sp>
    </p:spTree>
    <p:extLst>
      <p:ext uri="{BB962C8B-B14F-4D97-AF65-F5344CB8AC3E}">
        <p14:creationId xmlns:p14="http://schemas.microsoft.com/office/powerpoint/2010/main" val="1045669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a:ln/>
        </p:spPr>
      </p:sp>
      <p:sp>
        <p:nvSpPr>
          <p:cNvPr id="24579" name="2 Marcador de notas"/>
          <p:cNvSpPr>
            <a:spLocks noGrp="1"/>
          </p:cNvSpPr>
          <p:nvPr>
            <p:ph type="body" idx="1"/>
          </p:nvPr>
        </p:nvSpPr>
        <p:spPr>
          <a:noFill/>
          <a:ln/>
        </p:spPr>
        <p:txBody>
          <a:bodyPr/>
          <a:lstStyle/>
          <a:p>
            <a:r>
              <a:rPr lang="es-ES" dirty="0">
                <a:cs typeface="Arial" charset="0"/>
              </a:rPr>
              <a:t>** </a:t>
            </a:r>
            <a:r>
              <a:rPr lang="es-ES" sz="1600" dirty="0">
                <a:cs typeface="Arial" charset="0"/>
              </a:rPr>
              <a:t>comparecer o no al tribunal, fundar o no la demanda, contestar o no una alegación, etc.. son todas posibilidades de conducta igualmente LICITAS, cuya elección queda exclusivamente librada a la decisión individual de las partes-.</a:t>
            </a:r>
          </a:p>
          <a:p>
            <a:r>
              <a:rPr lang="es-ES" sz="1600" dirty="0">
                <a:cs typeface="Arial" charset="0"/>
              </a:rPr>
              <a:t>En cambio, cuando el testigo es citado a declarar, o se condena en costas a alguna de las partes, la conducta debida está </a:t>
            </a:r>
            <a:r>
              <a:rPr lang="es-ES" sz="1600" dirty="0" err="1">
                <a:cs typeface="Arial" charset="0"/>
              </a:rPr>
              <a:t>heterodeterminada</a:t>
            </a:r>
            <a:r>
              <a:rPr lang="es-ES" sz="1600" dirty="0">
                <a:cs typeface="Arial" charset="0"/>
              </a:rPr>
              <a:t> por el ordenamiento jurídico. Comparecer a declarar es un deber y pagar las costas una obligación y son situaciones –ambas- ajenas al marco de autonomía en que se encuentra tradicionalmente ubicado el concepto de carga procesal. </a:t>
            </a:r>
          </a:p>
        </p:txBody>
      </p:sp>
      <p:sp>
        <p:nvSpPr>
          <p:cNvPr id="4" name="3 Marcador de número de diapositiva"/>
          <p:cNvSpPr>
            <a:spLocks noGrp="1"/>
          </p:cNvSpPr>
          <p:nvPr>
            <p:ph type="sldNum" sz="quarter" idx="5"/>
          </p:nvPr>
        </p:nvSpPr>
        <p:spPr/>
        <p:txBody>
          <a:bodyPr/>
          <a:lstStyle/>
          <a:p>
            <a:pPr>
              <a:defRPr/>
            </a:pPr>
            <a:fld id="{0A26DBD8-337F-4BED-B6D0-CDE57E53DA0D}" type="slidenum">
              <a:rPr lang="es-ES" smtClean="0"/>
              <a:pPr>
                <a:defRPr/>
              </a:pPr>
              <a:t>14</a:t>
            </a:fld>
            <a:endParaRPr lang="es-ES"/>
          </a:p>
        </p:txBody>
      </p:sp>
    </p:spTree>
    <p:extLst>
      <p:ext uri="{BB962C8B-B14F-4D97-AF65-F5344CB8AC3E}">
        <p14:creationId xmlns:p14="http://schemas.microsoft.com/office/powerpoint/2010/main" val="336011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charset="0"/>
              <a:buChar char="•"/>
            </a:pPr>
            <a:r>
              <a:rPr lang="es-ES" dirty="0"/>
              <a:t>La</a:t>
            </a:r>
            <a:r>
              <a:rPr lang="es-ES" baseline="0" dirty="0"/>
              <a:t> clasificación de las distintas resoluciones tiene su importancia desde dos puntos de vista: uno: la forma en que deben dictarse y el otro: los recursos que se pueden </a:t>
            </a:r>
            <a:r>
              <a:rPr lang="es-ES" baseline="0" dirty="0" err="1"/>
              <a:t>decudir</a:t>
            </a:r>
            <a:r>
              <a:rPr lang="es-ES" baseline="0" dirty="0"/>
              <a:t> contra cada una de ellas. </a:t>
            </a:r>
          </a:p>
          <a:p>
            <a:pPr>
              <a:buFont typeface="Arial" charset="0"/>
              <a:buChar char="•"/>
            </a:pPr>
            <a:r>
              <a:rPr lang="es-ES" baseline="0" dirty="0"/>
              <a:t>Las providencias simples: tienen solo al desarrollo o impulso del proceso u ordenan actos de mera ejecución. </a:t>
            </a:r>
            <a:r>
              <a:rPr lang="es-ES" baseline="0" dirty="0" err="1"/>
              <a:t>Carácterística</a:t>
            </a:r>
            <a:r>
              <a:rPr lang="es-ES" baseline="0" dirty="0"/>
              <a:t> primordial: es que se dictan sin sustanciación es decir </a:t>
            </a:r>
            <a:r>
              <a:rPr lang="es-ES" i="1" baseline="0" dirty="0"/>
              <a:t>sin necesidad de instrucción o discusión previa. </a:t>
            </a:r>
            <a:r>
              <a:rPr lang="es-ES" i="1" baseline="0" dirty="0" err="1"/>
              <a:t>Ej</a:t>
            </a:r>
            <a:r>
              <a:rPr lang="es-ES" i="1" baseline="0" dirty="0"/>
              <a:t>: la que tiene por interpuesta la demanda, la que ordena la agregación de un documento, la que dispone la apertura de la causa a prueba, la que designa una fecha de audiencia, etc. Se trata de resoluciones que el juez dicta de oficio o proveyendo  peticiones de </a:t>
            </a:r>
            <a:r>
              <a:rPr lang="es-ES" i="1" baseline="0" dirty="0" err="1"/>
              <a:t>partesa</a:t>
            </a:r>
            <a:r>
              <a:rPr lang="es-ES" i="1" baseline="0" dirty="0"/>
              <a:t> las que no corresponde conferir traslado a la contraria. </a:t>
            </a:r>
          </a:p>
          <a:p>
            <a:pPr>
              <a:buFont typeface="Arial" charset="0"/>
              <a:buChar char="•"/>
            </a:pPr>
            <a:r>
              <a:rPr lang="es-ES" i="1" baseline="0" dirty="0"/>
              <a:t>Las resoluciones </a:t>
            </a:r>
            <a:r>
              <a:rPr lang="es-ES" i="0" baseline="0" dirty="0"/>
              <a:t>interlocutorias: las que resuelven cuestiones que requieren una previa sustanciación , planteadas durante el curso del proceso. Deciden los conflictos que se susciten en el desarrollo del juicio y se diferencian de las </a:t>
            </a:r>
            <a:r>
              <a:rPr lang="es-ES" i="1" baseline="0" dirty="0"/>
              <a:t>simples</a:t>
            </a:r>
            <a:r>
              <a:rPr lang="es-ES" i="0" baseline="0" dirty="0"/>
              <a:t> porque se dictan previa audiencia de ambas partes. </a:t>
            </a:r>
            <a:r>
              <a:rPr lang="es-ES" i="0" baseline="0" dirty="0" err="1"/>
              <a:t>Ej</a:t>
            </a:r>
            <a:r>
              <a:rPr lang="es-ES" i="0" baseline="0" dirty="0"/>
              <a:t>: las que resuelven alguna excepción previa, las que resuelven un incidente de nulidad.</a:t>
            </a:r>
            <a:endParaRPr lang="es-ES" dirty="0"/>
          </a:p>
        </p:txBody>
      </p:sp>
      <p:sp>
        <p:nvSpPr>
          <p:cNvPr id="4" name="3 Marcador de número de diapositiva"/>
          <p:cNvSpPr>
            <a:spLocks noGrp="1"/>
          </p:cNvSpPr>
          <p:nvPr>
            <p:ph type="sldNum" sz="quarter" idx="10"/>
          </p:nvPr>
        </p:nvSpPr>
        <p:spPr/>
        <p:txBody>
          <a:bodyPr/>
          <a:lstStyle/>
          <a:p>
            <a:fld id="{2D0B1D61-347E-4320-A210-52003B098700}" type="slidenum">
              <a:rPr lang="es-ES" smtClean="0"/>
              <a:pPr/>
              <a:t>15</a:t>
            </a:fld>
            <a:endParaRPr lang="es-ES"/>
          </a:p>
        </p:txBody>
      </p:sp>
    </p:spTree>
    <p:extLst>
      <p:ext uri="{BB962C8B-B14F-4D97-AF65-F5344CB8AC3E}">
        <p14:creationId xmlns:p14="http://schemas.microsoft.com/office/powerpoint/2010/main" val="31916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a:t>*</a:t>
            </a:r>
            <a:r>
              <a:rPr lang="es-ES" baseline="0" dirty="0"/>
              <a:t> Según el sistema procesal, este acuerdo si es el de Cámara se inserta en el expediente, -ej. en </a:t>
            </a:r>
            <a:r>
              <a:rPr lang="es-ES" baseline="0" dirty="0" err="1"/>
              <a:t>E.Ríos</a:t>
            </a:r>
            <a:r>
              <a:rPr lang="es-ES" baseline="0" dirty="0"/>
              <a:t>- o bien en un libro de Acuerdos se inserta el original del acuerdo mientras que en el expediente judicial se agrega una copia certificada por el Secretario de ese acuerdo y la sentencia firmada por los miembros del tribunal –CPCCN-. El </a:t>
            </a:r>
            <a:r>
              <a:rPr lang="es-ES" baseline="0" dirty="0" err="1"/>
              <a:t>cpccn</a:t>
            </a:r>
            <a:r>
              <a:rPr lang="es-ES" baseline="0" dirty="0"/>
              <a:t> tiene previsto para las sentencias de ulterior instancia –ej. CSJN- el voto impersonal, sin perjuicio de la posibilidad de agregar los Ministros de la Corte su opinión disidente por voto separado. En cuanto a dónde se inserta el Acuerdo original, los fallos de la Corte usan el mismo sistema que en E. Ríos para la 2º instancia, o sea que el original se agrega al expediente y una copia certificada por el Secretario se incorpora a un “Libro de sentencias” que se reserva en el Tribunal. Ver art. 281 CPCCN-.</a:t>
            </a:r>
            <a:endParaRPr lang="es-ES" dirty="0"/>
          </a:p>
        </p:txBody>
      </p:sp>
      <p:sp>
        <p:nvSpPr>
          <p:cNvPr id="4" name="3 Marcador de número de diapositiva"/>
          <p:cNvSpPr>
            <a:spLocks noGrp="1"/>
          </p:cNvSpPr>
          <p:nvPr>
            <p:ph type="sldNum" sz="quarter" idx="10"/>
          </p:nvPr>
        </p:nvSpPr>
        <p:spPr/>
        <p:txBody>
          <a:bodyPr/>
          <a:lstStyle/>
          <a:p>
            <a:fld id="{2D0B1D61-347E-4320-A210-52003B098700}" type="slidenum">
              <a:rPr lang="es-ES" smtClean="0"/>
              <a:pPr/>
              <a:t>25</a:t>
            </a:fld>
            <a:endParaRPr lang="es-ES"/>
          </a:p>
        </p:txBody>
      </p:sp>
    </p:spTree>
    <p:extLst>
      <p:ext uri="{BB962C8B-B14F-4D97-AF65-F5344CB8AC3E}">
        <p14:creationId xmlns:p14="http://schemas.microsoft.com/office/powerpoint/2010/main" val="2248550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56326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0632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4823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33928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9037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90725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166277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69462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8844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9139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102300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1036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07515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3453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5/7/19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45467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0883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5/7/19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4261735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w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ECC46C-C419-364C-9B06-6945657BD789}"/>
              </a:ext>
            </a:extLst>
          </p:cNvPr>
          <p:cNvSpPr>
            <a:spLocks noGrp="1"/>
          </p:cNvSpPr>
          <p:nvPr>
            <p:ph type="ctrTitle"/>
          </p:nvPr>
        </p:nvSpPr>
        <p:spPr>
          <a:xfrm>
            <a:off x="1174558" y="1531698"/>
            <a:ext cx="7766936" cy="1646302"/>
          </a:xfrm>
        </p:spPr>
        <p:txBody>
          <a:bodyPr/>
          <a:lstStyle/>
          <a:p>
            <a:pPr algn="l"/>
            <a:r>
              <a:rPr lang="es-AR" dirty="0"/>
              <a:t>BOLILLA 9</a:t>
            </a:r>
          </a:p>
        </p:txBody>
      </p:sp>
      <p:sp>
        <p:nvSpPr>
          <p:cNvPr id="3" name="Subtítulo 2">
            <a:extLst>
              <a:ext uri="{FF2B5EF4-FFF2-40B4-BE49-F238E27FC236}">
                <a16:creationId xmlns:a16="http://schemas.microsoft.com/office/drawing/2014/main" id="{E98A7B76-D4C6-D74C-9C3E-028FF762BCB4}"/>
              </a:ext>
            </a:extLst>
          </p:cNvPr>
          <p:cNvSpPr>
            <a:spLocks noGrp="1"/>
          </p:cNvSpPr>
          <p:nvPr>
            <p:ph type="subTitle" idx="1"/>
          </p:nvPr>
        </p:nvSpPr>
        <p:spPr>
          <a:xfrm>
            <a:off x="1507066" y="4050833"/>
            <a:ext cx="8322733" cy="1096899"/>
          </a:xfrm>
        </p:spPr>
        <p:txBody>
          <a:bodyPr>
            <a:normAutofit/>
          </a:bodyPr>
          <a:lstStyle/>
          <a:p>
            <a:r>
              <a:rPr lang="es-AR" sz="3600" b="1" i="1" dirty="0"/>
              <a:t>La actividad procesal </a:t>
            </a:r>
          </a:p>
        </p:txBody>
      </p:sp>
    </p:spTree>
    <p:extLst>
      <p:ext uri="{BB962C8B-B14F-4D97-AF65-F5344CB8AC3E}">
        <p14:creationId xmlns:p14="http://schemas.microsoft.com/office/powerpoint/2010/main" val="281661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A8E006-6C35-394F-A8FA-9CB91AFC0408}"/>
              </a:ext>
            </a:extLst>
          </p:cNvPr>
          <p:cNvSpPr>
            <a:spLocks noGrp="1"/>
          </p:cNvSpPr>
          <p:nvPr>
            <p:ph type="title"/>
          </p:nvPr>
        </p:nvSpPr>
        <p:spPr>
          <a:xfrm>
            <a:off x="677334" y="609600"/>
            <a:ext cx="8802842" cy="1320800"/>
          </a:xfrm>
        </p:spPr>
        <p:txBody>
          <a:bodyPr/>
          <a:lstStyle/>
          <a:p>
            <a:r>
              <a:rPr lang="es-ES" b="1" i="1" dirty="0">
                <a:effectLst>
                  <a:outerShdw blurRad="38100" dist="38100" dir="2700000" algn="tl">
                    <a:srgbClr val="000000">
                      <a:alpha val="43137"/>
                    </a:srgbClr>
                  </a:outerShdw>
                </a:effectLst>
              </a:rPr>
              <a:t>Carga procesal: “imperativo del propio interés”</a:t>
            </a:r>
            <a:endParaRPr lang="es-AR" dirty="0"/>
          </a:p>
        </p:txBody>
      </p:sp>
      <p:sp>
        <p:nvSpPr>
          <p:cNvPr id="3" name="Marcador de texto 2">
            <a:extLst>
              <a:ext uri="{FF2B5EF4-FFF2-40B4-BE49-F238E27FC236}">
                <a16:creationId xmlns:a16="http://schemas.microsoft.com/office/drawing/2014/main" id="{0C3BA0E6-1A67-994A-B989-A94AA1E0B650}"/>
              </a:ext>
            </a:extLst>
          </p:cNvPr>
          <p:cNvSpPr>
            <a:spLocks noGrp="1"/>
          </p:cNvSpPr>
          <p:nvPr>
            <p:ph type="body" idx="1"/>
          </p:nvPr>
        </p:nvSpPr>
        <p:spPr>
          <a:xfrm>
            <a:off x="1537756" y="1930400"/>
            <a:ext cx="1934271" cy="404312"/>
          </a:xfrm>
          <a:ln>
            <a:solidFill>
              <a:srgbClr val="C00000"/>
            </a:solidFill>
          </a:ln>
        </p:spPr>
        <p:txBody>
          <a:bodyPr/>
          <a:lstStyle/>
          <a:p>
            <a:r>
              <a:rPr lang="es-ES" b="1" dirty="0">
                <a:solidFill>
                  <a:srgbClr val="FF0000"/>
                </a:solidFill>
              </a:rPr>
              <a:t>   Deberes:</a:t>
            </a:r>
            <a:endParaRPr lang="es-AR" dirty="0"/>
          </a:p>
        </p:txBody>
      </p:sp>
      <p:sp>
        <p:nvSpPr>
          <p:cNvPr id="4" name="Marcador de contenido 3">
            <a:extLst>
              <a:ext uri="{FF2B5EF4-FFF2-40B4-BE49-F238E27FC236}">
                <a16:creationId xmlns:a16="http://schemas.microsoft.com/office/drawing/2014/main" id="{61ABD318-044C-7B4E-9464-5191DEBF064B}"/>
              </a:ext>
            </a:extLst>
          </p:cNvPr>
          <p:cNvSpPr>
            <a:spLocks noGrp="1"/>
          </p:cNvSpPr>
          <p:nvPr>
            <p:ph sz="half" idx="2"/>
          </p:nvPr>
        </p:nvSpPr>
        <p:spPr>
          <a:xfrm>
            <a:off x="702435" y="2409781"/>
            <a:ext cx="4404168" cy="3567082"/>
          </a:xfrm>
          <a:ln>
            <a:solidFill>
              <a:srgbClr val="C00000"/>
            </a:solidFill>
          </a:ln>
        </p:spPr>
        <p:txBody>
          <a:bodyPr>
            <a:normAutofit fontScale="47500" lnSpcReduction="20000"/>
          </a:bodyPr>
          <a:lstStyle/>
          <a:p>
            <a:pPr algn="just">
              <a:defRPr/>
            </a:pPr>
            <a:r>
              <a:rPr lang="es-ES" sz="3400" dirty="0"/>
              <a:t>Imperativos o vínculos de la voluntad, instituidos en </a:t>
            </a:r>
            <a:r>
              <a:rPr lang="es-ES" sz="3400" b="1" dirty="0"/>
              <a:t>interés de la comunidad </a:t>
            </a:r>
            <a:r>
              <a:rPr lang="es-ES" sz="3400" dirty="0"/>
              <a:t>(para la adecuada realización del proceso). </a:t>
            </a:r>
          </a:p>
          <a:p>
            <a:pPr algn="just">
              <a:defRPr/>
            </a:pPr>
            <a:r>
              <a:rPr lang="es-ES" sz="3400" dirty="0"/>
              <a:t>A veces refieren a las partes (lealtad, buena fe); </a:t>
            </a:r>
          </a:p>
          <a:p>
            <a:pPr algn="just">
              <a:defRPr/>
            </a:pPr>
            <a:r>
              <a:rPr lang="es-ES" sz="3400" dirty="0"/>
              <a:t>A un tercero (el testigo, deber de decir verdad, deber de comparecer).  No miran el interés del litigante sino de la comunidad. </a:t>
            </a:r>
          </a:p>
          <a:p>
            <a:pPr algn="just">
              <a:defRPr/>
            </a:pPr>
            <a:r>
              <a:rPr lang="es-ES" sz="3400" dirty="0"/>
              <a:t>Deberes de los jueces:  además de los clásicos como el de residir a donde presta servicios, asistir diariamente a su oficina </a:t>
            </a:r>
            <a:r>
              <a:rPr lang="es-ES" sz="3400" dirty="0" err="1"/>
              <a:t>etc</a:t>
            </a:r>
            <a:r>
              <a:rPr lang="es-ES" sz="3400" dirty="0"/>
              <a:t>, hoy tiene DEBERES respecto de la actividad procesal.</a:t>
            </a:r>
          </a:p>
          <a:p>
            <a:pPr algn="just">
              <a:defRPr/>
            </a:pPr>
            <a:endParaRPr lang="es-ES" sz="3400" dirty="0"/>
          </a:p>
          <a:p>
            <a:endParaRPr lang="es-AR" dirty="0"/>
          </a:p>
        </p:txBody>
      </p:sp>
      <p:sp>
        <p:nvSpPr>
          <p:cNvPr id="5" name="Marcador de texto 4">
            <a:extLst>
              <a:ext uri="{FF2B5EF4-FFF2-40B4-BE49-F238E27FC236}">
                <a16:creationId xmlns:a16="http://schemas.microsoft.com/office/drawing/2014/main" id="{109BB218-0933-2B4F-B217-A6444D6F486D}"/>
              </a:ext>
            </a:extLst>
          </p:cNvPr>
          <p:cNvSpPr>
            <a:spLocks noGrp="1"/>
          </p:cNvSpPr>
          <p:nvPr>
            <p:ph type="body" sz="quarter" idx="3"/>
          </p:nvPr>
        </p:nvSpPr>
        <p:spPr>
          <a:xfrm>
            <a:off x="6140702" y="1966146"/>
            <a:ext cx="2196474" cy="488835"/>
          </a:xfrm>
          <a:ln>
            <a:solidFill>
              <a:srgbClr val="C00000"/>
            </a:solidFill>
          </a:ln>
        </p:spPr>
        <p:txBody>
          <a:bodyPr/>
          <a:lstStyle/>
          <a:p>
            <a:r>
              <a:rPr lang="es-ES" b="1" dirty="0">
                <a:solidFill>
                  <a:srgbClr val="FF0000"/>
                </a:solidFill>
              </a:rPr>
              <a:t>Obligaciones</a:t>
            </a:r>
            <a:r>
              <a:rPr lang="es-ES" dirty="0">
                <a:solidFill>
                  <a:srgbClr val="FF0000"/>
                </a:solidFill>
              </a:rPr>
              <a:t>:</a:t>
            </a:r>
            <a:endParaRPr lang="es-AR" dirty="0">
              <a:solidFill>
                <a:srgbClr val="FF0000"/>
              </a:solidFill>
            </a:endParaRPr>
          </a:p>
        </p:txBody>
      </p:sp>
      <p:sp>
        <p:nvSpPr>
          <p:cNvPr id="6" name="Marcador de contenido 5">
            <a:extLst>
              <a:ext uri="{FF2B5EF4-FFF2-40B4-BE49-F238E27FC236}">
                <a16:creationId xmlns:a16="http://schemas.microsoft.com/office/drawing/2014/main" id="{C4F3E2D0-1C9F-1B4B-9EAB-DC7EB268CE8A}"/>
              </a:ext>
            </a:extLst>
          </p:cNvPr>
          <p:cNvSpPr>
            <a:spLocks noGrp="1"/>
          </p:cNvSpPr>
          <p:nvPr>
            <p:ph sz="quarter" idx="4"/>
          </p:nvPr>
        </p:nvSpPr>
        <p:spPr>
          <a:xfrm>
            <a:off x="5187349" y="2409781"/>
            <a:ext cx="4348473" cy="3567082"/>
          </a:xfrm>
          <a:ln>
            <a:solidFill>
              <a:srgbClr val="C00000"/>
            </a:solidFill>
          </a:ln>
        </p:spPr>
        <p:txBody>
          <a:bodyPr>
            <a:normAutofit fontScale="47500" lnSpcReduction="20000"/>
          </a:bodyPr>
          <a:lstStyle/>
          <a:p>
            <a:pPr algn="just"/>
            <a:r>
              <a:rPr lang="es-ES" sz="3800" dirty="0"/>
              <a:t>Imperativos instituidos en interés de un acreedor. </a:t>
            </a:r>
          </a:p>
          <a:p>
            <a:pPr algn="just"/>
            <a:r>
              <a:rPr lang="es-ES" sz="3800" dirty="0"/>
              <a:t>En el proceso:</a:t>
            </a:r>
          </a:p>
          <a:p>
            <a:pPr lvl="1" algn="just"/>
            <a:r>
              <a:rPr lang="es-ES" sz="3800" dirty="0"/>
              <a:t>la condena en costas; obligaciones económicas frente al fisco: por ej. el pago tasa de actuación judicial.</a:t>
            </a:r>
          </a:p>
          <a:p>
            <a:endParaRPr lang="es-AR" dirty="0"/>
          </a:p>
        </p:txBody>
      </p:sp>
      <p:sp>
        <p:nvSpPr>
          <p:cNvPr id="7" name="Distinto de 6">
            <a:extLst>
              <a:ext uri="{FF2B5EF4-FFF2-40B4-BE49-F238E27FC236}">
                <a16:creationId xmlns:a16="http://schemas.microsoft.com/office/drawing/2014/main" id="{CB7292B8-235C-F24C-BB42-FDE148D663A7}"/>
              </a:ext>
            </a:extLst>
          </p:cNvPr>
          <p:cNvSpPr/>
          <p:nvPr/>
        </p:nvSpPr>
        <p:spPr>
          <a:xfrm>
            <a:off x="4670673" y="1622472"/>
            <a:ext cx="914400" cy="9144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8" name="Abrir llave 7">
            <a:extLst>
              <a:ext uri="{FF2B5EF4-FFF2-40B4-BE49-F238E27FC236}">
                <a16:creationId xmlns:a16="http://schemas.microsoft.com/office/drawing/2014/main" id="{0494D52F-FA11-2742-94F8-C57480197EE8}"/>
              </a:ext>
            </a:extLst>
          </p:cNvPr>
          <p:cNvSpPr/>
          <p:nvPr/>
        </p:nvSpPr>
        <p:spPr>
          <a:xfrm rot="5400000">
            <a:off x="4323233" y="-2698789"/>
            <a:ext cx="1511045" cy="89141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extLst>
      <p:ext uri="{BB962C8B-B14F-4D97-AF65-F5344CB8AC3E}">
        <p14:creationId xmlns:p14="http://schemas.microsoft.com/office/powerpoint/2010/main" val="220400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b="1" dirty="0"/>
              <a:t>Carga procesal</a:t>
            </a:r>
          </a:p>
        </p:txBody>
      </p:sp>
      <p:sp>
        <p:nvSpPr>
          <p:cNvPr id="3" name="2 Marcador de contenido"/>
          <p:cNvSpPr>
            <a:spLocks noGrp="1"/>
          </p:cNvSpPr>
          <p:nvPr>
            <p:ph idx="1"/>
          </p:nvPr>
        </p:nvSpPr>
        <p:spPr/>
        <p:txBody>
          <a:bodyPr>
            <a:normAutofit lnSpcReduction="10000"/>
          </a:bodyPr>
          <a:lstStyle/>
          <a:p>
            <a:pPr algn="just">
              <a:defRPr/>
            </a:pPr>
            <a:r>
              <a:rPr lang="es-ES" sz="3200" b="1" dirty="0"/>
              <a:t>Situación jurídica instituida en la ley, consistente en el requerimiento de una conducta de realización facultativa, normalmente establecida en interés del propio sujeto y cuya omisión trae aparejada una consecuencia gravosa para él. </a:t>
            </a:r>
          </a:p>
          <a:p>
            <a:pPr algn="just">
              <a:buFont typeface="Wingdings" pitchFamily="2" charset="2"/>
              <a:buNone/>
              <a:defRPr/>
            </a:pPr>
            <a:r>
              <a:rPr lang="es-ES" sz="3200" b="1" dirty="0"/>
              <a:t>                         (</a:t>
            </a:r>
            <a:r>
              <a:rPr lang="es-ES" sz="3200" b="1" dirty="0" err="1"/>
              <a:t>Couture</a:t>
            </a:r>
            <a:r>
              <a:rPr lang="es-ES" sz="3200" b="1" dirty="0"/>
              <a:t>)</a:t>
            </a:r>
          </a:p>
          <a:p>
            <a:pPr>
              <a:buFont typeface="Wingdings" pitchFamily="2" charset="2"/>
              <a:buNone/>
              <a:defRPr/>
            </a:pPr>
            <a:endParaRPr lang="es-ES" dirty="0"/>
          </a:p>
        </p:txBody>
      </p:sp>
      <p:sp>
        <p:nvSpPr>
          <p:cNvPr id="4" name="3 Marcador de fecha"/>
          <p:cNvSpPr>
            <a:spLocks noGrp="1"/>
          </p:cNvSpPr>
          <p:nvPr>
            <p:ph type="dt" sz="quarter" idx="10"/>
          </p:nvPr>
        </p:nvSpPr>
        <p:spPr/>
        <p:txBody>
          <a:bodyPr/>
          <a:lstStyle/>
          <a:p>
            <a:pPr>
              <a:defRPr/>
            </a:pPr>
            <a:fld id="{7103A9E5-832F-492F-AC81-A12BCCF6FBE8}" type="datetime1">
              <a:rPr lang="es-AR" smtClean="0"/>
              <a:pPr>
                <a:defRPr/>
              </a:pPr>
              <a:t>7/5/19</a:t>
            </a:fld>
            <a:endParaRPr lang="es-ES"/>
          </a:p>
        </p:txBody>
      </p:sp>
      <p:sp>
        <p:nvSpPr>
          <p:cNvPr id="5" name="4 Marcador de pie de página"/>
          <p:cNvSpPr>
            <a:spLocks noGrp="1"/>
          </p:cNvSpPr>
          <p:nvPr>
            <p:ph type="ftr" sz="quarter" idx="11"/>
          </p:nvPr>
        </p:nvSpPr>
        <p:spPr/>
        <p:txBody>
          <a:bodyPr/>
          <a:lstStyle/>
          <a:p>
            <a:pPr>
              <a:defRPr/>
            </a:pPr>
            <a:r>
              <a:rPr lang="es-MX"/>
              <a:t>Práctica Procesal</a:t>
            </a:r>
            <a:endParaRPr lang="es-ES"/>
          </a:p>
        </p:txBody>
      </p:sp>
    </p:spTree>
    <p:extLst>
      <p:ext uri="{BB962C8B-B14F-4D97-AF65-F5344CB8AC3E}">
        <p14:creationId xmlns:p14="http://schemas.microsoft.com/office/powerpoint/2010/main" val="130226072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8961" y="174777"/>
            <a:ext cx="7772400" cy="914400"/>
          </a:xfrm>
        </p:spPr>
        <p:txBody>
          <a:bodyPr/>
          <a:lstStyle/>
          <a:p>
            <a:pPr>
              <a:defRPr/>
            </a:pPr>
            <a:r>
              <a:rPr lang="es-ES" b="1" dirty="0"/>
              <a:t>Carga procesal</a:t>
            </a:r>
          </a:p>
        </p:txBody>
      </p:sp>
      <p:sp>
        <p:nvSpPr>
          <p:cNvPr id="3" name="2 Marcador de contenido"/>
          <p:cNvSpPr>
            <a:spLocks noGrp="1"/>
          </p:cNvSpPr>
          <p:nvPr>
            <p:ph idx="1"/>
          </p:nvPr>
        </p:nvSpPr>
        <p:spPr>
          <a:xfrm>
            <a:off x="779930" y="1425387"/>
            <a:ext cx="8122024" cy="4657913"/>
          </a:xfrm>
        </p:spPr>
        <p:txBody>
          <a:bodyPr>
            <a:normAutofit/>
          </a:bodyPr>
          <a:lstStyle/>
          <a:p>
            <a:pPr algn="just">
              <a:defRPr/>
            </a:pPr>
            <a:r>
              <a:rPr lang="es-ES" sz="2800" dirty="0"/>
              <a:t>Inexistencia de derecho del adversario o del Estado;</a:t>
            </a:r>
          </a:p>
          <a:p>
            <a:pPr algn="just">
              <a:defRPr/>
            </a:pPr>
            <a:endParaRPr lang="es-ES" sz="2800" dirty="0"/>
          </a:p>
          <a:p>
            <a:pPr algn="just">
              <a:defRPr/>
            </a:pPr>
            <a:r>
              <a:rPr lang="es-ES" sz="2800" dirty="0"/>
              <a:t>Ausencia de sanción respecto de la parte que omite el cumplimiento de una carga (pues ésta no tiene posibilidad de efectivizarse,   cuando no media cumplimiento de la prestación) </a:t>
            </a:r>
          </a:p>
        </p:txBody>
      </p:sp>
      <p:sp>
        <p:nvSpPr>
          <p:cNvPr id="4" name="3 Marcador de fecha"/>
          <p:cNvSpPr>
            <a:spLocks noGrp="1"/>
          </p:cNvSpPr>
          <p:nvPr>
            <p:ph type="dt" sz="quarter" idx="10"/>
          </p:nvPr>
        </p:nvSpPr>
        <p:spPr/>
        <p:txBody>
          <a:bodyPr/>
          <a:lstStyle/>
          <a:p>
            <a:pPr>
              <a:defRPr/>
            </a:pPr>
            <a:fld id="{7103A9E5-832F-492F-AC81-A12BCCF6FBE8}" type="datetime1">
              <a:rPr lang="es-AR" smtClean="0"/>
              <a:pPr>
                <a:defRPr/>
              </a:pPr>
              <a:t>7/5/19</a:t>
            </a:fld>
            <a:endParaRPr lang="es-ES"/>
          </a:p>
        </p:txBody>
      </p:sp>
      <p:sp>
        <p:nvSpPr>
          <p:cNvPr id="5" name="4 Marcador de pie de página"/>
          <p:cNvSpPr>
            <a:spLocks noGrp="1"/>
          </p:cNvSpPr>
          <p:nvPr>
            <p:ph type="ftr" sz="quarter" idx="11"/>
          </p:nvPr>
        </p:nvSpPr>
        <p:spPr/>
        <p:txBody>
          <a:bodyPr/>
          <a:lstStyle/>
          <a:p>
            <a:pPr>
              <a:defRPr/>
            </a:pPr>
            <a:r>
              <a:rPr lang="es-MX"/>
              <a:t>Práctica Procesal</a:t>
            </a:r>
            <a:endParaRPr lang="es-ES"/>
          </a:p>
        </p:txBody>
      </p:sp>
    </p:spTree>
    <p:extLst>
      <p:ext uri="{BB962C8B-B14F-4D97-AF65-F5344CB8AC3E}">
        <p14:creationId xmlns:p14="http://schemas.microsoft.com/office/powerpoint/2010/main" val="257054000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04980" y="210493"/>
            <a:ext cx="7772400" cy="914400"/>
          </a:xfrm>
        </p:spPr>
        <p:txBody>
          <a:bodyPr/>
          <a:lstStyle/>
          <a:p>
            <a:pPr>
              <a:defRPr/>
            </a:pPr>
            <a:r>
              <a:rPr lang="es-ES" b="1" dirty="0"/>
              <a:t>Carga procesal</a:t>
            </a:r>
          </a:p>
        </p:txBody>
      </p:sp>
      <p:sp>
        <p:nvSpPr>
          <p:cNvPr id="3" name="2 Marcador de contenido"/>
          <p:cNvSpPr>
            <a:spLocks noGrp="1"/>
          </p:cNvSpPr>
          <p:nvPr>
            <p:ph idx="1"/>
          </p:nvPr>
        </p:nvSpPr>
        <p:spPr>
          <a:xfrm>
            <a:off x="510988" y="981636"/>
            <a:ext cx="9699812" cy="5291174"/>
          </a:xfrm>
        </p:spPr>
        <p:txBody>
          <a:bodyPr>
            <a:normAutofit/>
          </a:bodyPr>
          <a:lstStyle/>
          <a:p>
            <a:pPr algn="just">
              <a:defRPr/>
            </a:pPr>
            <a:r>
              <a:rPr lang="es-ES" sz="2800" dirty="0"/>
              <a:t>Palacio: siendo la “facultad jurídica” la posibilidad de proyectarse libremente en un determinado sentido, la carga constituye un elemento de aquélla</a:t>
            </a:r>
            <a:r>
              <a:rPr lang="es-ES" sz="2800" b="1" dirty="0"/>
              <a:t>. </a:t>
            </a:r>
          </a:p>
          <a:p>
            <a:pPr>
              <a:defRPr/>
            </a:pPr>
            <a:endParaRPr lang="es-ES" sz="2800" b="1" dirty="0"/>
          </a:p>
          <a:p>
            <a:pPr marL="342900" lvl="1" indent="-342900" algn="just">
              <a:defRPr/>
            </a:pPr>
            <a:r>
              <a:rPr lang="es-ES" sz="2800" b="1" dirty="0">
                <a:solidFill>
                  <a:schemeClr val="accent1">
                    <a:lumMod val="50000"/>
                  </a:schemeClr>
                </a:solidFill>
                <a:effectLst>
                  <a:outerShdw blurRad="38100" dist="38100" dir="2700000" algn="tl">
                    <a:srgbClr val="000000">
                      <a:alpha val="43137"/>
                    </a:srgbClr>
                  </a:outerShdw>
                </a:effectLst>
              </a:rPr>
              <a:t>Carga procesal: conjunto de requisitos o condiciones que las partes deben tener en cuenta al proyectarse jurídicamente en el ejercicio de una facultad procesal, o sea, como un elemento condicionante de la eficacia jurídica de ésta última. </a:t>
            </a:r>
          </a:p>
          <a:p>
            <a:pPr>
              <a:defRPr/>
            </a:pPr>
            <a:endParaRPr lang="es-ES" sz="2800" dirty="0"/>
          </a:p>
          <a:p>
            <a:pPr>
              <a:buFont typeface="Wingdings" pitchFamily="2" charset="2"/>
              <a:buNone/>
              <a:defRPr/>
            </a:pPr>
            <a:endParaRPr lang="es-ES" dirty="0"/>
          </a:p>
        </p:txBody>
      </p:sp>
      <p:sp>
        <p:nvSpPr>
          <p:cNvPr id="4" name="3 Marcador de fecha"/>
          <p:cNvSpPr>
            <a:spLocks noGrp="1"/>
          </p:cNvSpPr>
          <p:nvPr>
            <p:ph type="dt" sz="quarter" idx="10"/>
          </p:nvPr>
        </p:nvSpPr>
        <p:spPr/>
        <p:txBody>
          <a:bodyPr/>
          <a:lstStyle/>
          <a:p>
            <a:pPr>
              <a:defRPr/>
            </a:pPr>
            <a:fld id="{7103A9E5-832F-492F-AC81-A12BCCF6FBE8}" type="datetime1">
              <a:rPr lang="es-AR" smtClean="0"/>
              <a:pPr>
                <a:defRPr/>
              </a:pPr>
              <a:t>7/5/19</a:t>
            </a:fld>
            <a:endParaRPr lang="es-ES" dirty="0"/>
          </a:p>
        </p:txBody>
      </p:sp>
      <p:sp>
        <p:nvSpPr>
          <p:cNvPr id="5" name="4 Marcador de pie de página"/>
          <p:cNvSpPr>
            <a:spLocks noGrp="1"/>
          </p:cNvSpPr>
          <p:nvPr>
            <p:ph type="ftr" sz="quarter" idx="11"/>
          </p:nvPr>
        </p:nvSpPr>
        <p:spPr/>
        <p:txBody>
          <a:bodyPr/>
          <a:lstStyle/>
          <a:p>
            <a:pPr>
              <a:defRPr/>
            </a:pPr>
            <a:r>
              <a:rPr lang="es-MX"/>
              <a:t>Práctica Procesal</a:t>
            </a:r>
            <a:endParaRPr lang="es-ES"/>
          </a:p>
        </p:txBody>
      </p:sp>
    </p:spTree>
    <p:extLst>
      <p:ext uri="{BB962C8B-B14F-4D97-AF65-F5344CB8AC3E}">
        <p14:creationId xmlns:p14="http://schemas.microsoft.com/office/powerpoint/2010/main" val="326629834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ES" b="1" dirty="0"/>
              <a:t>Carga procesal</a:t>
            </a:r>
          </a:p>
        </p:txBody>
      </p:sp>
      <p:sp>
        <p:nvSpPr>
          <p:cNvPr id="3" name="2 Marcador de contenido"/>
          <p:cNvSpPr>
            <a:spLocks noGrp="1"/>
          </p:cNvSpPr>
          <p:nvPr>
            <p:ph idx="1"/>
          </p:nvPr>
        </p:nvSpPr>
        <p:spPr>
          <a:xfrm>
            <a:off x="2438400" y="1426464"/>
            <a:ext cx="7772400" cy="4929096"/>
          </a:xfrm>
        </p:spPr>
        <p:txBody>
          <a:bodyPr/>
          <a:lstStyle/>
          <a:p>
            <a:pPr marL="342900" lvl="1" indent="-342900">
              <a:defRPr/>
            </a:pPr>
            <a:endParaRPr lang="es-ES" sz="2400" dirty="0"/>
          </a:p>
          <a:p>
            <a:pPr marL="342900" lvl="1" indent="-342900">
              <a:defRPr/>
            </a:pPr>
            <a:r>
              <a:rPr lang="es-ES" sz="3600" b="1" dirty="0">
                <a:effectLst>
                  <a:outerShdw blurRad="38100" dist="38100" dir="2700000" algn="tl">
                    <a:srgbClr val="000000">
                      <a:alpha val="43137"/>
                    </a:srgbClr>
                  </a:outerShdw>
                </a:effectLst>
              </a:rPr>
              <a:t>Algunos ejemplos: </a:t>
            </a:r>
          </a:p>
          <a:p>
            <a:pPr marL="342900" lvl="1" indent="-342900">
              <a:defRPr/>
            </a:pPr>
            <a:endParaRPr lang="es-ES" sz="2800" dirty="0"/>
          </a:p>
          <a:p>
            <a:pPr marL="342900" lvl="1" indent="-342900">
              <a:defRPr/>
            </a:pPr>
            <a:r>
              <a:rPr lang="es-ES" sz="2800" dirty="0"/>
              <a:t>Comparecer el demandado a la citación del tribunal**</a:t>
            </a:r>
          </a:p>
          <a:p>
            <a:pPr marL="342900" lvl="1" indent="-342900">
              <a:defRPr/>
            </a:pPr>
            <a:r>
              <a:rPr lang="es-ES" sz="2800" dirty="0"/>
              <a:t>Fundamentar la demanda**</a:t>
            </a:r>
          </a:p>
          <a:p>
            <a:pPr marL="342900" lvl="1" indent="-342900">
              <a:defRPr/>
            </a:pPr>
            <a:r>
              <a:rPr lang="es-ES" sz="2800" dirty="0"/>
              <a:t>Contestar un traslado de documentos**</a:t>
            </a:r>
          </a:p>
          <a:p>
            <a:pPr marL="342900" lvl="1" indent="-342900">
              <a:defRPr/>
            </a:pPr>
            <a:r>
              <a:rPr lang="es-ES" sz="2800" dirty="0"/>
              <a:t>Ofrecer prueba**</a:t>
            </a:r>
          </a:p>
          <a:p>
            <a:pPr marL="342900" lvl="1" indent="-342900">
              <a:defRPr/>
            </a:pPr>
            <a:r>
              <a:rPr lang="es-ES" sz="2800" dirty="0"/>
              <a:t>Producir una prueba **</a:t>
            </a:r>
          </a:p>
          <a:p>
            <a:pPr marL="342900" lvl="1" indent="-342900">
              <a:buNone/>
              <a:defRPr/>
            </a:pPr>
            <a:endParaRPr lang="es-ES" sz="2800" dirty="0"/>
          </a:p>
          <a:p>
            <a:pPr marL="342900" lvl="1" indent="-342900">
              <a:buNone/>
              <a:defRPr/>
            </a:pPr>
            <a:endParaRPr lang="es-ES" sz="2800" dirty="0"/>
          </a:p>
          <a:p>
            <a:pPr>
              <a:defRPr/>
            </a:pPr>
            <a:endParaRPr lang="es-ES" dirty="0"/>
          </a:p>
        </p:txBody>
      </p:sp>
      <p:sp>
        <p:nvSpPr>
          <p:cNvPr id="4" name="3 Marcador de fecha"/>
          <p:cNvSpPr>
            <a:spLocks noGrp="1"/>
          </p:cNvSpPr>
          <p:nvPr>
            <p:ph type="dt" sz="quarter" idx="10"/>
          </p:nvPr>
        </p:nvSpPr>
        <p:spPr/>
        <p:txBody>
          <a:bodyPr/>
          <a:lstStyle/>
          <a:p>
            <a:pPr>
              <a:defRPr/>
            </a:pPr>
            <a:fld id="{7103A9E5-832F-492F-AC81-A12BCCF6FBE8}" type="datetime1">
              <a:rPr lang="es-AR" smtClean="0"/>
              <a:pPr>
                <a:defRPr/>
              </a:pPr>
              <a:t>7/5/19</a:t>
            </a:fld>
            <a:endParaRPr lang="es-ES"/>
          </a:p>
        </p:txBody>
      </p:sp>
      <p:sp>
        <p:nvSpPr>
          <p:cNvPr id="5" name="4 Marcador de pie de página"/>
          <p:cNvSpPr>
            <a:spLocks noGrp="1"/>
          </p:cNvSpPr>
          <p:nvPr>
            <p:ph type="ftr" sz="quarter" idx="11"/>
          </p:nvPr>
        </p:nvSpPr>
        <p:spPr/>
        <p:txBody>
          <a:bodyPr/>
          <a:lstStyle/>
          <a:p>
            <a:pPr>
              <a:defRPr/>
            </a:pPr>
            <a:r>
              <a:rPr lang="es-MX"/>
              <a:t>Práctica Procesal</a:t>
            </a:r>
            <a:endParaRPr lang="es-ES"/>
          </a:p>
        </p:txBody>
      </p:sp>
    </p:spTree>
    <p:extLst>
      <p:ext uri="{BB962C8B-B14F-4D97-AF65-F5344CB8AC3E}">
        <p14:creationId xmlns:p14="http://schemas.microsoft.com/office/powerpoint/2010/main" val="37509262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a:t>SENTENCIA DEFINITIVA*: </a:t>
            </a:r>
          </a:p>
          <a:p>
            <a:pPr lvl="1"/>
            <a:r>
              <a:rPr lang="es-ES" dirty="0"/>
              <a:t>Es el modo normal de terminación de todo proceso.  Es el acto mediante el cual el juez decide el mérito de la pretensión. Sus efectos trascienden al proceso en que fue dictada, pues lo decidido por ella no puede ser objeto de revisión en ningún otro proceso – cosa juzgada- . </a:t>
            </a:r>
          </a:p>
          <a:p>
            <a:pPr lvl="1"/>
            <a:endParaRPr lang="es-ES" dirty="0"/>
          </a:p>
          <a:p>
            <a:r>
              <a:rPr lang="es-ES" dirty="0"/>
              <a:t>Durante el transcurso del proceso con el objeto de preparar o facilitar el pronunciamiento  de la Sentencia Definitiva juez dicta otras resoluciones, destinadas a producir efectos solo dentro de ese proceso: </a:t>
            </a:r>
          </a:p>
          <a:p>
            <a:pPr lvl="1"/>
            <a:r>
              <a:rPr lang="es-ES" dirty="0"/>
              <a:t>Providencias simples  (decretos* y </a:t>
            </a:r>
          </a:p>
          <a:p>
            <a:pPr lvl="1"/>
            <a:r>
              <a:rPr lang="es-ES" dirty="0"/>
              <a:t>Sentencias Interlocutorias*</a:t>
            </a:r>
          </a:p>
          <a:p>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b="1" i="1" dirty="0"/>
              <a:t>RESOLUCIONES JUDICIALES</a:t>
            </a:r>
            <a:r>
              <a:rPr lang="es-ES" dirty="0"/>
              <a:t> </a:t>
            </a:r>
          </a:p>
        </p:txBody>
      </p:sp>
    </p:spTree>
    <p:extLst>
      <p:ext uri="{BB962C8B-B14F-4D97-AF65-F5344CB8AC3E}">
        <p14:creationId xmlns:p14="http://schemas.microsoft.com/office/powerpoint/2010/main" val="407839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a:t>Escritas, en idioma nacional</a:t>
            </a:r>
          </a:p>
          <a:p>
            <a:r>
              <a:rPr lang="es-ES" dirty="0"/>
              <a:t>Indicación de la fecha y del lugar en que se dictan</a:t>
            </a:r>
          </a:p>
          <a:p>
            <a:r>
              <a:rPr lang="es-ES" dirty="0"/>
              <a:t>Firma del juez : si es primera instancia</a:t>
            </a:r>
            <a:r>
              <a:rPr lang="es-ES" sz="3200" dirty="0"/>
              <a:t>&gt;&gt;</a:t>
            </a:r>
            <a:r>
              <a:rPr lang="es-ES" dirty="0"/>
              <a:t> el juez; si es un órgano colegiado o de 2da instancia &gt;&gt;&gt;los miembros del tribunal, salvo que se trate de providencias simples, que son firmadas sólo por el Presidente de un Tribunal Colegiado o Cámara.  En CPCCN  y códigos similares a éste: el Secretario y/o prosecretario administrativo, pueden firmar algunas providencias simples. </a:t>
            </a:r>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b="1" dirty="0"/>
              <a:t>Requisitos extrínsecos y comunes  a todas las resoluciones judiciales: </a:t>
            </a:r>
          </a:p>
        </p:txBody>
      </p:sp>
    </p:spTree>
    <p:extLst>
      <p:ext uri="{BB962C8B-B14F-4D97-AF65-F5344CB8AC3E}">
        <p14:creationId xmlns:p14="http://schemas.microsoft.com/office/powerpoint/2010/main" val="970085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b="1" i="1" dirty="0"/>
              <a:t>Providencias simples</a:t>
            </a:r>
            <a:r>
              <a:rPr lang="es-ES" dirty="0"/>
              <a:t>: basta con los requisitos extrínsecos. Motivadas? solo cuando causan gravamen irreparable. </a:t>
            </a:r>
          </a:p>
          <a:p>
            <a:endParaRPr lang="es-ES" dirty="0"/>
          </a:p>
          <a:p>
            <a:r>
              <a:rPr lang="es-ES" b="1" i="1" dirty="0"/>
              <a:t>Sentencias interlocutorias</a:t>
            </a:r>
            <a:r>
              <a:rPr lang="es-ES" dirty="0"/>
              <a:t>: </a:t>
            </a:r>
          </a:p>
          <a:p>
            <a:pPr lvl="1"/>
            <a:r>
              <a:rPr lang="es-ES" dirty="0"/>
              <a:t>Además de los requisitos extrínsecos, deben contener (art. 161 </a:t>
            </a:r>
            <a:r>
              <a:rPr lang="es-ES" dirty="0" err="1"/>
              <a:t>cpccn</a:t>
            </a:r>
            <a:r>
              <a:rPr lang="es-ES" dirty="0"/>
              <a:t>):</a:t>
            </a:r>
          </a:p>
          <a:p>
            <a:pPr lvl="1"/>
            <a:r>
              <a:rPr lang="es-ES" b="1" u="sng" dirty="0"/>
              <a:t>Los fundamentos</a:t>
            </a:r>
            <a:r>
              <a:rPr lang="es-ES" dirty="0"/>
              <a:t>: deben apoyarse en los hechos controvertidos de la incidencia que se está resolviendo, y en las normas </a:t>
            </a:r>
            <a:r>
              <a:rPr lang="es-ES" dirty="0" err="1"/>
              <a:t>jcas</a:t>
            </a:r>
            <a:r>
              <a:rPr lang="es-ES" dirty="0"/>
              <a:t> que los rigen, respetando la jerarquía de las normas vigentes y el principio de congruencia (art. 34 </a:t>
            </a:r>
            <a:r>
              <a:rPr lang="es-ES" dirty="0" err="1"/>
              <a:t>inc</a:t>
            </a:r>
            <a:r>
              <a:rPr lang="es-ES" dirty="0"/>
              <a:t> 4º </a:t>
            </a:r>
            <a:r>
              <a:rPr lang="es-ES" dirty="0" err="1"/>
              <a:t>cpccn</a:t>
            </a:r>
            <a:r>
              <a:rPr lang="es-ES" dirty="0"/>
              <a:t>)</a:t>
            </a:r>
          </a:p>
          <a:p>
            <a:pPr lvl="1"/>
            <a:r>
              <a:rPr lang="es-ES" b="1" u="sng" dirty="0"/>
              <a:t>La decisión expresa</a:t>
            </a:r>
            <a:r>
              <a:rPr lang="es-ES" dirty="0"/>
              <a:t>,</a:t>
            </a:r>
            <a:r>
              <a:rPr lang="es-ES" b="1" u="sng" dirty="0"/>
              <a:t> positiva y precisa</a:t>
            </a:r>
            <a:r>
              <a:rPr lang="es-ES" dirty="0"/>
              <a:t> de las cuestiones planteadas. </a:t>
            </a:r>
          </a:p>
          <a:p>
            <a:pPr lvl="1"/>
            <a:r>
              <a:rPr lang="es-ES" b="1" u="sng" dirty="0"/>
              <a:t>El pronunciamiento </a:t>
            </a:r>
            <a:r>
              <a:rPr lang="es-ES" u="sng" dirty="0"/>
              <a:t>sobre</a:t>
            </a:r>
            <a:r>
              <a:rPr lang="es-ES" b="1" u="sng" dirty="0"/>
              <a:t> costas</a:t>
            </a:r>
            <a:r>
              <a:rPr lang="es-ES" u="sng" dirty="0"/>
              <a:t> </a:t>
            </a:r>
          </a:p>
          <a:p>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b="1" i="1" dirty="0"/>
              <a:t>Requisitos específicos de cada resolución: </a:t>
            </a:r>
          </a:p>
        </p:txBody>
      </p:sp>
    </p:spTree>
    <p:extLst>
      <p:ext uri="{BB962C8B-B14F-4D97-AF65-F5344CB8AC3E}">
        <p14:creationId xmlns:p14="http://schemas.microsoft.com/office/powerpoint/2010/main" val="305216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2919" y="1673157"/>
            <a:ext cx="9021083" cy="4368205"/>
          </a:xfrm>
        </p:spPr>
        <p:txBody>
          <a:bodyPr/>
          <a:lstStyle/>
          <a:p>
            <a:r>
              <a:rPr lang="es-ES" dirty="0"/>
              <a:t>Extrínsecos: </a:t>
            </a:r>
            <a:r>
              <a:rPr lang="es-ES" dirty="0" err="1"/>
              <a:t>idem</a:t>
            </a:r>
            <a:r>
              <a:rPr lang="es-ES" dirty="0"/>
              <a:t> a las restantes resoluciones judiciales (fecha, lugar, firma del juez) </a:t>
            </a:r>
          </a:p>
          <a:p>
            <a:r>
              <a:rPr lang="es-ES" dirty="0"/>
              <a:t>Otros requisitos, propios de la S.D. que refieren a su 	“contenido”.</a:t>
            </a:r>
          </a:p>
          <a:p>
            <a:endParaRPr lang="es-ES" dirty="0"/>
          </a:p>
          <a:p>
            <a:pPr>
              <a:buNone/>
            </a:pPr>
            <a:r>
              <a:rPr lang="es-ES" dirty="0"/>
              <a:t>	</a:t>
            </a:r>
          </a:p>
          <a:p>
            <a:pPr>
              <a:buNone/>
            </a:pPr>
            <a:r>
              <a:rPr lang="es-ES" dirty="0"/>
              <a:t>	 TRES PARTES: </a:t>
            </a:r>
          </a:p>
          <a:p>
            <a:pPr>
              <a:buNone/>
            </a:pPr>
            <a:r>
              <a:rPr lang="es-ES" dirty="0"/>
              <a:t>					 	“resultas/resultandos”</a:t>
            </a:r>
          </a:p>
          <a:p>
            <a:pPr>
              <a:buNone/>
            </a:pPr>
            <a:r>
              <a:rPr lang="es-ES" dirty="0"/>
              <a:t>						 “considerandos”</a:t>
            </a:r>
          </a:p>
          <a:p>
            <a:pPr>
              <a:buNone/>
            </a:pPr>
            <a:r>
              <a:rPr lang="es-ES" dirty="0"/>
              <a:t>						  “parte dispositiva”</a:t>
            </a:r>
          </a:p>
          <a:p>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lstStyle/>
          <a:p>
            <a:r>
              <a:rPr lang="es-ES" b="1" u="sng" dirty="0"/>
              <a:t>Sentencia Definitiva- requisitos</a:t>
            </a:r>
          </a:p>
        </p:txBody>
      </p:sp>
      <p:sp>
        <p:nvSpPr>
          <p:cNvPr id="27" name="26 Flecha abajo"/>
          <p:cNvSpPr/>
          <p:nvPr/>
        </p:nvSpPr>
        <p:spPr>
          <a:xfrm>
            <a:off x="3524232" y="2751482"/>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27 Más"/>
          <p:cNvSpPr/>
          <p:nvPr/>
        </p:nvSpPr>
        <p:spPr>
          <a:xfrm>
            <a:off x="8810644" y="1928802"/>
            <a:ext cx="571504" cy="50006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0762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s-ES" sz="2400" dirty="0"/>
              <a:t>“Resultas”: nombre y apellido de las partes, breve relación de las cuestiones que constituyen el objeto del juicio –mención de los hechos alegados por las partes en sus escritos de demanda y contestación, así como el objeto  y causa de la pretensión o pretensiones deducidas. </a:t>
            </a:r>
          </a:p>
          <a:p>
            <a:pPr lvl="1" algn="just"/>
            <a:r>
              <a:rPr lang="es-ES" sz="2000" dirty="0"/>
              <a:t>También es costumbre: relatar </a:t>
            </a:r>
            <a:r>
              <a:rPr lang="es-ES" sz="2000" b="1" dirty="0"/>
              <a:t>brevemente </a:t>
            </a:r>
            <a:r>
              <a:rPr lang="es-ES" sz="2000" dirty="0"/>
              <a:t>los trámites sustanciales cumplidos en el expediente.  </a:t>
            </a:r>
          </a:p>
          <a:p>
            <a:pPr lvl="2" algn="just"/>
            <a:r>
              <a:rPr lang="es-ES" sz="1800" dirty="0"/>
              <a:t>MALA PRÁCTICA: EXCESOS en la descripción de estos aspectos. </a:t>
            </a:r>
          </a:p>
          <a:p>
            <a:pPr algn="just">
              <a:buNone/>
            </a:pPr>
            <a:r>
              <a:rPr lang="es-ES" sz="2400" dirty="0"/>
              <a:t> </a:t>
            </a:r>
          </a:p>
          <a:p>
            <a:pPr algn="just">
              <a:buNone/>
            </a:pPr>
            <a:r>
              <a:rPr lang="es-ES" sz="2400" dirty="0"/>
              <a:t>	</a:t>
            </a:r>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b="1" u="sng" dirty="0"/>
              <a:t>Sentencia Definitiva- requisitos (</a:t>
            </a:r>
            <a:r>
              <a:rPr lang="es-ES" b="1" u="sng" dirty="0" err="1"/>
              <a:t>cont</a:t>
            </a:r>
            <a:r>
              <a:rPr lang="es-ES" b="1" u="sng" dirty="0"/>
              <a:t>)</a:t>
            </a:r>
          </a:p>
        </p:txBody>
      </p:sp>
    </p:spTree>
    <p:extLst>
      <p:ext uri="{BB962C8B-B14F-4D97-AF65-F5344CB8AC3E}">
        <p14:creationId xmlns:p14="http://schemas.microsoft.com/office/powerpoint/2010/main" val="428563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4812" y="242047"/>
            <a:ext cx="9843247" cy="5799316"/>
          </a:xfrm>
        </p:spPr>
        <p:txBody>
          <a:bodyPr/>
          <a:lstStyle/>
          <a:p>
            <a:r>
              <a:rPr lang="es-ES" sz="2400" dirty="0"/>
              <a:t> </a:t>
            </a:r>
            <a:r>
              <a:rPr lang="es-ES" sz="4000" b="1" dirty="0"/>
              <a:t>ACTIVIDAD procesal:</a:t>
            </a:r>
            <a:r>
              <a:rPr lang="es-ES" sz="4000" dirty="0"/>
              <a:t> </a:t>
            </a:r>
          </a:p>
          <a:p>
            <a:endParaRPr lang="es-ES" sz="2400" dirty="0"/>
          </a:p>
          <a:p>
            <a:endParaRPr lang="es-ES" sz="2400" dirty="0"/>
          </a:p>
          <a:p>
            <a:pPr lvl="1" algn="just"/>
            <a:r>
              <a:rPr lang="es-ES" sz="3200" dirty="0"/>
              <a:t> Conjunto de actos que deben cumplir los sujetos procesales desde el comienzo del proceso hasta la decisión que le pone término, escindiéndose en dimensiones de </a:t>
            </a:r>
            <a:endParaRPr lang="es-ES" i="1" dirty="0"/>
          </a:p>
          <a:p>
            <a:pPr marL="457200" lvl="1" indent="0" algn="ctr">
              <a:buNone/>
            </a:pPr>
            <a:r>
              <a:rPr lang="es-ES" sz="4800" b="1" i="1" dirty="0">
                <a:effectLst>
                  <a:outerShdw blurRad="38100" dist="38100" dir="2700000" algn="tl">
                    <a:srgbClr val="000000">
                      <a:alpha val="43137"/>
                    </a:srgbClr>
                  </a:outerShdw>
                </a:effectLst>
              </a:rPr>
              <a:t>Lugar, tiempo y forma</a:t>
            </a:r>
            <a:endParaRPr lang="es-ES" sz="48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F46EEDE5-F829-4AFB-8CB9-E38F7A0EC7C5}" type="datetime1">
              <a:rPr lang="es-AR" smtClean="0"/>
              <a:pPr>
                <a:defRPr/>
              </a:pPr>
              <a:t>7/5/19</a:t>
            </a:fld>
            <a:endParaRPr lang="es-ES"/>
          </a:p>
        </p:txBody>
      </p:sp>
      <p:sp>
        <p:nvSpPr>
          <p:cNvPr id="5" name="4 Marcador de pie de página"/>
          <p:cNvSpPr>
            <a:spLocks noGrp="1"/>
          </p:cNvSpPr>
          <p:nvPr>
            <p:ph type="ftr" sz="quarter" idx="11"/>
          </p:nvPr>
        </p:nvSpPr>
        <p:spPr/>
        <p:txBody>
          <a:bodyPr/>
          <a:lstStyle/>
          <a:p>
            <a:pPr>
              <a:defRPr/>
            </a:pPr>
            <a:r>
              <a:rPr lang="es-MX"/>
              <a:t>Práctica Procesal</a:t>
            </a:r>
            <a:endParaRPr lang="es-ES"/>
          </a:p>
        </p:txBody>
      </p:sp>
    </p:spTree>
    <p:extLst>
      <p:ext uri="{BB962C8B-B14F-4D97-AF65-F5344CB8AC3E}">
        <p14:creationId xmlns:p14="http://schemas.microsoft.com/office/powerpoint/2010/main" val="149720332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017" y="1692613"/>
            <a:ext cx="9474740" cy="4348749"/>
          </a:xfrm>
        </p:spPr>
        <p:txBody>
          <a:bodyPr>
            <a:normAutofit lnSpcReduction="10000"/>
          </a:bodyPr>
          <a:lstStyle/>
          <a:p>
            <a:r>
              <a:rPr lang="es-ES" sz="2400" dirty="0"/>
              <a:t>“</a:t>
            </a:r>
            <a:r>
              <a:rPr lang="es-ES" sz="2400" b="1" dirty="0"/>
              <a:t>Considerandos</a:t>
            </a:r>
            <a:r>
              <a:rPr lang="es-ES" sz="2400" dirty="0"/>
              <a:t>”:  -</a:t>
            </a:r>
            <a:r>
              <a:rPr lang="es-ES" sz="2400" dirty="0" err="1"/>
              <a:t>incs</a:t>
            </a:r>
            <a:r>
              <a:rPr lang="es-ES" sz="2400" dirty="0"/>
              <a:t> 4 y 5 163 </a:t>
            </a:r>
            <a:r>
              <a:rPr lang="es-ES" sz="2400" dirty="0" err="1"/>
              <a:t>cpccn</a:t>
            </a:r>
            <a:r>
              <a:rPr lang="es-ES" sz="2400" dirty="0"/>
              <a:t>- </a:t>
            </a:r>
          </a:p>
          <a:p>
            <a:pPr lvl="1"/>
            <a:r>
              <a:rPr lang="es-ES" sz="2000" dirty="0"/>
              <a:t>Se consideran,  por separado, las cuestiones litigiosas. En esta parte se dan los fundamentos y se establece el encuadre jurídico que el juez da al caso -aplicación de la ley-  se consideran aplicables las presunciones, cuando produjeren convicción, de conformidad con las reglas de la sana crítica.  </a:t>
            </a:r>
          </a:p>
          <a:p>
            <a:pPr lvl="1"/>
            <a:r>
              <a:rPr lang="es-ES" sz="2000" dirty="0"/>
              <a:t>También, se puede  “valorar la conducta procesal de las partes en el juicio”,  como “argumento” de prueba -163 </a:t>
            </a:r>
            <a:r>
              <a:rPr lang="es-ES" sz="2000" dirty="0" err="1"/>
              <a:t>cpccn</a:t>
            </a:r>
            <a:r>
              <a:rPr lang="es-ES" sz="2000" dirty="0"/>
              <a:t>-. </a:t>
            </a:r>
          </a:p>
          <a:p>
            <a:pPr lvl="1"/>
            <a:r>
              <a:rPr lang="es-ES" sz="2000" dirty="0"/>
              <a:t>El juez valora la prueba producida en le juicio, hace mérito de ella y según la convicción que le produzca y las normas jurídicas que resulten aplicables al caso, estimará (admitirá) total o parcialmente o bien rechazará, la pretensión deducida en juicio.  </a:t>
            </a:r>
          </a:p>
          <a:p>
            <a:r>
              <a:rPr lang="es-ES" sz="2400" dirty="0"/>
              <a:t>ES LA PARTE MÁS IMPORTANTE DE LA SENTENCIA. </a:t>
            </a:r>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b="1" u="sng" dirty="0"/>
              <a:t>Sentencia Definitiva- requisitos (</a:t>
            </a:r>
            <a:r>
              <a:rPr lang="es-ES" b="1" u="sng" dirty="0" err="1"/>
              <a:t>cont</a:t>
            </a:r>
            <a:r>
              <a:rPr lang="es-ES" b="1" u="sng" dirty="0"/>
              <a:t>)</a:t>
            </a:r>
          </a:p>
        </p:txBody>
      </p:sp>
    </p:spTree>
    <p:extLst>
      <p:ext uri="{BB962C8B-B14F-4D97-AF65-F5344CB8AC3E}">
        <p14:creationId xmlns:p14="http://schemas.microsoft.com/office/powerpoint/2010/main" val="2305047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77333" y="1614791"/>
            <a:ext cx="8894683" cy="4426571"/>
          </a:xfrm>
        </p:spPr>
        <p:txBody>
          <a:bodyPr>
            <a:normAutofit fontScale="92500" lnSpcReduction="10000"/>
          </a:bodyPr>
          <a:lstStyle/>
          <a:p>
            <a:pPr algn="just"/>
            <a:r>
              <a:rPr lang="es-ES" sz="2200" dirty="0"/>
              <a:t>“</a:t>
            </a:r>
            <a:r>
              <a:rPr lang="es-ES" sz="2200" b="1" dirty="0"/>
              <a:t>Considerandos</a:t>
            </a:r>
            <a:r>
              <a:rPr lang="es-ES" sz="2200" dirty="0"/>
              <a:t>”: </a:t>
            </a:r>
          </a:p>
          <a:p>
            <a:pPr algn="just"/>
            <a:r>
              <a:rPr lang="es-ES" sz="2200" dirty="0"/>
              <a:t>Cuestión: </a:t>
            </a:r>
          </a:p>
          <a:p>
            <a:pPr algn="just"/>
            <a:r>
              <a:rPr lang="es-ES" sz="2200" dirty="0"/>
              <a:t> 1º ¿tiene que valorar  o hacerse cargo de </a:t>
            </a:r>
            <a:r>
              <a:rPr lang="es-ES" sz="2200" i="1" dirty="0"/>
              <a:t>TODA</a:t>
            </a:r>
            <a:r>
              <a:rPr lang="es-ES" sz="2200" dirty="0"/>
              <a:t> la prueba producida en el juicio, incluso las innecesarias o inconducentes? </a:t>
            </a:r>
          </a:p>
          <a:p>
            <a:pPr algn="just"/>
            <a:r>
              <a:rPr lang="es-ES" sz="2200" dirty="0"/>
              <a:t>2º¿ tiene que atenerse exclusivamente a aplicar el derecho invocado por las partes? &gt;&gt;&gt;&gt;&gt;&gt;&gt;&gt;&gt; </a:t>
            </a:r>
          </a:p>
          <a:p>
            <a:pPr algn="just">
              <a:buNone/>
            </a:pPr>
            <a:r>
              <a:rPr lang="es-ES" sz="3500" dirty="0"/>
              <a:t>&gt;&gt;&gt; “IURA NOVIT CURIAE”</a:t>
            </a:r>
          </a:p>
          <a:p>
            <a:pPr algn="just">
              <a:buNone/>
            </a:pPr>
            <a:r>
              <a:rPr lang="es-ES" sz="3500" dirty="0"/>
              <a:t>Se puede fundar en “principios del derecho”, en jurisprudencia? Sin invocar una norma específica?</a:t>
            </a:r>
            <a:endParaRPr lang="es-ES" sz="2200" dirty="0"/>
          </a:p>
          <a:p>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b="1" u="sng" dirty="0"/>
              <a:t>Sentencia Definitiva- requisitos (</a:t>
            </a:r>
            <a:r>
              <a:rPr lang="es-ES" b="1" u="sng" dirty="0" err="1"/>
              <a:t>cont</a:t>
            </a:r>
            <a:r>
              <a:rPr lang="es-ES" b="1" u="sng" dirty="0"/>
              <a:t>)</a:t>
            </a:r>
          </a:p>
        </p:txBody>
      </p:sp>
    </p:spTree>
    <p:extLst>
      <p:ext uri="{BB962C8B-B14F-4D97-AF65-F5344CB8AC3E}">
        <p14:creationId xmlns:p14="http://schemas.microsoft.com/office/powerpoint/2010/main" val="35873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11285" y="1381329"/>
            <a:ext cx="8962717" cy="4660034"/>
          </a:xfrm>
        </p:spPr>
        <p:txBody>
          <a:bodyPr>
            <a:normAutofit fontScale="92500" lnSpcReduction="10000"/>
          </a:bodyPr>
          <a:lstStyle/>
          <a:p>
            <a:pPr algn="just"/>
            <a:r>
              <a:rPr lang="es-ES" dirty="0"/>
              <a:t>“</a:t>
            </a:r>
            <a:r>
              <a:rPr lang="es-ES" sz="2400" dirty="0"/>
              <a:t>Parte  dispositiva”: -</a:t>
            </a:r>
            <a:r>
              <a:rPr lang="es-ES" sz="2400" dirty="0" err="1"/>
              <a:t>incs</a:t>
            </a:r>
            <a:r>
              <a:rPr lang="es-ES" sz="2400" dirty="0"/>
              <a:t> 6,7, y 8 163 </a:t>
            </a:r>
            <a:r>
              <a:rPr lang="es-ES" sz="2400" dirty="0" err="1"/>
              <a:t>cpccn</a:t>
            </a:r>
            <a:r>
              <a:rPr lang="es-ES" sz="2400" dirty="0"/>
              <a:t>- :</a:t>
            </a:r>
          </a:p>
          <a:p>
            <a:pPr algn="just">
              <a:buNone/>
            </a:pPr>
            <a:endParaRPr lang="es-ES" sz="2400" dirty="0"/>
          </a:p>
          <a:p>
            <a:pPr algn="just"/>
            <a:r>
              <a:rPr lang="es-ES" sz="2400" dirty="0"/>
              <a:t>“Decisión expresa, positiva y precisa, de conformidad con las pretensiones deducidas en juicio, calificadas según corresponda por ley, declarando el derecho de los litigantes y condenando o absolviendo de la demanda o reconvención en su caso, en todo o en parte”(</a:t>
            </a:r>
            <a:r>
              <a:rPr lang="es-ES" sz="2400" dirty="0" err="1"/>
              <a:t>inc</a:t>
            </a:r>
            <a:r>
              <a:rPr lang="es-ES" sz="2400" dirty="0"/>
              <a:t> 6º)</a:t>
            </a:r>
          </a:p>
          <a:p>
            <a:pPr algn="just"/>
            <a:r>
              <a:rPr lang="es-ES" sz="2400" dirty="0"/>
              <a:t>“Plazo para cumplir la sentencia, si fuese susceptible de ejecución( </a:t>
            </a:r>
            <a:r>
              <a:rPr lang="es-ES" sz="2400" dirty="0" err="1"/>
              <a:t>inc</a:t>
            </a:r>
            <a:r>
              <a:rPr lang="es-ES" sz="2400" dirty="0"/>
              <a:t> 7)</a:t>
            </a:r>
          </a:p>
          <a:p>
            <a:pPr algn="just"/>
            <a:r>
              <a:rPr lang="es-ES" sz="2400" dirty="0"/>
              <a:t>“pronunciamiento sobre costas y regulación de honorarios”</a:t>
            </a:r>
          </a:p>
          <a:p>
            <a:pPr algn="just"/>
            <a:r>
              <a:rPr lang="es-ES" sz="2400" dirty="0"/>
              <a:t>“declaración de temeridad y malicia en los términos del art. 34 </a:t>
            </a:r>
            <a:r>
              <a:rPr lang="es-ES" sz="2400" dirty="0" err="1"/>
              <a:t>inc</a:t>
            </a:r>
            <a:r>
              <a:rPr lang="es-ES" sz="2400" dirty="0"/>
              <a:t> 6º </a:t>
            </a:r>
            <a:r>
              <a:rPr lang="es-ES" sz="2400" dirty="0" err="1"/>
              <a:t>cpccn</a:t>
            </a:r>
            <a:r>
              <a:rPr lang="es-ES" sz="2400" dirty="0"/>
              <a:t> (</a:t>
            </a:r>
            <a:r>
              <a:rPr lang="es-ES" sz="2400" dirty="0" err="1"/>
              <a:t>inc</a:t>
            </a:r>
            <a:r>
              <a:rPr lang="es-ES" sz="2400" dirty="0"/>
              <a:t> 8)</a:t>
            </a:r>
          </a:p>
          <a:p>
            <a:pPr algn="just"/>
            <a:endParaRPr lang="es-ES" sz="2400" dirty="0"/>
          </a:p>
          <a:p>
            <a:endParaRPr lang="es-ES" dirty="0"/>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dirty="0"/>
              <a:t>Sentencia definitiva: requisitos (</a:t>
            </a:r>
            <a:r>
              <a:rPr lang="es-ES" dirty="0" err="1"/>
              <a:t>cont</a:t>
            </a:r>
            <a:r>
              <a:rPr lang="es-ES" dirty="0"/>
              <a:t>)</a:t>
            </a:r>
          </a:p>
        </p:txBody>
      </p:sp>
    </p:spTree>
    <p:extLst>
      <p:ext uri="{BB962C8B-B14F-4D97-AF65-F5344CB8AC3E}">
        <p14:creationId xmlns:p14="http://schemas.microsoft.com/office/powerpoint/2010/main" val="832364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lgn="just"/>
            <a:r>
              <a:rPr lang="es-ES" sz="2800" dirty="0"/>
              <a:t>Inc. 6º art. 163 CPCCN</a:t>
            </a:r>
          </a:p>
          <a:p>
            <a:pPr algn="just"/>
            <a:r>
              <a:rPr lang="es-ES" sz="2800" dirty="0"/>
              <a:t>Debe existir una estricta correspondencia entre el contenido de la sentencia y las cuestiones oportunamente planteadas por las partes. Ello supone la adecuación del pronunciamiento a los elementos de la pretensión deducida en juicio –sujetos, objeto, causa-. </a:t>
            </a:r>
          </a:p>
          <a:p>
            <a:pPr algn="just"/>
            <a:r>
              <a:rPr lang="es-ES" sz="2800" dirty="0"/>
              <a:t>Constituye una de las manifestaciones del principio “dispositivo” – fundamento constitucional: art. 18 CN. </a:t>
            </a:r>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dirty="0"/>
              <a:t>Procesal civil</a:t>
            </a:r>
          </a:p>
        </p:txBody>
      </p:sp>
      <p:sp>
        <p:nvSpPr>
          <p:cNvPr id="5" name="4 Título"/>
          <p:cNvSpPr>
            <a:spLocks noGrp="1"/>
          </p:cNvSpPr>
          <p:nvPr>
            <p:ph type="title"/>
          </p:nvPr>
        </p:nvSpPr>
        <p:spPr/>
        <p:txBody>
          <a:bodyPr/>
          <a:lstStyle/>
          <a:p>
            <a:r>
              <a:rPr lang="es-ES" dirty="0"/>
              <a:t>Principio de “congruencia”</a:t>
            </a:r>
          </a:p>
        </p:txBody>
      </p:sp>
    </p:spTree>
    <p:extLst>
      <p:ext uri="{BB962C8B-B14F-4D97-AF65-F5344CB8AC3E}">
        <p14:creationId xmlns:p14="http://schemas.microsoft.com/office/powerpoint/2010/main" val="943126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77333" y="1712068"/>
            <a:ext cx="8894683" cy="4329295"/>
          </a:xfrm>
        </p:spPr>
        <p:txBody>
          <a:bodyPr>
            <a:normAutofit/>
          </a:bodyPr>
          <a:lstStyle/>
          <a:p>
            <a:r>
              <a:rPr lang="es-ES" sz="2800" dirty="0"/>
              <a:t>Constituyen  agravio a garantía defensa en juicio:</a:t>
            </a:r>
          </a:p>
          <a:p>
            <a:pPr lvl="1"/>
            <a:r>
              <a:rPr lang="es-ES" sz="2400" dirty="0"/>
              <a:t> sentencias que omiten el examen de las cuestiones oportunamente propuestas por las partes –</a:t>
            </a:r>
            <a:r>
              <a:rPr lang="es-ES" sz="2400" b="1" dirty="0" err="1"/>
              <a:t>citra</a:t>
            </a:r>
            <a:r>
              <a:rPr lang="es-ES" sz="2400" b="1" dirty="0"/>
              <a:t> </a:t>
            </a:r>
            <a:r>
              <a:rPr lang="es-ES" sz="2400" b="1" dirty="0" err="1"/>
              <a:t>petita</a:t>
            </a:r>
            <a:r>
              <a:rPr lang="es-ES" sz="2400" b="1" dirty="0"/>
              <a:t> </a:t>
            </a:r>
          </a:p>
          <a:p>
            <a:pPr lvl="1"/>
            <a:endParaRPr lang="es-ES" sz="2400" dirty="0"/>
          </a:p>
          <a:p>
            <a:pPr lvl="1"/>
            <a:r>
              <a:rPr lang="es-ES" sz="2400" dirty="0"/>
              <a:t> aquellas que se pronuncian sobre defensas o pretensiones no articuladas en el proceso –</a:t>
            </a:r>
            <a:r>
              <a:rPr lang="es-ES" sz="2400" b="1" dirty="0"/>
              <a:t>extra </a:t>
            </a:r>
            <a:r>
              <a:rPr lang="es-ES" sz="2400" b="1" dirty="0" err="1"/>
              <a:t>petita</a:t>
            </a:r>
            <a:r>
              <a:rPr lang="es-ES" sz="2400" dirty="0"/>
              <a:t>-. </a:t>
            </a:r>
          </a:p>
          <a:p>
            <a:pPr lvl="1"/>
            <a:r>
              <a:rPr lang="es-ES" sz="2400" dirty="0"/>
              <a:t>Cuando la sentencia excede el límite cuantitativo o cualitativo de las peticiones contenidas en la pretensión u oposición, concediendo o negando más de lo reclamado por las partes –</a:t>
            </a:r>
            <a:r>
              <a:rPr lang="es-ES" sz="2400" b="1" dirty="0"/>
              <a:t>ultra </a:t>
            </a:r>
            <a:r>
              <a:rPr lang="es-ES" sz="2400" b="1" dirty="0" err="1"/>
              <a:t>petita</a:t>
            </a:r>
            <a:r>
              <a:rPr lang="es-ES" sz="2400" dirty="0"/>
              <a:t>- </a:t>
            </a:r>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lstStyle/>
          <a:p>
            <a:r>
              <a:rPr lang="es-ES" dirty="0"/>
              <a:t>Principio de congruencia (</a:t>
            </a:r>
            <a:r>
              <a:rPr lang="es-ES" dirty="0" err="1"/>
              <a:t>cont</a:t>
            </a:r>
            <a:r>
              <a:rPr lang="es-ES" dirty="0"/>
              <a:t>)</a:t>
            </a:r>
          </a:p>
        </p:txBody>
      </p:sp>
    </p:spTree>
    <p:extLst>
      <p:ext uri="{BB962C8B-B14F-4D97-AF65-F5344CB8AC3E}">
        <p14:creationId xmlns:p14="http://schemas.microsoft.com/office/powerpoint/2010/main" val="340089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9106" y="1789889"/>
            <a:ext cx="8884896" cy="4251473"/>
          </a:xfrm>
        </p:spPr>
        <p:txBody>
          <a:bodyPr>
            <a:normAutofit/>
          </a:bodyPr>
          <a:lstStyle/>
          <a:p>
            <a:r>
              <a:rPr lang="es-ES" b="1" dirty="0"/>
              <a:t>Requisitos formales: similares a la sentencia de primera instancia.</a:t>
            </a:r>
          </a:p>
          <a:p>
            <a:r>
              <a:rPr lang="es-ES" b="1" dirty="0"/>
              <a:t>Tribunal compuesto por 2 o más jueces, deben contener votos de los jueces que integran el tribunal. </a:t>
            </a:r>
          </a:p>
          <a:p>
            <a:pPr lvl="1"/>
            <a:r>
              <a:rPr lang="es-ES" b="1" dirty="0">
                <a:solidFill>
                  <a:schemeClr val="accent2">
                    <a:lumMod val="75000"/>
                  </a:schemeClr>
                </a:solidFill>
              </a:rPr>
              <a:t>Previamente, se sortea el orden de votación, antes de celebrar el “acuerdo*” donde se pronunciará la sentencia. </a:t>
            </a:r>
          </a:p>
          <a:p>
            <a:pPr lvl="1"/>
            <a:r>
              <a:rPr lang="es-ES" b="1" dirty="0">
                <a:solidFill>
                  <a:schemeClr val="accent2">
                    <a:lumMod val="75000"/>
                  </a:schemeClr>
                </a:solidFill>
              </a:rPr>
              <a:t>Votación: individual el primer vocal - el 2º puede: votar adhiriendo al primero, haciendo uno propio, donde puede agregar más fundamentos pero adhiriendo  al primero o bien, votar en disidencia del voto anterior. En este caso, desempata el tercero en el orden de votación. Si hay coincidencia en los dos primeros, según el sistema procesal, se podrá “abstener” de votar el tercer vocal, por existir ya mayoría.</a:t>
            </a:r>
          </a:p>
          <a:p>
            <a:pPr lvl="1"/>
            <a:r>
              <a:rPr lang="es-ES" b="1" dirty="0">
                <a:solidFill>
                  <a:schemeClr val="accent2">
                    <a:lumMod val="75000"/>
                  </a:schemeClr>
                </a:solidFill>
              </a:rPr>
              <a:t>Voto individual: solo en las sentencias definitivas, recurridas por apelación “libre”. </a:t>
            </a:r>
          </a:p>
          <a:p>
            <a:pPr lvl="1"/>
            <a:r>
              <a:rPr lang="es-ES" b="1" dirty="0">
                <a:solidFill>
                  <a:schemeClr val="accent2">
                    <a:lumMod val="75000"/>
                  </a:schemeClr>
                </a:solidFill>
              </a:rPr>
              <a:t>Voto impersonal: sentencias y resoluciones apeladas “en relación”. </a:t>
            </a:r>
          </a:p>
        </p:txBody>
      </p:sp>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p:txBody>
          <a:bodyPr>
            <a:normAutofit/>
          </a:bodyPr>
          <a:lstStyle/>
          <a:p>
            <a:r>
              <a:rPr lang="es-ES" dirty="0"/>
              <a:t>Sentencia de segunda o ulterior instancia</a:t>
            </a:r>
          </a:p>
        </p:txBody>
      </p:sp>
    </p:spTree>
    <p:extLst>
      <p:ext uri="{BB962C8B-B14F-4D97-AF65-F5344CB8AC3E}">
        <p14:creationId xmlns:p14="http://schemas.microsoft.com/office/powerpoint/2010/main" val="3435080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1981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arcador de fecha"/>
          <p:cNvSpPr>
            <a:spLocks noGrp="1"/>
          </p:cNvSpPr>
          <p:nvPr>
            <p:ph type="dt" sz="half" idx="14"/>
          </p:nvPr>
        </p:nvSpPr>
        <p:spPr/>
        <p:txBody>
          <a:bodyPr/>
          <a:lstStyle/>
          <a:p>
            <a:fld id="{DADC8436-85B6-422A-96C5-31C0094A7B79}" type="datetime1">
              <a:rPr lang="es-ES" smtClean="0"/>
              <a:pPr/>
              <a:t>7/5/19</a:t>
            </a:fld>
            <a:endParaRPr lang="es-ES"/>
          </a:p>
        </p:txBody>
      </p:sp>
      <p:sp>
        <p:nvSpPr>
          <p:cNvPr id="4" name="3 Marcador de pie de página"/>
          <p:cNvSpPr>
            <a:spLocks noGrp="1"/>
          </p:cNvSpPr>
          <p:nvPr>
            <p:ph type="ftr" sz="quarter" idx="16"/>
          </p:nvPr>
        </p:nvSpPr>
        <p:spPr/>
        <p:txBody>
          <a:bodyPr/>
          <a:lstStyle/>
          <a:p>
            <a:r>
              <a:rPr lang="es-ES"/>
              <a:t>Procesal civil</a:t>
            </a:r>
          </a:p>
        </p:txBody>
      </p:sp>
      <p:sp>
        <p:nvSpPr>
          <p:cNvPr id="5" name="4 Título"/>
          <p:cNvSpPr>
            <a:spLocks noGrp="1"/>
          </p:cNvSpPr>
          <p:nvPr>
            <p:ph type="title"/>
          </p:nvPr>
        </p:nvSpPr>
        <p:spPr>
          <a:xfrm>
            <a:off x="194553" y="175098"/>
            <a:ext cx="10016247" cy="896448"/>
          </a:xfrm>
        </p:spPr>
        <p:txBody>
          <a:bodyPr/>
          <a:lstStyle/>
          <a:p>
            <a:r>
              <a:rPr lang="es-ES" dirty="0"/>
              <a:t>Clasificación de las sentencias</a:t>
            </a:r>
          </a:p>
        </p:txBody>
      </p:sp>
      <p:graphicFrame>
        <p:nvGraphicFramePr>
          <p:cNvPr id="7" name="6 Diagrama"/>
          <p:cNvGraphicFramePr/>
          <p:nvPr>
            <p:extLst>
              <p:ext uri="{D42A27DB-BD31-4B8C-83A1-F6EECF244321}">
                <p14:modId xmlns:p14="http://schemas.microsoft.com/office/powerpoint/2010/main" val="1949802971"/>
              </p:ext>
            </p:extLst>
          </p:nvPr>
        </p:nvGraphicFramePr>
        <p:xfrm>
          <a:off x="1023553" y="870304"/>
          <a:ext cx="8358246" cy="55007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26" name="Picture 2" descr="C:\Users\Usuario\AppData\Local\Microsoft\Windows\Temporary Internet Files\Content.IE5\WGMQF7YR\MC900287437[1].wmf"/>
          <p:cNvPicPr>
            <a:picLocks noChangeAspect="1" noChangeArrowheads="1"/>
          </p:cNvPicPr>
          <p:nvPr/>
        </p:nvPicPr>
        <p:blipFill>
          <a:blip r:embed="rId12" cstate="print"/>
          <a:srcRect/>
          <a:stretch>
            <a:fillRect/>
          </a:stretch>
        </p:blipFill>
        <p:spPr bwMode="auto">
          <a:xfrm>
            <a:off x="1441596" y="2691973"/>
            <a:ext cx="1810576" cy="1857388"/>
          </a:xfrm>
          <a:prstGeom prst="rect">
            <a:avLst/>
          </a:prstGeom>
          <a:noFill/>
        </p:spPr>
      </p:pic>
    </p:spTree>
    <p:extLst>
      <p:ext uri="{BB962C8B-B14F-4D97-AF65-F5344CB8AC3E}">
        <p14:creationId xmlns:p14="http://schemas.microsoft.com/office/powerpoint/2010/main" val="424262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FBD8F-C956-8B42-A492-B2FCBD67DF9C}"/>
              </a:ext>
            </a:extLst>
          </p:cNvPr>
          <p:cNvSpPr>
            <a:spLocks noGrp="1"/>
          </p:cNvSpPr>
          <p:nvPr>
            <p:ph type="title"/>
          </p:nvPr>
        </p:nvSpPr>
        <p:spPr>
          <a:xfrm>
            <a:off x="344825" y="0"/>
            <a:ext cx="8596668" cy="1320800"/>
          </a:xfrm>
        </p:spPr>
        <p:txBody>
          <a:bodyPr/>
          <a:lstStyle/>
          <a:p>
            <a:r>
              <a:rPr lang="es-AR" dirty="0"/>
              <a:t>PRINCIPIOS QUE GOBIERNAN LA ACTIVIDAD PROCESAL</a:t>
            </a:r>
          </a:p>
        </p:txBody>
      </p:sp>
      <p:sp>
        <p:nvSpPr>
          <p:cNvPr id="3" name="Marcador de contenido 2">
            <a:extLst>
              <a:ext uri="{FF2B5EF4-FFF2-40B4-BE49-F238E27FC236}">
                <a16:creationId xmlns:a16="http://schemas.microsoft.com/office/drawing/2014/main" id="{2932449B-C73F-4847-B247-8AF1419B9DAB}"/>
              </a:ext>
            </a:extLst>
          </p:cNvPr>
          <p:cNvSpPr>
            <a:spLocks noGrp="1"/>
          </p:cNvSpPr>
          <p:nvPr>
            <p:ph idx="1"/>
          </p:nvPr>
        </p:nvSpPr>
        <p:spPr>
          <a:xfrm>
            <a:off x="677334" y="1930401"/>
            <a:ext cx="9194030" cy="4110962"/>
          </a:xfrm>
        </p:spPr>
        <p:txBody>
          <a:bodyPr>
            <a:normAutofit/>
          </a:bodyPr>
          <a:lstStyle/>
          <a:p>
            <a:r>
              <a:rPr lang="es-AR" sz="3200" dirty="0"/>
              <a:t>la iniciativa /la inactividad </a:t>
            </a:r>
          </a:p>
          <a:p>
            <a:pPr lvl="1"/>
            <a:r>
              <a:rPr lang="es-AR" sz="3000" dirty="0"/>
              <a:t>(manifestaciones del  principio dispositivo) </a:t>
            </a:r>
          </a:p>
          <a:p>
            <a:endParaRPr lang="es-AR" sz="3200" dirty="0"/>
          </a:p>
          <a:p>
            <a:r>
              <a:rPr lang="es-AR" sz="3200" dirty="0"/>
              <a:t>La preclusión</a:t>
            </a:r>
          </a:p>
          <a:p>
            <a:endParaRPr lang="es-AR" sz="3200" dirty="0"/>
          </a:p>
          <a:p>
            <a:r>
              <a:rPr lang="es-AR" sz="3200" dirty="0"/>
              <a:t>La inciativa o actividad oficiosa</a:t>
            </a:r>
          </a:p>
          <a:p>
            <a:endParaRPr lang="es-AR" sz="3200" dirty="0"/>
          </a:p>
          <a:p>
            <a:endParaRPr lang="es-AR" sz="3200" dirty="0"/>
          </a:p>
        </p:txBody>
      </p:sp>
    </p:spTree>
    <p:extLst>
      <p:ext uri="{BB962C8B-B14F-4D97-AF65-F5344CB8AC3E}">
        <p14:creationId xmlns:p14="http://schemas.microsoft.com/office/powerpoint/2010/main" val="203955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19537" y="91976"/>
            <a:ext cx="6347713" cy="672728"/>
          </a:xfrm>
        </p:spPr>
        <p:txBody>
          <a:bodyPr/>
          <a:lstStyle/>
          <a:p>
            <a:pPr eaLnBrk="1" hangingPunct="1">
              <a:defRPr/>
            </a:pPr>
            <a:r>
              <a:rPr lang="es-MX" b="1" dirty="0"/>
              <a:t>DISPOSITIVO</a:t>
            </a:r>
            <a:endParaRPr lang="es-ES" b="1" dirty="0"/>
          </a:p>
        </p:txBody>
      </p:sp>
      <p:sp>
        <p:nvSpPr>
          <p:cNvPr id="48131" name="Rectangle 3"/>
          <p:cNvSpPr>
            <a:spLocks noGrp="1" noChangeArrowheads="1"/>
          </p:cNvSpPr>
          <p:nvPr>
            <p:ph idx="1"/>
          </p:nvPr>
        </p:nvSpPr>
        <p:spPr>
          <a:xfrm>
            <a:off x="1524001" y="764704"/>
            <a:ext cx="8100391" cy="5641784"/>
          </a:xfrm>
        </p:spPr>
        <p:txBody>
          <a:bodyPr>
            <a:noAutofit/>
          </a:bodyPr>
          <a:lstStyle/>
          <a:p>
            <a:pPr eaLnBrk="1" hangingPunct="1">
              <a:defRPr/>
            </a:pPr>
            <a:r>
              <a:rPr lang="es-MX" sz="2400" dirty="0">
                <a:solidFill>
                  <a:schemeClr val="accent2">
                    <a:lumMod val="50000"/>
                  </a:schemeClr>
                </a:solidFill>
              </a:rPr>
              <a:t>Aquel en virtud del cual </a:t>
            </a:r>
            <a:r>
              <a:rPr lang="es-MX" sz="2400" b="1" dirty="0">
                <a:solidFill>
                  <a:schemeClr val="accent2">
                    <a:lumMod val="50000"/>
                  </a:schemeClr>
                </a:solidFill>
              </a:rPr>
              <a:t>se confía a la actividad de las partes tanto el estímulo de la función judicial como el aporte de los materiales</a:t>
            </a:r>
            <a:r>
              <a:rPr lang="es-MX" sz="2400" dirty="0">
                <a:solidFill>
                  <a:schemeClr val="accent2">
                    <a:lumMod val="50000"/>
                  </a:schemeClr>
                </a:solidFill>
              </a:rPr>
              <a:t> sobre los que ha de versar la decisión del juez.</a:t>
            </a:r>
          </a:p>
          <a:p>
            <a:pPr eaLnBrk="1" hangingPunct="1">
              <a:defRPr/>
            </a:pPr>
            <a:r>
              <a:rPr lang="es-MX" sz="2000" dirty="0">
                <a:solidFill>
                  <a:schemeClr val="accent2">
                    <a:lumMod val="50000"/>
                  </a:schemeClr>
                </a:solidFill>
              </a:rPr>
              <a:t>Ejercicio de la acción/ ejercicio de la oposición/ aportación de hechos/ aportación de prueba/desistimiento de la pretensión/ allanamiento total o parcial a la pretensión /Conciliación del conflicto..</a:t>
            </a:r>
          </a:p>
          <a:p>
            <a:pPr eaLnBrk="1" hangingPunct="1">
              <a:defRPr/>
            </a:pPr>
            <a:r>
              <a:rPr lang="es-MX" sz="2400" b="1" dirty="0">
                <a:solidFill>
                  <a:schemeClr val="accent2">
                    <a:lumMod val="50000"/>
                  </a:schemeClr>
                </a:solidFill>
              </a:rPr>
              <a:t>L</a:t>
            </a:r>
            <a:r>
              <a:rPr lang="en-US" sz="2400" b="1" dirty="0" err="1">
                <a:solidFill>
                  <a:schemeClr val="accent2">
                    <a:lumMod val="50000"/>
                  </a:schemeClr>
                </a:solidFill>
              </a:rPr>
              <a:t>í</a:t>
            </a:r>
            <a:r>
              <a:rPr lang="es-MX" sz="2400" b="1" dirty="0">
                <a:solidFill>
                  <a:schemeClr val="accent2">
                    <a:lumMod val="50000"/>
                  </a:schemeClr>
                </a:solidFill>
              </a:rPr>
              <a:t>mite</a:t>
            </a:r>
            <a:r>
              <a:rPr lang="es-MX" sz="2400" dirty="0">
                <a:solidFill>
                  <a:schemeClr val="accent2">
                    <a:lumMod val="50000"/>
                  </a:schemeClr>
                </a:solidFill>
              </a:rPr>
              <a:t>: cuestiones en las que está en juego el </a:t>
            </a:r>
            <a:r>
              <a:rPr lang="es-MX" sz="2400" b="1" dirty="0">
                <a:solidFill>
                  <a:schemeClr val="accent2">
                    <a:lumMod val="50000"/>
                  </a:schemeClr>
                </a:solidFill>
              </a:rPr>
              <a:t>orden público.</a:t>
            </a:r>
          </a:p>
          <a:p>
            <a:pPr algn="ctr" eaLnBrk="1" hangingPunct="1">
              <a:defRPr/>
            </a:pPr>
            <a:r>
              <a:rPr lang="es-MX" sz="2200" b="1" dirty="0">
                <a:solidFill>
                  <a:schemeClr val="accent2">
                    <a:lumMod val="50000"/>
                  </a:schemeClr>
                </a:solidFill>
              </a:rPr>
              <a:t>NO ES EJERCICIO DEL PRINCIPIO DISPOSITIVO: 	pretender manejar la parte, los tiempos del proceso judicial. </a:t>
            </a:r>
          </a:p>
          <a:p>
            <a:pPr eaLnBrk="1" hangingPunct="1">
              <a:defRPr/>
            </a:pPr>
            <a:endParaRPr lang="es-MX" sz="2400" b="1" dirty="0">
              <a:solidFill>
                <a:schemeClr val="accent2">
                  <a:lumMod val="50000"/>
                </a:schemeClr>
              </a:solidFill>
            </a:endParaRPr>
          </a:p>
          <a:p>
            <a:pPr eaLnBrk="1" hangingPunct="1">
              <a:defRPr/>
            </a:pPr>
            <a:r>
              <a:rPr lang="es-MX" sz="2400" b="1" dirty="0">
                <a:solidFill>
                  <a:schemeClr val="accent2">
                    <a:lumMod val="50000"/>
                  </a:schemeClr>
                </a:solidFill>
              </a:rPr>
              <a:t>PRINCIPIO DISPOSITIVO “ATENUADO”</a:t>
            </a:r>
            <a:endParaRPr lang="es-ES" sz="2400" b="1" dirty="0">
              <a:solidFill>
                <a:schemeClr val="accent2">
                  <a:lumMod val="50000"/>
                </a:schemeClr>
              </a:solidFill>
            </a:endParaRPr>
          </a:p>
        </p:txBody>
      </p:sp>
      <p:sp>
        <p:nvSpPr>
          <p:cNvPr id="9218" name="3 Marcador de fecha"/>
          <p:cNvSpPr>
            <a:spLocks noGrp="1"/>
          </p:cNvSpPr>
          <p:nvPr>
            <p:ph type="dt" sz="half" idx="10"/>
          </p:nvPr>
        </p:nvSpPr>
        <p:spPr>
          <a:noFill/>
        </p:spPr>
        <p:txBody>
          <a:bodyPr/>
          <a:lstStyle/>
          <a:p>
            <a:fld id="{016C6091-8BEA-404D-BD91-D123D9BFA959}" type="datetime1">
              <a:rPr lang="es-AR" smtClean="0"/>
              <a:pPr/>
              <a:t>7/5/19</a:t>
            </a:fld>
            <a:endParaRPr lang="es-ES"/>
          </a:p>
        </p:txBody>
      </p:sp>
      <p:sp>
        <p:nvSpPr>
          <p:cNvPr id="9219" name="4 Marcador de pie de página"/>
          <p:cNvSpPr>
            <a:spLocks noGrp="1"/>
          </p:cNvSpPr>
          <p:nvPr>
            <p:ph type="ftr" sz="quarter" idx="11"/>
          </p:nvPr>
        </p:nvSpPr>
        <p:spPr>
          <a:noFill/>
        </p:spPr>
        <p:txBody>
          <a:bodyPr/>
          <a:lstStyle/>
          <a:p>
            <a:r>
              <a:rPr lang="es-MX"/>
              <a:t>Práctica Procesal</a:t>
            </a:r>
            <a:endParaRPr lang="es-ES"/>
          </a:p>
        </p:txBody>
      </p:sp>
    </p:spTree>
    <p:extLst>
      <p:ext uri="{BB962C8B-B14F-4D97-AF65-F5344CB8AC3E}">
        <p14:creationId xmlns:p14="http://schemas.microsoft.com/office/powerpoint/2010/main" val="1842607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B11845-12FD-BE42-8BF6-52CF48C7F396}"/>
              </a:ext>
            </a:extLst>
          </p:cNvPr>
          <p:cNvSpPr>
            <a:spLocks noGrp="1"/>
          </p:cNvSpPr>
          <p:nvPr>
            <p:ph type="title"/>
          </p:nvPr>
        </p:nvSpPr>
        <p:spPr>
          <a:xfrm>
            <a:off x="270164" y="0"/>
            <a:ext cx="9778296" cy="1156717"/>
          </a:xfrm>
        </p:spPr>
        <p:txBody>
          <a:bodyPr>
            <a:normAutofit/>
          </a:bodyPr>
          <a:lstStyle/>
          <a:p>
            <a:r>
              <a:rPr lang="es-AR" b="1" i="1" dirty="0">
                <a:solidFill>
                  <a:schemeClr val="accent1">
                    <a:lumMod val="50000"/>
                  </a:schemeClr>
                </a:solidFill>
              </a:rPr>
              <a:t>Principio dispositivo. LÍMITES</a:t>
            </a:r>
          </a:p>
        </p:txBody>
      </p:sp>
      <p:sp>
        <p:nvSpPr>
          <p:cNvPr id="3" name="Marcador de contenido 2">
            <a:extLst>
              <a:ext uri="{FF2B5EF4-FFF2-40B4-BE49-F238E27FC236}">
                <a16:creationId xmlns:a16="http://schemas.microsoft.com/office/drawing/2014/main" id="{E1C34661-3906-1A4C-A12D-B7C2DB0DE518}"/>
              </a:ext>
            </a:extLst>
          </p:cNvPr>
          <p:cNvSpPr>
            <a:spLocks noGrp="1"/>
          </p:cNvSpPr>
          <p:nvPr>
            <p:ph idx="1"/>
          </p:nvPr>
        </p:nvSpPr>
        <p:spPr>
          <a:xfrm>
            <a:off x="0" y="935182"/>
            <a:ext cx="10210800" cy="5420380"/>
          </a:xfrm>
        </p:spPr>
        <p:txBody>
          <a:bodyPr>
            <a:normAutofit/>
          </a:bodyPr>
          <a:lstStyle/>
          <a:p>
            <a:pPr algn="just"/>
            <a:r>
              <a:rPr lang="es-AR" sz="3500" b="1" dirty="0">
                <a:solidFill>
                  <a:schemeClr val="accent2">
                    <a:lumMod val="50000"/>
                  </a:schemeClr>
                </a:solidFill>
              </a:rPr>
              <a:t>AUTORIDAD:</a:t>
            </a:r>
            <a:r>
              <a:rPr lang="es-AR" dirty="0">
                <a:solidFill>
                  <a:schemeClr val="accent2">
                    <a:lumMod val="50000"/>
                  </a:schemeClr>
                </a:solidFill>
              </a:rPr>
              <a:t> </a:t>
            </a:r>
            <a:r>
              <a:rPr lang="es-AR" sz="2400" b="1" i="1" dirty="0">
                <a:solidFill>
                  <a:schemeClr val="accent2">
                    <a:lumMod val="50000"/>
                  </a:schemeClr>
                </a:solidFill>
              </a:rPr>
              <a:t>la tarea del juez debe estar orientada a la realizaci</a:t>
            </a:r>
            <a:r>
              <a:rPr lang="en-US" sz="2400" b="1" i="1" dirty="0" err="1">
                <a:solidFill>
                  <a:schemeClr val="accent2">
                    <a:lumMod val="50000"/>
                  </a:schemeClr>
                </a:solidFill>
              </a:rPr>
              <a:t>ón</a:t>
            </a:r>
            <a:r>
              <a:rPr lang="en-US" sz="2400" b="1" i="1" dirty="0">
                <a:solidFill>
                  <a:schemeClr val="accent2">
                    <a:lumMod val="50000"/>
                  </a:schemeClr>
                </a:solidFill>
              </a:rPr>
              <a:t> de </a:t>
            </a:r>
            <a:r>
              <a:rPr lang="en-US" sz="2400" b="1" i="1" dirty="0" err="1">
                <a:solidFill>
                  <a:schemeClr val="accent2">
                    <a:lumMod val="50000"/>
                  </a:schemeClr>
                </a:solidFill>
              </a:rPr>
              <a:t>los</a:t>
            </a:r>
            <a:r>
              <a:rPr lang="en-US" sz="2400" b="1" i="1" dirty="0">
                <a:solidFill>
                  <a:schemeClr val="accent2">
                    <a:lumMod val="50000"/>
                  </a:schemeClr>
                </a:solidFill>
              </a:rPr>
              <a:t> derechos. </a:t>
            </a:r>
          </a:p>
          <a:p>
            <a:pPr algn="just"/>
            <a:r>
              <a:rPr lang="en-US" sz="2400" b="1" i="1" dirty="0">
                <a:solidFill>
                  <a:schemeClr val="accent2">
                    <a:lumMod val="50000"/>
                  </a:schemeClr>
                </a:solidFill>
              </a:rPr>
              <a:t>El </a:t>
            </a:r>
            <a:r>
              <a:rPr lang="en-US" sz="2400" b="1" i="1" dirty="0" err="1">
                <a:solidFill>
                  <a:schemeClr val="accent2">
                    <a:lumMod val="50000"/>
                  </a:schemeClr>
                </a:solidFill>
              </a:rPr>
              <a:t>juez</a:t>
            </a:r>
            <a:r>
              <a:rPr lang="en-US" sz="2400" b="1" i="1" dirty="0">
                <a:solidFill>
                  <a:schemeClr val="accent2">
                    <a:lumMod val="50000"/>
                  </a:schemeClr>
                </a:solidFill>
              </a:rPr>
              <a:t> no </a:t>
            </a:r>
            <a:r>
              <a:rPr lang="en-US" sz="2400" b="1" i="1" dirty="0" err="1">
                <a:solidFill>
                  <a:schemeClr val="accent2">
                    <a:lumMod val="50000"/>
                  </a:schemeClr>
                </a:solidFill>
              </a:rPr>
              <a:t>puede</a:t>
            </a:r>
            <a:r>
              <a:rPr lang="en-US" sz="2400" b="1" i="1" dirty="0">
                <a:solidFill>
                  <a:schemeClr val="accent2">
                    <a:lumMod val="50000"/>
                  </a:schemeClr>
                </a:solidFill>
              </a:rPr>
              <a:t> </a:t>
            </a:r>
            <a:r>
              <a:rPr lang="en-US" sz="2400" b="1" i="1" dirty="0" err="1">
                <a:solidFill>
                  <a:schemeClr val="accent2">
                    <a:lumMod val="50000"/>
                  </a:schemeClr>
                </a:solidFill>
              </a:rPr>
              <a:t>desentenderse</a:t>
            </a:r>
            <a:r>
              <a:rPr lang="en-US" sz="2400" b="1" i="1" dirty="0">
                <a:solidFill>
                  <a:schemeClr val="accent2">
                    <a:lumMod val="50000"/>
                  </a:schemeClr>
                </a:solidFill>
              </a:rPr>
              <a:t> de </a:t>
            </a:r>
            <a:r>
              <a:rPr lang="en-US" sz="2400" b="1" i="1" dirty="0" err="1">
                <a:solidFill>
                  <a:schemeClr val="accent2">
                    <a:lumMod val="50000"/>
                  </a:schemeClr>
                </a:solidFill>
              </a:rPr>
              <a:t>esa</a:t>
            </a:r>
            <a:r>
              <a:rPr lang="en-US" sz="2400" b="1" i="1" dirty="0">
                <a:solidFill>
                  <a:schemeClr val="accent2">
                    <a:lumMod val="50000"/>
                  </a:schemeClr>
                </a:solidFill>
              </a:rPr>
              <a:t> </a:t>
            </a:r>
            <a:r>
              <a:rPr lang="en-US" sz="2400" b="1" i="1" dirty="0" err="1">
                <a:solidFill>
                  <a:schemeClr val="accent2">
                    <a:lumMod val="50000"/>
                  </a:schemeClr>
                </a:solidFill>
              </a:rPr>
              <a:t>realidad</a:t>
            </a:r>
            <a:r>
              <a:rPr lang="en-US" sz="2400" b="1" i="1" dirty="0">
                <a:solidFill>
                  <a:schemeClr val="accent2">
                    <a:lumMod val="50000"/>
                  </a:schemeClr>
                </a:solidFill>
              </a:rPr>
              <a:t>, </a:t>
            </a:r>
            <a:r>
              <a:rPr lang="en-US" sz="2400" b="1" i="1" dirty="0" err="1">
                <a:solidFill>
                  <a:schemeClr val="accent2">
                    <a:lumMod val="50000"/>
                  </a:schemeClr>
                </a:solidFill>
              </a:rPr>
              <a:t>ni</a:t>
            </a:r>
            <a:r>
              <a:rPr lang="en-US" sz="2400" b="1" i="1" dirty="0">
                <a:solidFill>
                  <a:schemeClr val="accent2">
                    <a:lumMod val="50000"/>
                  </a:schemeClr>
                </a:solidFill>
              </a:rPr>
              <a:t> </a:t>
            </a:r>
            <a:r>
              <a:rPr lang="en-US" sz="2400" b="1" i="1" dirty="0" err="1">
                <a:solidFill>
                  <a:schemeClr val="accent2">
                    <a:lumMod val="50000"/>
                  </a:schemeClr>
                </a:solidFill>
              </a:rPr>
              <a:t>en</a:t>
            </a:r>
            <a:r>
              <a:rPr lang="en-US" sz="2400" b="1" i="1" dirty="0">
                <a:solidFill>
                  <a:schemeClr val="accent2">
                    <a:lumMod val="50000"/>
                  </a:schemeClr>
                </a:solidFill>
              </a:rPr>
              <a:t> el </a:t>
            </a:r>
            <a:r>
              <a:rPr lang="en-US" sz="2400" b="1" i="1" dirty="0" err="1">
                <a:solidFill>
                  <a:schemeClr val="accent2">
                    <a:lumMod val="50000"/>
                  </a:schemeClr>
                </a:solidFill>
              </a:rPr>
              <a:t>desarrollo</a:t>
            </a:r>
            <a:r>
              <a:rPr lang="en-US" sz="2400" b="1" i="1" dirty="0">
                <a:solidFill>
                  <a:schemeClr val="accent2">
                    <a:lumMod val="50000"/>
                  </a:schemeClr>
                </a:solidFill>
              </a:rPr>
              <a:t> del </a:t>
            </a:r>
            <a:r>
              <a:rPr lang="en-US" sz="2400" b="1" i="1" dirty="0" err="1">
                <a:solidFill>
                  <a:schemeClr val="accent2">
                    <a:lumMod val="50000"/>
                  </a:schemeClr>
                </a:solidFill>
              </a:rPr>
              <a:t>proceso</a:t>
            </a:r>
            <a:r>
              <a:rPr lang="en-US" sz="2400" b="1" i="1" dirty="0">
                <a:solidFill>
                  <a:schemeClr val="accent2">
                    <a:lumMod val="50000"/>
                  </a:schemeClr>
                </a:solidFill>
              </a:rPr>
              <a:t> </a:t>
            </a:r>
            <a:r>
              <a:rPr lang="en-US" sz="2400" b="1" i="1" dirty="0" err="1">
                <a:solidFill>
                  <a:schemeClr val="accent2">
                    <a:lumMod val="50000"/>
                  </a:schemeClr>
                </a:solidFill>
              </a:rPr>
              <a:t>ni</a:t>
            </a:r>
            <a:r>
              <a:rPr lang="en-US" sz="2400" b="1" i="1" dirty="0">
                <a:solidFill>
                  <a:schemeClr val="accent2">
                    <a:lumMod val="50000"/>
                  </a:schemeClr>
                </a:solidFill>
              </a:rPr>
              <a:t> </a:t>
            </a:r>
            <a:r>
              <a:rPr lang="en-US" sz="2400" b="1" i="1" dirty="0" err="1">
                <a:solidFill>
                  <a:schemeClr val="accent2">
                    <a:lumMod val="50000"/>
                  </a:schemeClr>
                </a:solidFill>
              </a:rPr>
              <a:t>en</a:t>
            </a:r>
            <a:r>
              <a:rPr lang="en-US" sz="2400" b="1" i="1" dirty="0">
                <a:solidFill>
                  <a:schemeClr val="accent2">
                    <a:lumMod val="50000"/>
                  </a:schemeClr>
                </a:solidFill>
              </a:rPr>
              <a:t> la </a:t>
            </a:r>
            <a:r>
              <a:rPr lang="en-US" sz="2400" b="1" i="1" dirty="0" err="1">
                <a:solidFill>
                  <a:schemeClr val="accent2">
                    <a:lumMod val="50000"/>
                  </a:schemeClr>
                </a:solidFill>
              </a:rPr>
              <a:t>efectividad</a:t>
            </a:r>
            <a:r>
              <a:rPr lang="en-US" sz="2400" b="1" i="1" dirty="0">
                <a:solidFill>
                  <a:schemeClr val="accent2">
                    <a:lumMod val="50000"/>
                  </a:schemeClr>
                </a:solidFill>
              </a:rPr>
              <a:t> de </a:t>
            </a:r>
            <a:r>
              <a:rPr lang="en-US" sz="2400" b="1" i="1" dirty="0" err="1">
                <a:solidFill>
                  <a:schemeClr val="accent2">
                    <a:lumMod val="50000"/>
                  </a:schemeClr>
                </a:solidFill>
              </a:rPr>
              <a:t>sus</a:t>
            </a:r>
            <a:r>
              <a:rPr lang="en-US" sz="2400" b="1" i="1" dirty="0">
                <a:solidFill>
                  <a:schemeClr val="accent2">
                    <a:lumMod val="50000"/>
                  </a:schemeClr>
                </a:solidFill>
              </a:rPr>
              <a:t> </a:t>
            </a:r>
            <a:r>
              <a:rPr lang="en-US" sz="2400" b="1" i="1" dirty="0" err="1">
                <a:solidFill>
                  <a:schemeClr val="accent2">
                    <a:lumMod val="50000"/>
                  </a:schemeClr>
                </a:solidFill>
              </a:rPr>
              <a:t>decisiones</a:t>
            </a:r>
            <a:r>
              <a:rPr lang="en-US" sz="2400" b="1" i="1" dirty="0">
                <a:solidFill>
                  <a:schemeClr val="accent2">
                    <a:lumMod val="50000"/>
                  </a:schemeClr>
                </a:solidFill>
              </a:rPr>
              <a:t>.</a:t>
            </a:r>
          </a:p>
          <a:p>
            <a:pPr lvl="1" algn="just"/>
            <a:r>
              <a:rPr lang="en-US" sz="2000" b="1" i="1" dirty="0" err="1">
                <a:solidFill>
                  <a:schemeClr val="accent2">
                    <a:lumMod val="50000"/>
                  </a:schemeClr>
                </a:solidFill>
              </a:rPr>
              <a:t>Funciona</a:t>
            </a:r>
            <a:r>
              <a:rPr lang="en-US" sz="2000" b="1" i="1" dirty="0">
                <a:solidFill>
                  <a:schemeClr val="accent2">
                    <a:lumMod val="50000"/>
                  </a:schemeClr>
                </a:solidFill>
              </a:rPr>
              <a:t> </a:t>
            </a:r>
            <a:r>
              <a:rPr lang="en-US" sz="2000" b="1" i="1" dirty="0" err="1">
                <a:solidFill>
                  <a:schemeClr val="accent2">
                    <a:lumMod val="50000"/>
                  </a:schemeClr>
                </a:solidFill>
              </a:rPr>
              <a:t>como</a:t>
            </a:r>
            <a:r>
              <a:rPr lang="en-US" sz="2000" b="1" i="1" dirty="0">
                <a:solidFill>
                  <a:schemeClr val="accent2">
                    <a:lumMod val="50000"/>
                  </a:schemeClr>
                </a:solidFill>
              </a:rPr>
              <a:t>:</a:t>
            </a:r>
          </a:p>
          <a:p>
            <a:pPr marL="454914" lvl="1" indent="0" algn="just">
              <a:buNone/>
            </a:pPr>
            <a:r>
              <a:rPr lang="en-US" sz="2800" b="1" i="1" dirty="0">
                <a:solidFill>
                  <a:schemeClr val="accent2">
                    <a:lumMod val="50000"/>
                  </a:schemeClr>
                </a:solidFill>
              </a:rPr>
              <a:t>	 </a:t>
            </a:r>
            <a:r>
              <a:rPr lang="en-US" sz="2800" b="1" i="1" u="sng" spc="300" dirty="0">
                <a:solidFill>
                  <a:schemeClr val="accent2">
                    <a:lumMod val="50000"/>
                  </a:schemeClr>
                </a:solidFill>
              </a:rPr>
              <a:t>LÍMITE al PRINCIPIO DISPOSITIVO</a:t>
            </a:r>
            <a:r>
              <a:rPr lang="en-US" sz="2800" b="1" i="1" dirty="0">
                <a:solidFill>
                  <a:schemeClr val="accent2">
                    <a:lumMod val="50000"/>
                  </a:schemeClr>
                </a:solidFill>
              </a:rPr>
              <a:t>.</a:t>
            </a:r>
          </a:p>
          <a:p>
            <a:pPr marL="454914" lvl="1" indent="0" algn="just">
              <a:buNone/>
            </a:pPr>
            <a:endParaRPr lang="en-US" b="1" i="1" dirty="0">
              <a:solidFill>
                <a:schemeClr val="accent2">
                  <a:lumMod val="50000"/>
                </a:schemeClr>
              </a:solidFill>
            </a:endParaRPr>
          </a:p>
          <a:p>
            <a:pPr lvl="1" algn="just"/>
            <a:r>
              <a:rPr lang="en-US" sz="2000" b="1" i="1" dirty="0">
                <a:solidFill>
                  <a:schemeClr val="accent2">
                    <a:lumMod val="50000"/>
                  </a:schemeClr>
                </a:solidFill>
              </a:rPr>
              <a:t>AFIANZA </a:t>
            </a:r>
            <a:r>
              <a:rPr lang="en-US" sz="2000" b="1" i="1" dirty="0" err="1">
                <a:solidFill>
                  <a:schemeClr val="accent2">
                    <a:lumMod val="50000"/>
                  </a:schemeClr>
                </a:solidFill>
              </a:rPr>
              <a:t>carácter</a:t>
            </a:r>
            <a:r>
              <a:rPr lang="en-US" sz="2000" b="1" i="1" dirty="0">
                <a:solidFill>
                  <a:schemeClr val="accent2">
                    <a:lumMod val="50000"/>
                  </a:schemeClr>
                </a:solidFill>
              </a:rPr>
              <a:t> </a:t>
            </a:r>
            <a:r>
              <a:rPr lang="en-US" sz="2000" b="1" i="1" dirty="0" err="1">
                <a:solidFill>
                  <a:schemeClr val="accent2">
                    <a:lumMod val="50000"/>
                  </a:schemeClr>
                </a:solidFill>
              </a:rPr>
              <a:t>público</a:t>
            </a:r>
            <a:r>
              <a:rPr lang="en-US" sz="2000" b="1" i="1" dirty="0">
                <a:solidFill>
                  <a:schemeClr val="accent2">
                    <a:lumMod val="50000"/>
                  </a:schemeClr>
                </a:solidFill>
              </a:rPr>
              <a:t> del </a:t>
            </a:r>
            <a:r>
              <a:rPr lang="en-US" sz="2000" b="1" i="1" dirty="0" err="1">
                <a:solidFill>
                  <a:schemeClr val="accent2">
                    <a:lumMod val="50000"/>
                  </a:schemeClr>
                </a:solidFill>
              </a:rPr>
              <a:t>proceso</a:t>
            </a:r>
            <a:r>
              <a:rPr lang="en-US" sz="2000" b="1" i="1" dirty="0">
                <a:solidFill>
                  <a:schemeClr val="accent2">
                    <a:lumMod val="50000"/>
                  </a:schemeClr>
                </a:solidFill>
              </a:rPr>
              <a:t>, </a:t>
            </a:r>
            <a:r>
              <a:rPr lang="en-US" sz="2000" b="1" i="1" dirty="0" err="1">
                <a:solidFill>
                  <a:schemeClr val="accent2">
                    <a:lumMod val="50000"/>
                  </a:schemeClr>
                </a:solidFill>
              </a:rPr>
              <a:t>por</a:t>
            </a:r>
            <a:r>
              <a:rPr lang="en-US" sz="2000" b="1" i="1" dirty="0">
                <a:solidFill>
                  <a:schemeClr val="accent2">
                    <a:lumMod val="50000"/>
                  </a:schemeClr>
                </a:solidFill>
              </a:rPr>
              <a:t> </a:t>
            </a:r>
            <a:r>
              <a:rPr lang="en-US" sz="2000" b="1" i="1" dirty="0" err="1">
                <a:solidFill>
                  <a:schemeClr val="accent2">
                    <a:lumMod val="50000"/>
                  </a:schemeClr>
                </a:solidFill>
              </a:rPr>
              <a:t>ser</a:t>
            </a:r>
            <a:r>
              <a:rPr lang="en-US" sz="2000" b="1" i="1" dirty="0">
                <a:solidFill>
                  <a:schemeClr val="accent2">
                    <a:lumMod val="50000"/>
                  </a:schemeClr>
                </a:solidFill>
              </a:rPr>
              <a:t> las </a:t>
            </a:r>
            <a:r>
              <a:rPr lang="en-US" sz="2000" b="1" i="1" dirty="0" err="1">
                <a:solidFill>
                  <a:schemeClr val="accent2">
                    <a:lumMod val="50000"/>
                  </a:schemeClr>
                </a:solidFill>
              </a:rPr>
              <a:t>reglas</a:t>
            </a:r>
            <a:r>
              <a:rPr lang="en-US" sz="2000" b="1" i="1" dirty="0">
                <a:solidFill>
                  <a:schemeClr val="accent2">
                    <a:lumMod val="50000"/>
                  </a:schemeClr>
                </a:solidFill>
              </a:rPr>
              <a:t> de debate </a:t>
            </a:r>
            <a:r>
              <a:rPr lang="en-US" sz="2000" b="1" i="1" dirty="0" err="1">
                <a:solidFill>
                  <a:schemeClr val="accent2">
                    <a:lumMod val="50000"/>
                  </a:schemeClr>
                </a:solidFill>
              </a:rPr>
              <a:t>bajo</a:t>
            </a:r>
            <a:r>
              <a:rPr lang="en-US" sz="2000" b="1" i="1" dirty="0">
                <a:solidFill>
                  <a:schemeClr val="accent2">
                    <a:lumMod val="50000"/>
                  </a:schemeClr>
                </a:solidFill>
              </a:rPr>
              <a:t> las </a:t>
            </a:r>
            <a:r>
              <a:rPr lang="en-US" sz="2000" b="1" i="1" dirty="0" err="1">
                <a:solidFill>
                  <a:schemeClr val="accent2">
                    <a:lumMod val="50000"/>
                  </a:schemeClr>
                </a:solidFill>
              </a:rPr>
              <a:t>cuales</a:t>
            </a:r>
            <a:r>
              <a:rPr lang="en-US" sz="2000" b="1" i="1" dirty="0">
                <a:solidFill>
                  <a:schemeClr val="accent2">
                    <a:lumMod val="50000"/>
                  </a:schemeClr>
                </a:solidFill>
              </a:rPr>
              <a:t> el Estado </a:t>
            </a:r>
            <a:r>
              <a:rPr lang="en-US" sz="2000" b="1" i="1" dirty="0" err="1">
                <a:solidFill>
                  <a:schemeClr val="accent2">
                    <a:lumMod val="50000"/>
                  </a:schemeClr>
                </a:solidFill>
              </a:rPr>
              <a:t>ejerce</a:t>
            </a:r>
            <a:r>
              <a:rPr lang="en-US" sz="2000" b="1" i="1" dirty="0">
                <a:solidFill>
                  <a:schemeClr val="accent2">
                    <a:lumMod val="50000"/>
                  </a:schemeClr>
                </a:solidFill>
              </a:rPr>
              <a:t> </a:t>
            </a:r>
            <a:r>
              <a:rPr lang="en-US" sz="2000" b="1" i="1" dirty="0" err="1">
                <a:solidFill>
                  <a:schemeClr val="accent2">
                    <a:lumMod val="50000"/>
                  </a:schemeClr>
                </a:solidFill>
              </a:rPr>
              <a:t>su</a:t>
            </a:r>
            <a:r>
              <a:rPr lang="en-US" sz="2000" b="1" i="1" dirty="0">
                <a:solidFill>
                  <a:schemeClr val="accent2">
                    <a:lumMod val="50000"/>
                  </a:schemeClr>
                </a:solidFill>
              </a:rPr>
              <a:t> </a:t>
            </a:r>
            <a:r>
              <a:rPr lang="en-US" sz="2000" b="1" i="1" dirty="0" err="1">
                <a:solidFill>
                  <a:schemeClr val="accent2">
                    <a:lumMod val="50000"/>
                  </a:schemeClr>
                </a:solidFill>
              </a:rPr>
              <a:t>potestad</a:t>
            </a:r>
            <a:r>
              <a:rPr lang="en-US" sz="2000" b="1" i="1" dirty="0">
                <a:solidFill>
                  <a:schemeClr val="accent2">
                    <a:lumMod val="50000"/>
                  </a:schemeClr>
                </a:solidFill>
              </a:rPr>
              <a:t> </a:t>
            </a:r>
            <a:r>
              <a:rPr lang="en-US" sz="2000" b="1" i="1" dirty="0" err="1">
                <a:solidFill>
                  <a:schemeClr val="accent2">
                    <a:lumMod val="50000"/>
                  </a:schemeClr>
                </a:solidFill>
              </a:rPr>
              <a:t>jurisdiccional</a:t>
            </a:r>
            <a:r>
              <a:rPr lang="en-US" sz="2000" b="1" i="1" dirty="0">
                <a:solidFill>
                  <a:schemeClr val="accent2">
                    <a:lumMod val="50000"/>
                  </a:schemeClr>
                </a:solidFill>
              </a:rPr>
              <a:t> </a:t>
            </a:r>
            <a:r>
              <a:rPr lang="en-US" sz="2000" b="1" i="1" dirty="0" err="1">
                <a:solidFill>
                  <a:schemeClr val="accent2">
                    <a:lumMod val="50000"/>
                  </a:schemeClr>
                </a:solidFill>
              </a:rPr>
              <a:t>exclusiva</a:t>
            </a:r>
            <a:r>
              <a:rPr lang="en-US" sz="2000" b="1" i="1" dirty="0">
                <a:solidFill>
                  <a:schemeClr val="accent2">
                    <a:lumMod val="50000"/>
                  </a:schemeClr>
                </a:solidFill>
              </a:rPr>
              <a:t>.</a:t>
            </a:r>
          </a:p>
          <a:p>
            <a:pPr lvl="1"/>
            <a:r>
              <a:rPr lang="en-US" sz="2000" b="1" i="1" dirty="0"/>
              <a:t>EN LOS CPCC, se </a:t>
            </a:r>
            <a:r>
              <a:rPr lang="en-US" sz="2000" b="1" i="1" dirty="0" err="1"/>
              <a:t>visualiza</a:t>
            </a:r>
            <a:r>
              <a:rPr lang="en-US" sz="2000" b="1" i="1" dirty="0"/>
              <a:t> </a:t>
            </a:r>
            <a:r>
              <a:rPr lang="en-US" sz="2000" b="1" i="1" dirty="0" err="1"/>
              <a:t>en</a:t>
            </a:r>
            <a:r>
              <a:rPr lang="en-US" sz="2000" b="1" i="1" dirty="0"/>
              <a:t> las </a:t>
            </a:r>
            <a:r>
              <a:rPr lang="en-US" sz="3000" b="1" i="1" dirty="0" err="1"/>
              <a:t>legislaciones</a:t>
            </a:r>
            <a:r>
              <a:rPr lang="en-US" sz="3000" b="1" i="1" dirty="0"/>
              <a:t> que </a:t>
            </a:r>
            <a:r>
              <a:rPr lang="en-US" sz="3000" b="1" i="1" dirty="0" err="1"/>
              <a:t>indican</a:t>
            </a:r>
            <a:r>
              <a:rPr lang="en-US" sz="3000" b="1" i="1" dirty="0"/>
              <a:t> que </a:t>
            </a:r>
          </a:p>
          <a:p>
            <a:pPr marL="457200" lvl="1" indent="0">
              <a:buNone/>
            </a:pPr>
            <a:r>
              <a:rPr lang="en-US" sz="3600" b="1" i="1" dirty="0"/>
              <a:t>el JUEZ </a:t>
            </a:r>
            <a:r>
              <a:rPr lang="en-US" sz="3600" b="1" i="1" dirty="0" err="1"/>
              <a:t>es</a:t>
            </a:r>
            <a:r>
              <a:rPr lang="en-US" sz="3600" b="1" i="1" dirty="0"/>
              <a:t> el DIRECTOR DEL PROCESO</a:t>
            </a:r>
          </a:p>
          <a:p>
            <a:endParaRPr lang="es-AR" dirty="0"/>
          </a:p>
        </p:txBody>
      </p:sp>
      <p:sp>
        <p:nvSpPr>
          <p:cNvPr id="4" name="Marcador de posición de fecha 3">
            <a:extLst>
              <a:ext uri="{FF2B5EF4-FFF2-40B4-BE49-F238E27FC236}">
                <a16:creationId xmlns:a16="http://schemas.microsoft.com/office/drawing/2014/main" id="{5A194FC9-A30F-1F49-8D91-B9AFE9655912}"/>
              </a:ext>
            </a:extLst>
          </p:cNvPr>
          <p:cNvSpPr>
            <a:spLocks noGrp="1"/>
          </p:cNvSpPr>
          <p:nvPr>
            <p:ph type="dt" sz="half" idx="10"/>
          </p:nvPr>
        </p:nvSpPr>
        <p:spPr/>
        <p:txBody>
          <a:bodyPr/>
          <a:lstStyle/>
          <a:p>
            <a:pPr>
              <a:defRPr/>
            </a:pPr>
            <a:fld id="{F46EEDE5-F829-4AFB-8CB9-E38F7A0EC7C5}" type="datetime1">
              <a:rPr lang="es-AR" smtClean="0"/>
              <a:pPr>
                <a:defRPr/>
              </a:pPr>
              <a:t>7/5/19</a:t>
            </a:fld>
            <a:endParaRPr lang="es-ES"/>
          </a:p>
        </p:txBody>
      </p:sp>
      <p:sp>
        <p:nvSpPr>
          <p:cNvPr id="5" name="Marcador de posición de pie de página 4">
            <a:extLst>
              <a:ext uri="{FF2B5EF4-FFF2-40B4-BE49-F238E27FC236}">
                <a16:creationId xmlns:a16="http://schemas.microsoft.com/office/drawing/2014/main" id="{3850B1A7-505C-814F-8B54-973E88EA902C}"/>
              </a:ext>
            </a:extLst>
          </p:cNvPr>
          <p:cNvSpPr>
            <a:spLocks noGrp="1"/>
          </p:cNvSpPr>
          <p:nvPr>
            <p:ph type="ftr" sz="quarter" idx="11"/>
          </p:nvPr>
        </p:nvSpPr>
        <p:spPr/>
        <p:txBody>
          <a:bodyPr/>
          <a:lstStyle/>
          <a:p>
            <a:pPr>
              <a:defRPr/>
            </a:pPr>
            <a:r>
              <a:rPr lang="es-MX"/>
              <a:t>Práctica Procesal</a:t>
            </a:r>
            <a:endParaRPr lang="es-ES"/>
          </a:p>
        </p:txBody>
      </p:sp>
    </p:spTree>
    <p:extLst>
      <p:ext uri="{BB962C8B-B14F-4D97-AF65-F5344CB8AC3E}">
        <p14:creationId xmlns:p14="http://schemas.microsoft.com/office/powerpoint/2010/main" val="2162795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36419" y="188640"/>
            <a:ext cx="7686816" cy="1320800"/>
          </a:xfrm>
        </p:spPr>
        <p:txBody>
          <a:bodyPr/>
          <a:lstStyle/>
          <a:p>
            <a:pPr eaLnBrk="1" hangingPunct="1">
              <a:defRPr/>
            </a:pPr>
            <a:r>
              <a:rPr lang="es-AR" b="1" i="1" dirty="0"/>
              <a:t>ECONOMÍA PROCESAL</a:t>
            </a:r>
          </a:p>
        </p:txBody>
      </p:sp>
      <p:sp>
        <p:nvSpPr>
          <p:cNvPr id="82947" name="Rectangle 3"/>
          <p:cNvSpPr>
            <a:spLocks noGrp="1" noChangeArrowheads="1"/>
          </p:cNvSpPr>
          <p:nvPr>
            <p:ph idx="1"/>
          </p:nvPr>
        </p:nvSpPr>
        <p:spPr>
          <a:xfrm>
            <a:off x="270163" y="1142984"/>
            <a:ext cx="9642763" cy="4302240"/>
          </a:xfrm>
        </p:spPr>
        <p:txBody>
          <a:bodyPr>
            <a:normAutofit fontScale="85000" lnSpcReduction="20000"/>
          </a:bodyPr>
          <a:lstStyle/>
          <a:p>
            <a:pPr algn="ctr" eaLnBrk="1" hangingPunct="1">
              <a:buFont typeface="Wingdings" pitchFamily="2" charset="2"/>
              <a:buNone/>
              <a:defRPr/>
            </a:pPr>
            <a:endParaRPr lang="es-AR" dirty="0"/>
          </a:p>
          <a:p>
            <a:pPr algn="just" eaLnBrk="1" hangingPunct="1">
              <a:buFont typeface="Wingdings" pitchFamily="2" charset="2"/>
              <a:buNone/>
              <a:defRPr/>
            </a:pPr>
            <a:r>
              <a:rPr lang="es-AR" sz="4800" dirty="0">
                <a:solidFill>
                  <a:schemeClr val="accent2">
                    <a:lumMod val="50000"/>
                  </a:schemeClr>
                </a:solidFill>
              </a:rPr>
              <a:t>				Comprende todas aquellas previsiones  que tiendan a la </a:t>
            </a:r>
            <a:r>
              <a:rPr lang="es-AR" sz="4800" b="1" dirty="0">
                <a:solidFill>
                  <a:schemeClr val="accent2">
                    <a:lumMod val="50000"/>
                  </a:schemeClr>
                </a:solidFill>
              </a:rPr>
              <a:t>abreviación y simplificación</a:t>
            </a:r>
            <a:r>
              <a:rPr lang="es-AR" sz="4800" dirty="0">
                <a:solidFill>
                  <a:schemeClr val="accent2">
                    <a:lumMod val="50000"/>
                  </a:schemeClr>
                </a:solidFill>
              </a:rPr>
              <a:t> del procedimiento.</a:t>
            </a:r>
          </a:p>
          <a:p>
            <a:pPr algn="just" eaLnBrk="1" hangingPunct="1">
              <a:buFont typeface="Wingdings" pitchFamily="2" charset="2"/>
              <a:buNone/>
              <a:defRPr/>
            </a:pPr>
            <a:endParaRPr lang="es-AR" sz="2600" dirty="0">
              <a:solidFill>
                <a:schemeClr val="accent2">
                  <a:lumMod val="50000"/>
                </a:schemeClr>
              </a:solidFill>
            </a:endParaRPr>
          </a:p>
          <a:p>
            <a:pPr algn="just" eaLnBrk="1" hangingPunct="1">
              <a:buFont typeface="Wingdings" pitchFamily="2" charset="2"/>
              <a:buNone/>
              <a:defRPr/>
            </a:pPr>
            <a:endParaRPr lang="es-AR" sz="2600" dirty="0">
              <a:solidFill>
                <a:schemeClr val="accent2">
                  <a:lumMod val="50000"/>
                </a:schemeClr>
              </a:solidFill>
            </a:endParaRPr>
          </a:p>
          <a:p>
            <a:pPr algn="just" eaLnBrk="1" hangingPunct="1">
              <a:buFont typeface="Wingdings" pitchFamily="2" charset="2"/>
              <a:buNone/>
              <a:defRPr/>
            </a:pPr>
            <a:endParaRPr lang="es-AR" sz="2600" dirty="0">
              <a:solidFill>
                <a:schemeClr val="accent2">
                  <a:lumMod val="50000"/>
                </a:schemeClr>
              </a:solidFill>
            </a:endParaRPr>
          </a:p>
          <a:p>
            <a:pPr algn="just" eaLnBrk="1" hangingPunct="1">
              <a:buFont typeface="Wingdings" pitchFamily="2" charset="2"/>
              <a:buNone/>
              <a:defRPr/>
            </a:pPr>
            <a:r>
              <a:rPr lang="es-AR" sz="2600" dirty="0">
                <a:solidFill>
                  <a:schemeClr val="accent2">
                    <a:lumMod val="50000"/>
                  </a:schemeClr>
                </a:solidFill>
              </a:rPr>
              <a:t>Variantes:  </a:t>
            </a:r>
            <a:r>
              <a:rPr lang="es-AR" sz="2600" b="1" dirty="0">
                <a:solidFill>
                  <a:schemeClr val="accent2">
                    <a:lumMod val="50000"/>
                  </a:schemeClr>
                </a:solidFill>
              </a:rPr>
              <a:t>CONCENTRACIÓN, EVENTUALIDAD, CELERIDAD,   SANEAMIENTO</a:t>
            </a:r>
          </a:p>
        </p:txBody>
      </p:sp>
      <p:sp>
        <p:nvSpPr>
          <p:cNvPr id="15362" name="3 Marcador de fecha"/>
          <p:cNvSpPr>
            <a:spLocks noGrp="1"/>
          </p:cNvSpPr>
          <p:nvPr>
            <p:ph type="dt" sz="half" idx="10"/>
          </p:nvPr>
        </p:nvSpPr>
        <p:spPr>
          <a:noFill/>
        </p:spPr>
        <p:txBody>
          <a:bodyPr/>
          <a:lstStyle/>
          <a:p>
            <a:fld id="{FDC47A49-B69A-47D2-B7A5-D4258217A980}" type="datetime1">
              <a:rPr lang="es-AR" smtClean="0"/>
              <a:pPr/>
              <a:t>7/5/19</a:t>
            </a:fld>
            <a:endParaRPr lang="es-ES"/>
          </a:p>
        </p:txBody>
      </p:sp>
      <p:sp>
        <p:nvSpPr>
          <p:cNvPr id="15363" name="4 Marcador de pie de página"/>
          <p:cNvSpPr>
            <a:spLocks noGrp="1"/>
          </p:cNvSpPr>
          <p:nvPr>
            <p:ph type="ftr" sz="quarter" idx="11"/>
          </p:nvPr>
        </p:nvSpPr>
        <p:spPr>
          <a:noFill/>
        </p:spPr>
        <p:txBody>
          <a:bodyPr/>
          <a:lstStyle/>
          <a:p>
            <a:r>
              <a:rPr lang="es-MX"/>
              <a:t>Práctica Procesal</a:t>
            </a:r>
            <a:endParaRPr lang="es-ES"/>
          </a:p>
        </p:txBody>
      </p:sp>
    </p:spTree>
    <p:extLst>
      <p:ext uri="{BB962C8B-B14F-4D97-AF65-F5344CB8AC3E}">
        <p14:creationId xmlns:p14="http://schemas.microsoft.com/office/powerpoint/2010/main" val="83282077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Marcador de fecha"/>
          <p:cNvSpPr>
            <a:spLocks noGrp="1"/>
          </p:cNvSpPr>
          <p:nvPr>
            <p:ph type="dt" sz="half" idx="10"/>
          </p:nvPr>
        </p:nvSpPr>
        <p:spPr>
          <a:noFill/>
        </p:spPr>
        <p:txBody>
          <a:bodyPr/>
          <a:lstStyle/>
          <a:p>
            <a:fld id="{EF1B531E-DEFC-4704-A32D-12C432B37BAF}" type="datetime1">
              <a:rPr lang="es-AR" smtClean="0"/>
              <a:pPr/>
              <a:t>7/5/19</a:t>
            </a:fld>
            <a:endParaRPr lang="es-ES"/>
          </a:p>
        </p:txBody>
      </p:sp>
      <p:sp>
        <p:nvSpPr>
          <p:cNvPr id="16387" name="4 Marcador de pie de página"/>
          <p:cNvSpPr>
            <a:spLocks noGrp="1"/>
          </p:cNvSpPr>
          <p:nvPr>
            <p:ph type="ftr" sz="quarter" idx="11"/>
          </p:nvPr>
        </p:nvSpPr>
        <p:spPr>
          <a:noFill/>
        </p:spPr>
        <p:txBody>
          <a:bodyPr/>
          <a:lstStyle/>
          <a:p>
            <a:r>
              <a:rPr lang="es-MX"/>
              <a:t>Práctica Procesal</a:t>
            </a:r>
            <a:endParaRPr lang="es-ES"/>
          </a:p>
        </p:txBody>
      </p:sp>
      <p:sp>
        <p:nvSpPr>
          <p:cNvPr id="83971" name="Rectangle 3"/>
          <p:cNvSpPr>
            <a:spLocks noGrp="1" noChangeArrowheads="1"/>
          </p:cNvSpPr>
          <p:nvPr>
            <p:ph idx="4294967295"/>
          </p:nvPr>
        </p:nvSpPr>
        <p:spPr>
          <a:xfrm>
            <a:off x="1524000" y="1141404"/>
            <a:ext cx="7704138" cy="1073150"/>
          </a:xfrm>
        </p:spPr>
        <p:txBody>
          <a:bodyPr>
            <a:normAutofit/>
          </a:bodyPr>
          <a:lstStyle/>
          <a:p>
            <a:pPr algn="ctr" eaLnBrk="1" hangingPunct="1">
              <a:lnSpc>
                <a:spcPct val="90000"/>
              </a:lnSpc>
              <a:buFont typeface="Wingdings" pitchFamily="2" charset="2"/>
              <a:buNone/>
              <a:defRPr/>
            </a:pPr>
            <a:r>
              <a:rPr lang="es-AR" sz="2800" dirty="0">
                <a:solidFill>
                  <a:schemeClr val="accent2">
                    <a:lumMod val="50000"/>
                  </a:schemeClr>
                </a:solidFill>
              </a:rPr>
              <a:t>Propende a reunir toda la actividad procesal en la menor cantidad posible de actos </a:t>
            </a:r>
          </a:p>
        </p:txBody>
      </p:sp>
      <p:sp>
        <p:nvSpPr>
          <p:cNvPr id="83970" name="Rectangle 2"/>
          <p:cNvSpPr>
            <a:spLocks noGrp="1" noChangeArrowheads="1"/>
          </p:cNvSpPr>
          <p:nvPr>
            <p:ph type="title" idx="4294967295"/>
          </p:nvPr>
        </p:nvSpPr>
        <p:spPr>
          <a:xfrm>
            <a:off x="1524000" y="15876"/>
            <a:ext cx="7786688" cy="500063"/>
          </a:xfrm>
        </p:spPr>
        <p:txBody>
          <a:bodyPr>
            <a:normAutofit fontScale="90000"/>
          </a:bodyPr>
          <a:lstStyle/>
          <a:p>
            <a:pPr algn="ctr" eaLnBrk="1" hangingPunct="1">
              <a:defRPr/>
            </a:pPr>
            <a:r>
              <a:rPr lang="es-AR" sz="2400" b="1" i="1" dirty="0">
                <a:solidFill>
                  <a:schemeClr val="accent2">
                    <a:lumMod val="50000"/>
                  </a:schemeClr>
                </a:solidFill>
              </a:rPr>
              <a:t>ECONOMIA PROCESAL - VARIANTES:</a:t>
            </a:r>
            <a:br>
              <a:rPr lang="es-AR" sz="2400" b="1" dirty="0"/>
            </a:br>
            <a:r>
              <a:rPr lang="es-AR" sz="2400" b="1" dirty="0"/>
              <a:t>		   </a:t>
            </a:r>
            <a:br>
              <a:rPr lang="es-AR" sz="2400" b="1" dirty="0"/>
            </a:br>
            <a:r>
              <a:rPr lang="es-AR" sz="2400" b="1" dirty="0"/>
              <a:t> </a:t>
            </a:r>
            <a:r>
              <a:rPr lang="es-AR" b="1" dirty="0">
                <a:solidFill>
                  <a:schemeClr val="accent2"/>
                </a:solidFill>
              </a:rPr>
              <a:t>CONCENTRACIÓN</a:t>
            </a:r>
          </a:p>
        </p:txBody>
      </p:sp>
      <p:sp>
        <p:nvSpPr>
          <p:cNvPr id="83973" name="Rectangle 5"/>
          <p:cNvSpPr>
            <a:spLocks noChangeArrowheads="1"/>
          </p:cNvSpPr>
          <p:nvPr/>
        </p:nvSpPr>
        <p:spPr bwMode="auto">
          <a:xfrm>
            <a:off x="1774156" y="2026899"/>
            <a:ext cx="7631112" cy="644527"/>
          </a:xfrm>
          <a:prstGeom prst="rect">
            <a:avLst/>
          </a:prstGeom>
          <a:noFill/>
          <a:ln w="9525">
            <a:noFill/>
            <a:miter lim="800000"/>
            <a:headEnd/>
            <a:tailEnd/>
          </a:ln>
          <a:effectLst/>
        </p:spPr>
        <p:txBody>
          <a:bodyPr lIns="92075" tIns="46038" rIns="92075" bIns="46038" anchor="ctr"/>
          <a:lstStyle/>
          <a:p>
            <a:pPr algn="ctr">
              <a:defRPr/>
            </a:pPr>
            <a:endParaRPr lang="es-AR" sz="2800" b="1" dirty="0">
              <a:solidFill>
                <a:schemeClr val="accent1"/>
              </a:solidFill>
              <a:effectLst>
                <a:outerShdw blurRad="38100" dist="38100" dir="2700000" algn="tl">
                  <a:srgbClr val="C0C0C0"/>
                </a:outerShdw>
              </a:effectLst>
            </a:endParaRPr>
          </a:p>
          <a:p>
            <a:pPr algn="ctr">
              <a:defRPr/>
            </a:pPr>
            <a:r>
              <a:rPr lang="es-AR" sz="2800" b="1" dirty="0">
                <a:solidFill>
                  <a:schemeClr val="accent2"/>
                </a:solidFill>
                <a:effectLst>
                  <a:outerShdw blurRad="38100" dist="38100" dir="2700000" algn="tl">
                    <a:srgbClr val="C0C0C0"/>
                  </a:outerShdw>
                </a:effectLst>
              </a:rPr>
              <a:t>EVENTUALIDAD</a:t>
            </a:r>
          </a:p>
        </p:txBody>
      </p:sp>
      <p:sp>
        <p:nvSpPr>
          <p:cNvPr id="83974" name="Rectangle 6"/>
          <p:cNvSpPr>
            <a:spLocks noChangeArrowheads="1"/>
          </p:cNvSpPr>
          <p:nvPr/>
        </p:nvSpPr>
        <p:spPr bwMode="auto">
          <a:xfrm>
            <a:off x="1774156" y="2903977"/>
            <a:ext cx="7772400" cy="1643074"/>
          </a:xfrm>
          <a:prstGeom prst="rect">
            <a:avLst/>
          </a:prstGeom>
          <a:noFill/>
          <a:ln w="12700" cap="sq">
            <a:noFill/>
            <a:miter lim="800000"/>
            <a:headEnd type="none" w="sm" len="sm"/>
            <a:tailEnd type="none" w="sm" len="sm"/>
          </a:ln>
          <a:effectLst/>
        </p:spPr>
        <p:txBody>
          <a:bodyPr/>
          <a:lstStyle/>
          <a:p>
            <a:pPr marL="342900" indent="-342900" algn="ctr">
              <a:lnSpc>
                <a:spcPct val="90000"/>
              </a:lnSpc>
              <a:spcBef>
                <a:spcPct val="20000"/>
              </a:spcBef>
              <a:buClr>
                <a:schemeClr val="bg2"/>
              </a:buClr>
              <a:defRPr/>
            </a:pPr>
            <a:r>
              <a:rPr lang="es-AR" sz="2800" dirty="0">
                <a:solidFill>
                  <a:schemeClr val="accent2">
                    <a:lumMod val="50000"/>
                  </a:schemeClr>
                </a:solidFill>
                <a:effectLst>
                  <a:outerShdw blurRad="38100" dist="38100" dir="2700000" algn="tl">
                    <a:srgbClr val="C0C0C0"/>
                  </a:outerShdw>
                </a:effectLst>
              </a:rPr>
              <a:t>Requiere que todas las alegaciones que son propias de cada período preclusivo en que se divide el proceso, sean planteadas simultáneamente.</a:t>
            </a:r>
          </a:p>
          <a:p>
            <a:pPr marL="342900" indent="-342900" algn="ctr">
              <a:lnSpc>
                <a:spcPct val="90000"/>
              </a:lnSpc>
              <a:spcBef>
                <a:spcPct val="20000"/>
              </a:spcBef>
              <a:buClr>
                <a:schemeClr val="bg2"/>
              </a:buClr>
              <a:defRPr/>
            </a:pPr>
            <a:endParaRPr lang="es-AR" sz="2800" b="1" dirty="0">
              <a:solidFill>
                <a:schemeClr val="bg2"/>
              </a:solidFill>
              <a:effectLst>
                <a:outerShdw blurRad="38100" dist="38100" dir="2700000" algn="tl">
                  <a:srgbClr val="C0C0C0"/>
                </a:outerShdw>
              </a:effectLst>
            </a:endParaRPr>
          </a:p>
          <a:p>
            <a:pPr marL="342900" indent="-342900" algn="ctr">
              <a:lnSpc>
                <a:spcPct val="90000"/>
              </a:lnSpc>
              <a:spcBef>
                <a:spcPct val="20000"/>
              </a:spcBef>
              <a:buClr>
                <a:schemeClr val="bg2"/>
              </a:buClr>
              <a:defRPr/>
            </a:pPr>
            <a:r>
              <a:rPr lang="es-AR" sz="2800" b="1" dirty="0">
                <a:solidFill>
                  <a:schemeClr val="accent2"/>
                </a:solidFill>
              </a:rPr>
              <a:t>CELERIDAD</a:t>
            </a:r>
          </a:p>
          <a:p>
            <a:pPr marL="342900" indent="-342900" algn="ctr">
              <a:lnSpc>
                <a:spcPct val="90000"/>
              </a:lnSpc>
              <a:spcBef>
                <a:spcPct val="20000"/>
              </a:spcBef>
              <a:buClr>
                <a:schemeClr val="bg2"/>
              </a:buClr>
              <a:defRPr/>
            </a:pPr>
            <a:r>
              <a:rPr lang="es-AR" sz="2800" dirty="0">
                <a:solidFill>
                  <a:schemeClr val="accent2">
                    <a:lumMod val="50000"/>
                  </a:schemeClr>
                </a:solidFill>
              </a:rPr>
              <a:t>Normas destinadas a </a:t>
            </a:r>
            <a:r>
              <a:rPr lang="es-AR" sz="2800" b="1" dirty="0">
                <a:solidFill>
                  <a:schemeClr val="accent2">
                    <a:lumMod val="50000"/>
                  </a:schemeClr>
                </a:solidFill>
              </a:rPr>
              <a:t>impedir la prolongación de los plazos y a suprimir actos superfluos</a:t>
            </a:r>
          </a:p>
          <a:p>
            <a:pPr marL="342900" indent="-342900" algn="ctr">
              <a:lnSpc>
                <a:spcPct val="90000"/>
              </a:lnSpc>
              <a:spcBef>
                <a:spcPct val="20000"/>
              </a:spcBef>
              <a:buClr>
                <a:schemeClr val="bg2"/>
              </a:buClr>
              <a:defRPr/>
            </a:pPr>
            <a:endParaRPr lang="es-AR" sz="2800" b="1" dirty="0"/>
          </a:p>
          <a:p>
            <a:pPr marL="342900" indent="-342900" algn="ctr">
              <a:lnSpc>
                <a:spcPct val="90000"/>
              </a:lnSpc>
              <a:spcBef>
                <a:spcPct val="20000"/>
              </a:spcBef>
              <a:buClr>
                <a:schemeClr val="bg2"/>
              </a:buClr>
              <a:defRPr/>
            </a:pPr>
            <a:endParaRPr lang="es-AR" sz="2800" dirty="0">
              <a:solidFill>
                <a:schemeClr val="bg2"/>
              </a:solidFill>
              <a:effectLst>
                <a:outerShdw blurRad="38100" dist="38100" dir="2700000" algn="tl">
                  <a:srgbClr val="C0C0C0"/>
                </a:outerShdw>
              </a:effectLst>
            </a:endParaRPr>
          </a:p>
          <a:p>
            <a:pPr marL="342900" indent="-342900" algn="ctr">
              <a:lnSpc>
                <a:spcPct val="90000"/>
              </a:lnSpc>
              <a:spcBef>
                <a:spcPct val="20000"/>
              </a:spcBef>
              <a:buClr>
                <a:schemeClr val="bg2"/>
              </a:buClr>
              <a:defRPr/>
            </a:pPr>
            <a:endParaRPr lang="es-AR" sz="2800" dirty="0">
              <a:solidFill>
                <a:schemeClr val="bg2"/>
              </a:solidFill>
              <a:effectLst>
                <a:outerShdw blurRad="38100" dist="38100" dir="2700000" algn="tl">
                  <a:srgbClr val="C0C0C0"/>
                </a:outerShdw>
              </a:effectLst>
            </a:endParaRPr>
          </a:p>
        </p:txBody>
      </p:sp>
    </p:spTree>
    <p:extLst>
      <p:ext uri="{BB962C8B-B14F-4D97-AF65-F5344CB8AC3E}">
        <p14:creationId xmlns:p14="http://schemas.microsoft.com/office/powerpoint/2010/main" val="98547832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44672" y="194963"/>
            <a:ext cx="7772400" cy="1219200"/>
          </a:xfrm>
        </p:spPr>
        <p:txBody>
          <a:bodyPr>
            <a:normAutofit fontScale="90000"/>
          </a:bodyPr>
          <a:lstStyle/>
          <a:p>
            <a:pPr eaLnBrk="1" hangingPunct="1">
              <a:defRPr/>
            </a:pPr>
            <a:r>
              <a:rPr lang="es-AR" sz="2700" b="1" i="1" dirty="0">
                <a:solidFill>
                  <a:schemeClr val="accent2"/>
                </a:solidFill>
              </a:rPr>
              <a:t>ECONOMIA PROCESAL</a:t>
            </a:r>
            <a:br>
              <a:rPr lang="es-AR" sz="2700" b="1" i="1" dirty="0">
                <a:solidFill>
                  <a:schemeClr val="accent2"/>
                </a:solidFill>
              </a:rPr>
            </a:br>
            <a:r>
              <a:rPr lang="es-AR" sz="2700" b="1" i="1" dirty="0">
                <a:solidFill>
                  <a:schemeClr val="accent2"/>
                </a:solidFill>
              </a:rPr>
              <a:t>VARIANTES (CONT):</a:t>
            </a:r>
            <a:br>
              <a:rPr lang="es-AR" sz="2700" b="1" i="1" dirty="0">
                <a:solidFill>
                  <a:schemeClr val="accent2"/>
                </a:solidFill>
              </a:rPr>
            </a:br>
            <a:br>
              <a:rPr lang="es-AR" sz="2000" b="1" i="1" dirty="0">
                <a:solidFill>
                  <a:schemeClr val="accent2"/>
                </a:solidFill>
              </a:rPr>
            </a:br>
            <a:r>
              <a:rPr lang="es-AR" sz="2000" b="1" dirty="0"/>
              <a:t>			</a:t>
            </a:r>
            <a:endParaRPr lang="es-AR" b="1" dirty="0"/>
          </a:p>
        </p:txBody>
      </p:sp>
      <p:sp>
        <p:nvSpPr>
          <p:cNvPr id="17410" name="3 Marcador de fecha"/>
          <p:cNvSpPr>
            <a:spLocks noGrp="1"/>
          </p:cNvSpPr>
          <p:nvPr>
            <p:ph type="dt" sz="half" idx="10"/>
          </p:nvPr>
        </p:nvSpPr>
        <p:spPr>
          <a:noFill/>
        </p:spPr>
        <p:txBody>
          <a:bodyPr/>
          <a:lstStyle/>
          <a:p>
            <a:fld id="{4EC6FD48-46A1-4512-A1D7-7A5728440FCF}" type="datetime1">
              <a:rPr lang="es-AR" smtClean="0"/>
              <a:pPr/>
              <a:t>7/5/19</a:t>
            </a:fld>
            <a:endParaRPr lang="es-ES"/>
          </a:p>
        </p:txBody>
      </p:sp>
      <p:sp>
        <p:nvSpPr>
          <p:cNvPr id="17411" name="4 Marcador de pie de página"/>
          <p:cNvSpPr>
            <a:spLocks noGrp="1"/>
          </p:cNvSpPr>
          <p:nvPr>
            <p:ph type="ftr" sz="quarter" idx="11"/>
          </p:nvPr>
        </p:nvSpPr>
        <p:spPr>
          <a:noFill/>
        </p:spPr>
        <p:txBody>
          <a:bodyPr/>
          <a:lstStyle/>
          <a:p>
            <a:r>
              <a:rPr lang="es-MX"/>
              <a:t>Práctica Procesal</a:t>
            </a:r>
            <a:endParaRPr lang="es-ES"/>
          </a:p>
        </p:txBody>
      </p:sp>
      <p:sp>
        <p:nvSpPr>
          <p:cNvPr id="91140" name="Rectangle 4"/>
          <p:cNvSpPr>
            <a:spLocks noChangeArrowheads="1"/>
          </p:cNvSpPr>
          <p:nvPr/>
        </p:nvSpPr>
        <p:spPr bwMode="auto">
          <a:xfrm>
            <a:off x="1528665" y="1063954"/>
            <a:ext cx="7772400" cy="1079500"/>
          </a:xfrm>
          <a:prstGeom prst="rect">
            <a:avLst/>
          </a:prstGeom>
          <a:noFill/>
          <a:ln w="9525">
            <a:noFill/>
            <a:miter lim="800000"/>
            <a:headEnd/>
            <a:tailEnd/>
          </a:ln>
          <a:effectLst/>
        </p:spPr>
        <p:txBody>
          <a:bodyPr lIns="92075" tIns="46038" rIns="92075" bIns="46038" anchor="ctr"/>
          <a:lstStyle/>
          <a:p>
            <a:pPr>
              <a:defRPr/>
            </a:pPr>
            <a:r>
              <a:rPr lang="es-AR" sz="3600" b="1" dirty="0">
                <a:solidFill>
                  <a:schemeClr val="accent2">
                    <a:lumMod val="50000"/>
                  </a:schemeClr>
                </a:solidFill>
                <a:effectLst>
                  <a:outerShdw blurRad="38100" dist="38100" dir="2700000" algn="tl">
                    <a:srgbClr val="C0C0C0"/>
                  </a:outerShdw>
                </a:effectLst>
              </a:rPr>
              <a:t>SANEAMIENTO</a:t>
            </a:r>
          </a:p>
        </p:txBody>
      </p:sp>
      <p:sp>
        <p:nvSpPr>
          <p:cNvPr id="91141" name="Rectangle 5"/>
          <p:cNvSpPr>
            <a:spLocks noChangeArrowheads="1"/>
          </p:cNvSpPr>
          <p:nvPr/>
        </p:nvSpPr>
        <p:spPr bwMode="auto">
          <a:xfrm>
            <a:off x="0" y="2143454"/>
            <a:ext cx="10266217" cy="3658525"/>
          </a:xfrm>
          <a:prstGeom prst="rect">
            <a:avLst/>
          </a:prstGeom>
          <a:noFill/>
          <a:ln w="12700" cap="sq">
            <a:noFill/>
            <a:miter lim="800000"/>
            <a:headEnd type="none" w="sm" len="sm"/>
            <a:tailEnd type="none" w="sm" len="sm"/>
          </a:ln>
          <a:effectLst/>
        </p:spPr>
        <p:txBody>
          <a:bodyPr/>
          <a:lstStyle/>
          <a:p>
            <a:pPr marL="342900" indent="-342900" algn="ctr">
              <a:spcBef>
                <a:spcPct val="20000"/>
              </a:spcBef>
              <a:buClr>
                <a:schemeClr val="bg2"/>
              </a:buClr>
              <a:defRPr/>
            </a:pPr>
            <a:r>
              <a:rPr lang="es-AR" sz="3600" dirty="0">
                <a:solidFill>
                  <a:srgbClr val="5F5F5F"/>
                </a:solidFill>
                <a:effectLst>
                  <a:outerShdw blurRad="38100" dist="38100" dir="2700000" algn="tl">
                    <a:srgbClr val="C0C0C0"/>
                  </a:outerShdw>
                </a:effectLst>
              </a:rPr>
              <a:t> </a:t>
            </a:r>
            <a:r>
              <a:rPr lang="es-AR" sz="3200" dirty="0">
                <a:solidFill>
                  <a:schemeClr val="tx1">
                    <a:lumMod val="85000"/>
                  </a:schemeClr>
                </a:solidFill>
                <a:effectLst>
                  <a:outerShdw blurRad="38100" dist="38100" dir="2700000" algn="tl">
                    <a:srgbClr val="C0C0C0"/>
                  </a:outerShdw>
                </a:effectLst>
              </a:rPr>
              <a:t>Juez tiene facultades suficientes para resolver </a:t>
            </a:r>
            <a:r>
              <a:rPr lang="es-AR" sz="3200" i="1" dirty="0">
                <a:solidFill>
                  <a:schemeClr val="tx1">
                    <a:lumMod val="85000"/>
                  </a:schemeClr>
                </a:solidFill>
                <a:effectLst>
                  <a:outerShdw blurRad="38100" dist="38100" dir="2700000" algn="tl">
                    <a:srgbClr val="C0C0C0"/>
                  </a:outerShdw>
                </a:effectLst>
              </a:rPr>
              <a:t>“in limine”</a:t>
            </a:r>
            <a:r>
              <a:rPr lang="es-AR" sz="3200" dirty="0">
                <a:solidFill>
                  <a:schemeClr val="tx1">
                    <a:lumMod val="85000"/>
                  </a:schemeClr>
                </a:solidFill>
                <a:effectLst>
                  <a:outerShdw blurRad="38100" dist="38100" dir="2700000" algn="tl">
                    <a:srgbClr val="C0C0C0"/>
                  </a:outerShdw>
                </a:effectLst>
              </a:rPr>
              <a:t> cuestiones susceptibles de impedir o entorpecer el pronunciamiento sobre el mérito de la causa o para determinar, en su caso, la inmediata finalización del proceso.</a:t>
            </a:r>
          </a:p>
        </p:txBody>
      </p:sp>
    </p:spTree>
    <p:extLst>
      <p:ext uri="{BB962C8B-B14F-4D97-AF65-F5344CB8AC3E}">
        <p14:creationId xmlns:p14="http://schemas.microsoft.com/office/powerpoint/2010/main" val="188165114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40916" y="92365"/>
            <a:ext cx="8596668" cy="1320800"/>
          </a:xfrm>
        </p:spPr>
        <p:txBody>
          <a:bodyPr>
            <a:normAutofit/>
          </a:bodyPr>
          <a:lstStyle/>
          <a:p>
            <a:pPr eaLnBrk="1" hangingPunct="1">
              <a:defRPr/>
            </a:pPr>
            <a:r>
              <a:rPr lang="es-MX" sz="4000" b="1" i="1" dirty="0">
                <a:solidFill>
                  <a:schemeClr val="accent1">
                    <a:lumMod val="50000"/>
                  </a:schemeClr>
                </a:solidFill>
              </a:rPr>
              <a:t>PRECLUSIÓN</a:t>
            </a:r>
            <a:endParaRPr lang="es-ES" sz="4000" b="1" i="1" dirty="0">
              <a:solidFill>
                <a:schemeClr val="accent1">
                  <a:lumMod val="50000"/>
                </a:schemeClr>
              </a:solidFill>
            </a:endParaRPr>
          </a:p>
        </p:txBody>
      </p:sp>
      <p:sp>
        <p:nvSpPr>
          <p:cNvPr id="49155" name="Rectangle 3"/>
          <p:cNvSpPr>
            <a:spLocks noGrp="1" noChangeArrowheads="1"/>
          </p:cNvSpPr>
          <p:nvPr>
            <p:ph idx="1"/>
          </p:nvPr>
        </p:nvSpPr>
        <p:spPr>
          <a:xfrm>
            <a:off x="240916" y="955964"/>
            <a:ext cx="9859048" cy="5085399"/>
          </a:xfrm>
        </p:spPr>
        <p:txBody>
          <a:bodyPr>
            <a:normAutofit/>
          </a:bodyPr>
          <a:lstStyle/>
          <a:p>
            <a:pPr algn="ctr" eaLnBrk="1" hangingPunct="1">
              <a:defRPr/>
            </a:pPr>
            <a:r>
              <a:rPr lang="es-MX" sz="3200" dirty="0"/>
              <a:t>Refiere al </a:t>
            </a:r>
            <a:r>
              <a:rPr lang="es-MX" sz="3200" b="1" dirty="0">
                <a:solidFill>
                  <a:srgbClr val="C00000"/>
                </a:solidFill>
              </a:rPr>
              <a:t>ORDEN</a:t>
            </a:r>
            <a:r>
              <a:rPr lang="es-MX" sz="3200" dirty="0">
                <a:solidFill>
                  <a:srgbClr val="C00000"/>
                </a:solidFill>
              </a:rPr>
              <a:t> </a:t>
            </a:r>
            <a:r>
              <a:rPr lang="es-MX" sz="3200" dirty="0"/>
              <a:t>en que las </a:t>
            </a:r>
            <a:r>
              <a:rPr lang="es-MX" sz="3200" u="sng" dirty="0"/>
              <a:t>partes</a:t>
            </a:r>
            <a:r>
              <a:rPr lang="es-MX" sz="3200" dirty="0"/>
              <a:t> deben plantear alegaciones y aportar pruebas.</a:t>
            </a:r>
          </a:p>
          <a:p>
            <a:pPr algn="ctr" eaLnBrk="1" hangingPunct="1">
              <a:defRPr/>
            </a:pPr>
            <a:r>
              <a:rPr lang="es-MX" sz="3200" dirty="0"/>
              <a:t>De acuerdo al mismo, el proceso se halla articulado en diversos </a:t>
            </a:r>
            <a:r>
              <a:rPr lang="es-MX" sz="3200" b="1" dirty="0">
                <a:solidFill>
                  <a:srgbClr val="C00000"/>
                </a:solidFill>
              </a:rPr>
              <a:t>PERÍODOS o ETAPAS</a:t>
            </a:r>
            <a:r>
              <a:rPr lang="es-MX" sz="3200" dirty="0"/>
              <a:t>, dentro de cada cual deben cumplirse ciertos actos, siendo ineficaces los que se ejecutan fuera del período o etapa que les está asignado</a:t>
            </a:r>
            <a:r>
              <a:rPr lang="es-MX" dirty="0"/>
              <a:t>.</a:t>
            </a:r>
            <a:endParaRPr lang="es-ES" dirty="0"/>
          </a:p>
        </p:txBody>
      </p:sp>
      <p:sp>
        <p:nvSpPr>
          <p:cNvPr id="13314" name="3 Marcador de fecha"/>
          <p:cNvSpPr>
            <a:spLocks noGrp="1"/>
          </p:cNvSpPr>
          <p:nvPr>
            <p:ph type="dt" sz="half" idx="10"/>
          </p:nvPr>
        </p:nvSpPr>
        <p:spPr>
          <a:noFill/>
        </p:spPr>
        <p:txBody>
          <a:bodyPr/>
          <a:lstStyle/>
          <a:p>
            <a:fld id="{79FE7F3A-CD77-468C-9AEE-4E6DB96FC51E}" type="datetime1">
              <a:rPr lang="es-AR" smtClean="0"/>
              <a:pPr/>
              <a:t>7/5/19</a:t>
            </a:fld>
            <a:endParaRPr lang="es-ES"/>
          </a:p>
        </p:txBody>
      </p:sp>
      <p:sp>
        <p:nvSpPr>
          <p:cNvPr id="13315" name="4 Marcador de pie de página"/>
          <p:cNvSpPr>
            <a:spLocks noGrp="1"/>
          </p:cNvSpPr>
          <p:nvPr>
            <p:ph type="ftr" sz="quarter" idx="11"/>
          </p:nvPr>
        </p:nvSpPr>
        <p:spPr>
          <a:noFill/>
        </p:spPr>
        <p:txBody>
          <a:bodyPr/>
          <a:lstStyle/>
          <a:p>
            <a:r>
              <a:rPr lang="es-MX"/>
              <a:t>Práctica Procesal</a:t>
            </a:r>
            <a:endParaRPr lang="es-ES"/>
          </a:p>
        </p:txBody>
      </p:sp>
    </p:spTree>
    <p:extLst>
      <p:ext uri="{BB962C8B-B14F-4D97-AF65-F5344CB8AC3E}">
        <p14:creationId xmlns:p14="http://schemas.microsoft.com/office/powerpoint/2010/main" val="306288380"/>
      </p:ext>
    </p:extLst>
  </p:cSld>
  <p:clrMapOvr>
    <a:masterClrMapping/>
  </p:clrMapOvr>
</p:sld>
</file>

<file path=ppt/theme/theme1.xml><?xml version="1.0" encoding="utf-8"?>
<a:theme xmlns:a="http://schemas.openxmlformats.org/drawingml/2006/main" name="Faceta">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{0578F3D1-07CD-EF45-A910-450ECCA1403F}tf10001060</Template>
  <TotalTime>148</TotalTime>
  <Words>2475</Words>
  <Application>Microsoft Macintosh PowerPoint</Application>
  <PresentationFormat>Panorámica</PresentationFormat>
  <Paragraphs>221</Paragraphs>
  <Slides>26</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26</vt:i4>
      </vt:variant>
    </vt:vector>
  </HeadingPairs>
  <TitlesOfParts>
    <vt:vector size="32" baseType="lpstr">
      <vt:lpstr>Arial</vt:lpstr>
      <vt:lpstr>Calibri</vt:lpstr>
      <vt:lpstr>Trebuchet MS</vt:lpstr>
      <vt:lpstr>Wingdings</vt:lpstr>
      <vt:lpstr>Wingdings 3</vt:lpstr>
      <vt:lpstr>Faceta</vt:lpstr>
      <vt:lpstr>BOLILLA 9</vt:lpstr>
      <vt:lpstr>Presentación de PowerPoint</vt:lpstr>
      <vt:lpstr>PRINCIPIOS QUE GOBIERNAN LA ACTIVIDAD PROCESAL</vt:lpstr>
      <vt:lpstr>DISPOSITIVO</vt:lpstr>
      <vt:lpstr>Principio dispositivo. LÍMITES</vt:lpstr>
      <vt:lpstr>ECONOMÍA PROCESAL</vt:lpstr>
      <vt:lpstr>ECONOMIA PROCESAL - VARIANTES:        CONCENTRACIÓN</vt:lpstr>
      <vt:lpstr>ECONOMIA PROCESAL VARIANTES (CONT):     </vt:lpstr>
      <vt:lpstr>PRECLUSIÓN</vt:lpstr>
      <vt:lpstr>Carga procesal: “imperativo del propio interés”</vt:lpstr>
      <vt:lpstr>Carga procesal</vt:lpstr>
      <vt:lpstr>Carga procesal</vt:lpstr>
      <vt:lpstr>Carga procesal</vt:lpstr>
      <vt:lpstr>Carga procesal</vt:lpstr>
      <vt:lpstr>RESOLUCIONES JUDICIALES </vt:lpstr>
      <vt:lpstr>Requisitos extrínsecos y comunes  a todas las resoluciones judiciales: </vt:lpstr>
      <vt:lpstr>Requisitos específicos de cada resolución: </vt:lpstr>
      <vt:lpstr>Sentencia Definitiva- requisitos</vt:lpstr>
      <vt:lpstr>Sentencia Definitiva- requisitos (cont)</vt:lpstr>
      <vt:lpstr>Sentencia Definitiva- requisitos (cont)</vt:lpstr>
      <vt:lpstr>Sentencia Definitiva- requisitos (cont)</vt:lpstr>
      <vt:lpstr>Sentencia definitiva: requisitos (cont)</vt:lpstr>
      <vt:lpstr>Principio de “congruencia”</vt:lpstr>
      <vt:lpstr>Principio de congruencia (cont)</vt:lpstr>
      <vt:lpstr>Sentencia de segunda o ulterior instancia</vt:lpstr>
      <vt:lpstr>Clasificación de las sentencias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BOLILLA 9</dc:title>
  <dc:creator>Valentina Ramirez Amable</dc:creator>
  <cp:lastModifiedBy>Valentina Ramirez Amable</cp:lastModifiedBy>
  <cp:revision>8</cp:revision>
  <dcterms:created xsi:type="dcterms:W3CDTF">2019-05-07T23:21:26Z</dcterms:created>
  <dcterms:modified xsi:type="dcterms:W3CDTF">2019-05-08T01:50:05Z</dcterms:modified>
</cp:coreProperties>
</file>