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361" r:id="rId3"/>
    <p:sldId id="362" r:id="rId4"/>
    <p:sldId id="257" r:id="rId5"/>
    <p:sldId id="3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F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1"/>
    <p:restoredTop sz="92800"/>
  </p:normalViewPr>
  <p:slideViewPr>
    <p:cSldViewPr snapToGrid="0" snapToObjects="1" showGuides="1">
      <p:cViewPr varScale="1">
        <p:scale>
          <a:sx n="95" d="100"/>
          <a:sy n="95" d="100"/>
        </p:scale>
        <p:origin x="4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6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133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142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7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1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3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9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4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2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4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2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7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D1859-7B2C-5640-8B64-87DA48B9E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AR" sz="9600" dirty="0">
                <a:solidFill>
                  <a:schemeClr val="accent4">
                    <a:lumMod val="50000"/>
                  </a:schemeClr>
                </a:solidFill>
              </a:rPr>
              <a:t>Bolilla</a:t>
            </a:r>
            <a:r>
              <a:rPr lang="es-AR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AR" sz="9600" dirty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es-A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248B9A-3652-2A49-BD30-5547E4021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6350" y="4239091"/>
            <a:ext cx="7766936" cy="1096899"/>
          </a:xfrm>
          <a:solidFill>
            <a:srgbClr val="53FE74">
              <a:alpha val="50196"/>
            </a:srgbClr>
          </a:solidFill>
        </p:spPr>
        <p:txBody>
          <a:bodyPr/>
          <a:lstStyle/>
          <a:p>
            <a:r>
              <a:rPr lang="es-AR" sz="4000" i="1" dirty="0"/>
              <a:t>1) SUJETOS</a:t>
            </a:r>
            <a:r>
              <a:rPr lang="es-AR" i="1" dirty="0"/>
              <a:t> </a:t>
            </a:r>
            <a:r>
              <a:rPr lang="es-AR" sz="3600" i="1" dirty="0"/>
              <a:t>NECESARIOS</a:t>
            </a:r>
            <a:r>
              <a:rPr lang="es-AR" dirty="0"/>
              <a:t> </a:t>
            </a:r>
            <a:r>
              <a:rPr lang="es-AR" sz="2400" dirty="0"/>
              <a:t>[del proceso]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0887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9382" y="59587"/>
            <a:ext cx="8853054" cy="1057725"/>
          </a:xfrm>
        </p:spPr>
        <p:txBody>
          <a:bodyPr>
            <a:noAutofit/>
          </a:bodyPr>
          <a:lstStyle/>
          <a:p>
            <a:r>
              <a:rPr lang="es-ES" b="1" i="1" dirty="0">
                <a:solidFill>
                  <a:srgbClr val="00B050"/>
                </a:solidFill>
              </a:rPr>
              <a:t>Elementos del Proceso. </a:t>
            </a:r>
            <a:br>
              <a:rPr lang="es-ES" b="1" i="1" dirty="0">
                <a:solidFill>
                  <a:srgbClr val="00B050"/>
                </a:solidFill>
              </a:rPr>
            </a:br>
            <a:r>
              <a:rPr lang="es-ES" b="1" i="1" u="sng" dirty="0">
                <a:solidFill>
                  <a:srgbClr val="00B050"/>
                </a:solidFill>
              </a:rPr>
              <a:t>Elemento Subjetivo 1</a:t>
            </a:r>
            <a:r>
              <a:rPr lang="es-ES" b="1" i="1" dirty="0">
                <a:solidFill>
                  <a:srgbClr val="00B050"/>
                </a:solidFill>
              </a:rPr>
              <a:t>: - </a:t>
            </a:r>
            <a:r>
              <a:rPr lang="es-ES" sz="2800" b="1" i="1" dirty="0">
                <a:solidFill>
                  <a:srgbClr val="00B050"/>
                </a:solidFill>
              </a:rPr>
              <a:t>sujetos necesarios </a:t>
            </a:r>
            <a:endParaRPr lang="es-ES" b="1" i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" y="1251688"/>
            <a:ext cx="10079182" cy="5606312"/>
          </a:xfrm>
        </p:spPr>
        <p:txBody>
          <a:bodyPr/>
          <a:lstStyle/>
          <a:p>
            <a:pPr algn="just">
              <a:buNone/>
            </a:pPr>
            <a:r>
              <a:rPr lang="es-ES" dirty="0"/>
              <a:t>	</a:t>
            </a:r>
            <a:endParaRPr lang="es-ES" sz="2400" i="1" dirty="0"/>
          </a:p>
          <a:p>
            <a:pPr algn="just">
              <a:buNone/>
            </a:pPr>
            <a:r>
              <a:rPr lang="es-ES" dirty="0"/>
              <a:t> </a:t>
            </a:r>
            <a:r>
              <a:rPr lang="es-ES" sz="2800" dirty="0"/>
              <a:t>   Personas facultadas para iniciarlo, impulsarlo, extinguirlo y decidirlo:</a:t>
            </a:r>
          </a:p>
          <a:p>
            <a:pPr algn="just">
              <a:buNone/>
            </a:pPr>
            <a:r>
              <a:rPr lang="es-ES" sz="2800" dirty="0"/>
              <a:t> </a:t>
            </a:r>
            <a:r>
              <a:rPr lang="es-ES" dirty="0"/>
              <a:t>        - </a:t>
            </a:r>
            <a:r>
              <a:rPr lang="es-ES" sz="3600" dirty="0"/>
              <a:t>órgano judicial</a:t>
            </a:r>
            <a:r>
              <a:rPr lang="es-ES" dirty="0"/>
              <a:t>  </a:t>
            </a:r>
            <a:r>
              <a:rPr lang="es-ES" sz="4800" b="1" dirty="0"/>
              <a:t>= juez</a:t>
            </a:r>
            <a:endParaRPr lang="es-ES" b="1" dirty="0"/>
          </a:p>
          <a:p>
            <a:pPr algn="just">
              <a:buNone/>
            </a:pPr>
            <a:r>
              <a:rPr lang="es-ES" sz="3600" dirty="0"/>
              <a:t>      - </a:t>
            </a:r>
            <a:r>
              <a:rPr lang="es-ES" sz="4000" b="1" dirty="0"/>
              <a:t>partes</a:t>
            </a:r>
            <a:r>
              <a:rPr lang="es-ES" dirty="0"/>
              <a:t> </a:t>
            </a:r>
            <a:r>
              <a:rPr lang="es-ES" sz="2400" dirty="0"/>
              <a:t>(en procesos contenciosos)</a:t>
            </a:r>
            <a:r>
              <a:rPr lang="es-ES" dirty="0"/>
              <a:t>  </a:t>
            </a:r>
          </a:p>
          <a:p>
            <a:pPr algn="just">
              <a:buNone/>
            </a:pPr>
            <a:r>
              <a:rPr lang="es-ES" sz="2400" dirty="0"/>
              <a:t>		</a:t>
            </a:r>
            <a:r>
              <a:rPr lang="es-ES" sz="2800" dirty="0"/>
              <a:t>- peticionarios </a:t>
            </a:r>
            <a:r>
              <a:rPr lang="es-ES" sz="3200" dirty="0"/>
              <a:t>(en los procesos no contenciosos o “de jurisdicción voluntaria”)	</a:t>
            </a:r>
          </a:p>
          <a:p>
            <a:pPr algn="just">
              <a:buNone/>
            </a:pPr>
            <a:endParaRPr lang="es-ES" sz="2400" dirty="0"/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EEDE5-F829-4AFB-8CB9-E38F7A0EC7C5}" type="datetime1">
              <a:rPr lang="es-AR" smtClean="0"/>
              <a:pPr>
                <a:defRPr/>
              </a:pPr>
              <a:t>7/5/19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Práctica Procesal</a:t>
            </a:r>
            <a:endParaRPr lang="es-ES"/>
          </a:p>
        </p:txBody>
      </p:sp>
      <p:pic>
        <p:nvPicPr>
          <p:cNvPr id="46086" name="Picture 6" descr="C:\Users\Usuario\AppData\Local\Microsoft\Windows\Temporary Internet Files\Content.IE5\YC13NDOB\MC9000562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848" y="4947818"/>
            <a:ext cx="2006304" cy="1910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33919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351" y="173182"/>
            <a:ext cx="9110903" cy="1323109"/>
          </a:xfrm>
        </p:spPr>
        <p:txBody>
          <a:bodyPr>
            <a:noAutofit/>
          </a:bodyPr>
          <a:lstStyle/>
          <a:p>
            <a:r>
              <a:rPr lang="es-ES" b="1" i="1" dirty="0">
                <a:solidFill>
                  <a:srgbClr val="00B050"/>
                </a:solidFill>
              </a:rPr>
              <a:t>Elementos del Proceso. </a:t>
            </a:r>
            <a:br>
              <a:rPr lang="es-ES" b="1" i="1" dirty="0">
                <a:solidFill>
                  <a:srgbClr val="00B050"/>
                </a:solidFill>
              </a:rPr>
            </a:br>
            <a:r>
              <a:rPr lang="es-ES" b="1" i="1" dirty="0">
                <a:solidFill>
                  <a:srgbClr val="00B050"/>
                </a:solidFill>
              </a:rPr>
              <a:t>Elemento Subjetivo 2: </a:t>
            </a:r>
            <a:r>
              <a:rPr lang="es-ES" sz="4000" b="1" i="1" dirty="0">
                <a:solidFill>
                  <a:srgbClr val="00B050"/>
                </a:solidFill>
              </a:rPr>
              <a:t>sujetos secundarios</a:t>
            </a:r>
            <a:endParaRPr lang="es-ES" b="1" i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351" y="1496292"/>
            <a:ext cx="9344814" cy="49101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200" dirty="0"/>
              <a:t>Otros sujetos </a:t>
            </a:r>
            <a:r>
              <a:rPr lang="es-ES" sz="3200" i="1" dirty="0"/>
              <a:t>auxiliares del órgano</a:t>
            </a:r>
          </a:p>
          <a:p>
            <a:pPr algn="just">
              <a:buNone/>
            </a:pPr>
            <a:r>
              <a:rPr lang="es-ES" sz="3200" i="1" dirty="0"/>
              <a:t> - internos o externos-:</a:t>
            </a:r>
          </a:p>
          <a:p>
            <a:pPr lvl="1" algn="just">
              <a:buFontTx/>
              <a:buChar char="-"/>
            </a:pPr>
            <a:r>
              <a:rPr lang="es-ES" sz="3000" dirty="0"/>
              <a:t>secretarios, prosecretarios, ujieres, oficiales de justicia</a:t>
            </a:r>
          </a:p>
          <a:p>
            <a:pPr lvl="1" algn="just">
              <a:buFontTx/>
              <a:buChar char="-"/>
            </a:pPr>
            <a:r>
              <a:rPr lang="es-ES" sz="3000" dirty="0"/>
              <a:t>Peritos, </a:t>
            </a:r>
            <a:r>
              <a:rPr lang="es-ES" sz="3200" dirty="0"/>
              <a:t>martilleros, tasadores, etc.</a:t>
            </a:r>
          </a:p>
          <a:p>
            <a:pPr algn="just">
              <a:buNone/>
            </a:pPr>
            <a:r>
              <a:rPr lang="es-ES" sz="3200" dirty="0"/>
              <a:t>O de las partes:</a:t>
            </a:r>
          </a:p>
          <a:p>
            <a:pPr algn="just">
              <a:buNone/>
            </a:pPr>
            <a:r>
              <a:rPr lang="es-ES" sz="3200" dirty="0"/>
              <a:t>- abogados, procuradores, consultores técnicos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EEDE5-F829-4AFB-8CB9-E38F7A0EC7C5}" type="datetime1">
              <a:rPr lang="es-AR" smtClean="0"/>
              <a:pPr>
                <a:defRPr/>
              </a:pPr>
              <a:t>7/5/19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Práctica Procesal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488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F1A4C-A076-5C4F-801D-B9CF53A2C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" y="0"/>
            <a:ext cx="9912926" cy="1323110"/>
          </a:xfrm>
        </p:spPr>
        <p:txBody>
          <a:bodyPr>
            <a:normAutofit fontScale="90000"/>
          </a:bodyPr>
          <a:lstStyle/>
          <a:p>
            <a:r>
              <a:rPr lang="es-AR" sz="4400" b="1" i="1" dirty="0">
                <a:solidFill>
                  <a:srgbClr val="C00000"/>
                </a:solidFill>
              </a:rPr>
              <a:t>El JUEZ: </a:t>
            </a:r>
            <a:br>
              <a:rPr lang="es-AR" sz="4400" b="1" i="1" dirty="0">
                <a:solidFill>
                  <a:srgbClr val="C00000"/>
                </a:solidFill>
              </a:rPr>
            </a:br>
            <a:r>
              <a:rPr lang="es-AR" sz="4400" b="1" i="1" dirty="0">
                <a:solidFill>
                  <a:srgbClr val="C00000"/>
                </a:solidFill>
              </a:rPr>
              <a:t>requistos para ser juez (de 1ª  instancia)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92FEB-2F48-3640-8A6E-1452982C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" y="1475510"/>
            <a:ext cx="10098740" cy="4919144"/>
          </a:xfrm>
        </p:spPr>
        <p:txBody>
          <a:bodyPr>
            <a:normAutofit fontScale="77500" lnSpcReduction="20000"/>
          </a:bodyPr>
          <a:lstStyle/>
          <a:p>
            <a:endParaRPr lang="es-AR" dirty="0"/>
          </a:p>
          <a:p>
            <a:r>
              <a:rPr lang="es-AR" sz="3200" dirty="0"/>
              <a:t>PODER JUDICIAL DE LA NACION : art. 6 dec/ley 1285/58 + art. 114 CN (arg, abogado, 25 años, 4 de ejercicio efectivo e integrar terna CM)</a:t>
            </a:r>
          </a:p>
          <a:p>
            <a:pPr marL="0" indent="0">
              <a:buNone/>
            </a:pPr>
            <a:endParaRPr lang="es-AR" sz="3200" dirty="0"/>
          </a:p>
          <a:p>
            <a:pPr algn="just"/>
            <a:r>
              <a:rPr lang="es-AR" sz="3200" dirty="0"/>
              <a:t>ENTRE RÍOS : argentino, entrerriano o residente por 2 años, abogado,  27 años, 5 años de ejercicio activo profesión o magistratura + integrar una terna del Consejo Magistratura </a:t>
            </a:r>
            <a:r>
              <a:rPr lang="es-AR" sz="3000" dirty="0"/>
              <a:t>(arts. 190, 180 y 182 Const Pcial, art. 4- ley reglamentaria: 9996, mod por ley 10434-)</a:t>
            </a:r>
          </a:p>
          <a:p>
            <a:pPr marL="0" indent="0" algn="just">
              <a:buNone/>
            </a:pPr>
            <a:endParaRPr lang="es-AR" sz="3000" dirty="0"/>
          </a:p>
          <a:p>
            <a:r>
              <a:rPr lang="es-AR" sz="3200" dirty="0"/>
              <a:t>SANTA FE: argentino, santafesino o 2 años de residencia, abogado, 25 años, 4 años de ejercicio profesión o magistratura.art. 85 Const. Santa Fe y estar en el orden de merito del concurso ante el CM dec 854/16</a:t>
            </a:r>
          </a:p>
          <a:p>
            <a:endParaRPr lang="es-AR" sz="32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853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F1A4C-A076-5C4F-801D-B9CF53A2C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" y="0"/>
            <a:ext cx="9912926" cy="1323110"/>
          </a:xfrm>
        </p:spPr>
        <p:txBody>
          <a:bodyPr>
            <a:normAutofit fontScale="90000"/>
          </a:bodyPr>
          <a:lstStyle/>
          <a:p>
            <a:r>
              <a:rPr lang="es-AR" sz="4400" b="1" i="1" dirty="0">
                <a:solidFill>
                  <a:srgbClr val="C00000"/>
                </a:solidFill>
              </a:rPr>
              <a:t>El JUEZ: </a:t>
            </a:r>
            <a:br>
              <a:rPr lang="es-AR" sz="4400" b="1" i="1" dirty="0">
                <a:solidFill>
                  <a:srgbClr val="C00000"/>
                </a:solidFill>
              </a:rPr>
            </a:br>
            <a:endParaRPr lang="es-AR" sz="4400" b="1" i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92FEB-2F48-3640-8A6E-1452982C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" y="806824"/>
            <a:ext cx="9912926" cy="5587830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sz="2400" dirty="0"/>
              <a:t>INDEPENDENCIA  (REMISION)</a:t>
            </a:r>
          </a:p>
          <a:p>
            <a:r>
              <a:rPr lang="es-AR" sz="2400" dirty="0"/>
              <a:t>IMPARCIALIDAD (REMISION)</a:t>
            </a:r>
          </a:p>
          <a:p>
            <a:r>
              <a:rPr lang="es-AR" sz="2400" dirty="0"/>
              <a:t>IMPARTIALIDAD (REMISION)</a:t>
            </a:r>
          </a:p>
          <a:p>
            <a:endParaRPr lang="es-AR" sz="2400" dirty="0"/>
          </a:p>
          <a:p>
            <a:r>
              <a:rPr lang="es-AR" sz="2400" dirty="0"/>
              <a:t>FACULTADES Y DEBERES</a:t>
            </a:r>
          </a:p>
          <a:p>
            <a:endParaRPr lang="es-AR" sz="2400" dirty="0"/>
          </a:p>
          <a:p>
            <a:r>
              <a:rPr lang="es-AR" sz="2400" dirty="0"/>
              <a:t>PERFIL DEL JUEZ ACTUAL /  juez director del PROCESO. </a:t>
            </a:r>
          </a:p>
          <a:p>
            <a:pPr marL="0" indent="0">
              <a:buNone/>
            </a:pPr>
            <a:endParaRPr lang="es-AR" sz="2400" dirty="0"/>
          </a:p>
          <a:p>
            <a:r>
              <a:rPr lang="es-AR" sz="2400" dirty="0"/>
              <a:t>DIFERENCIA CON EL ÁRBITRO </a:t>
            </a:r>
          </a:p>
        </p:txBody>
      </p:sp>
    </p:spTree>
    <p:extLst>
      <p:ext uri="{BB962C8B-B14F-4D97-AF65-F5344CB8AC3E}">
        <p14:creationId xmlns:p14="http://schemas.microsoft.com/office/powerpoint/2010/main" val="2508245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236</Words>
  <Application>Microsoft Macintosh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3</vt:lpstr>
      <vt:lpstr>Faceta</vt:lpstr>
      <vt:lpstr>Bolilla 8</vt:lpstr>
      <vt:lpstr>Elementos del Proceso.  Elemento Subjetivo 1: - sujetos necesarios </vt:lpstr>
      <vt:lpstr>Elementos del Proceso.  Elemento Subjetivo 2: sujetos secundarios</vt:lpstr>
      <vt:lpstr>El JUEZ:  requistos para ser juez (de 1ª  instancia) </vt:lpstr>
      <vt:lpstr>El JUEZ: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Bolilla 8</dc:title>
  <dc:creator>Valentina Ramirez Amable</dc:creator>
  <cp:lastModifiedBy>Valentina Ramirez Amable</cp:lastModifiedBy>
  <cp:revision>9</cp:revision>
  <dcterms:created xsi:type="dcterms:W3CDTF">2019-05-07T20:53:19Z</dcterms:created>
  <dcterms:modified xsi:type="dcterms:W3CDTF">2019-05-07T23:19:27Z</dcterms:modified>
</cp:coreProperties>
</file>