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35"/>
  </p:notesMasterIdLst>
  <p:sldIdLst>
    <p:sldId id="257" r:id="rId2"/>
    <p:sldId id="258" r:id="rId3"/>
    <p:sldId id="327" r:id="rId4"/>
    <p:sldId id="328" r:id="rId5"/>
    <p:sldId id="329" r:id="rId6"/>
    <p:sldId id="309" r:id="rId7"/>
    <p:sldId id="310" r:id="rId8"/>
    <p:sldId id="308" r:id="rId9"/>
    <p:sldId id="330" r:id="rId10"/>
    <p:sldId id="314" r:id="rId11"/>
    <p:sldId id="315" r:id="rId12"/>
    <p:sldId id="316" r:id="rId13"/>
    <p:sldId id="311" r:id="rId14"/>
    <p:sldId id="312" r:id="rId15"/>
    <p:sldId id="332" r:id="rId16"/>
    <p:sldId id="317" r:id="rId17"/>
    <p:sldId id="302" r:id="rId18"/>
    <p:sldId id="283" r:id="rId19"/>
    <p:sldId id="289" r:id="rId20"/>
    <p:sldId id="287" r:id="rId21"/>
    <p:sldId id="288" r:id="rId22"/>
    <p:sldId id="303" r:id="rId23"/>
    <p:sldId id="323" r:id="rId24"/>
    <p:sldId id="324" r:id="rId25"/>
    <p:sldId id="325" r:id="rId26"/>
    <p:sldId id="268" r:id="rId27"/>
    <p:sldId id="269" r:id="rId28"/>
    <p:sldId id="326" r:id="rId29"/>
    <p:sldId id="270" r:id="rId30"/>
    <p:sldId id="331" r:id="rId31"/>
    <p:sldId id="279" r:id="rId32"/>
    <p:sldId id="280" r:id="rId33"/>
    <p:sldId id="281"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p:restoredTop sz="79067"/>
  </p:normalViewPr>
  <p:slideViewPr>
    <p:cSldViewPr snapToGrid="0" snapToObjects="1" showGuides="1">
      <p:cViewPr varScale="1">
        <p:scale>
          <a:sx n="47" d="100"/>
          <a:sy n="47" d="100"/>
        </p:scale>
        <p:origin x="1080"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304D0A-B0CE-4DD7-87E9-56274A1DADD5}" type="doc">
      <dgm:prSet loTypeId="urn:microsoft.com/office/officeart/2005/8/layout/pyramid1" loCatId="pyramid" qsTypeId="urn:microsoft.com/office/officeart/2005/8/quickstyle/simple1" qsCatId="simple" csTypeId="urn:microsoft.com/office/officeart/2005/8/colors/accent1_2" csCatId="accent1" phldr="1"/>
      <dgm:spPr/>
    </dgm:pt>
    <dgm:pt modelId="{9DD415C0-8699-4039-821A-4CC509D24655}">
      <dgm:prSet phldrT="[Texto]" custT="1"/>
      <dgm:spPr/>
      <dgm:t>
        <a:bodyPr/>
        <a:lstStyle/>
        <a:p>
          <a:r>
            <a:rPr lang="es-ES" sz="2000" b="1" dirty="0"/>
            <a:t>CSJN </a:t>
          </a:r>
        </a:p>
        <a:p>
          <a:r>
            <a:rPr lang="es-ES" sz="1800" dirty="0"/>
            <a:t>(Jurisdicción apelación116)</a:t>
          </a:r>
        </a:p>
        <a:p>
          <a:r>
            <a:rPr lang="es-ES" sz="1800" dirty="0"/>
            <a:t>(Jurisdicción originaria y exclusiva:117)</a:t>
          </a:r>
        </a:p>
        <a:p>
          <a:endParaRPr lang="es-ES" sz="1400" dirty="0"/>
        </a:p>
      </dgm:t>
    </dgm:pt>
    <dgm:pt modelId="{30E1C5C0-AE2D-4613-A8B2-F60E1CBA8F96}" type="parTrans" cxnId="{62DB6FA5-4CE8-445F-8010-DCABE9CA5B0A}">
      <dgm:prSet/>
      <dgm:spPr/>
      <dgm:t>
        <a:bodyPr/>
        <a:lstStyle/>
        <a:p>
          <a:endParaRPr lang="es-ES"/>
        </a:p>
      </dgm:t>
    </dgm:pt>
    <dgm:pt modelId="{E67ACC1D-4C2D-4420-A7D7-0065CC1AB5F4}" type="sibTrans" cxnId="{62DB6FA5-4CE8-445F-8010-DCABE9CA5B0A}">
      <dgm:prSet/>
      <dgm:spPr/>
      <dgm:t>
        <a:bodyPr/>
        <a:lstStyle/>
        <a:p>
          <a:endParaRPr lang="es-ES"/>
        </a:p>
      </dgm:t>
    </dgm:pt>
    <dgm:pt modelId="{11DEE569-AF69-4F09-A5D0-FB0F8DE8FF4B}">
      <dgm:prSet phldrT="[Texto]" custT="1"/>
      <dgm:spPr/>
      <dgm:t>
        <a:bodyPr/>
        <a:lstStyle/>
        <a:p>
          <a:r>
            <a:rPr lang="es-ES" sz="1600" b="1" dirty="0"/>
            <a:t>Cámaras de Apelación  Federales</a:t>
          </a:r>
        </a:p>
        <a:p>
          <a:r>
            <a:rPr lang="es-ES" sz="1600" b="1" dirty="0"/>
            <a:t>Tribunales Orales Federales (TOF</a:t>
          </a:r>
          <a:r>
            <a:rPr lang="es-ES" sz="1600" dirty="0"/>
            <a:t>) </a:t>
          </a:r>
        </a:p>
      </dgm:t>
    </dgm:pt>
    <dgm:pt modelId="{9FBEBBE0-9F3E-4B8B-AFBB-BD6FC4E903C7}" type="parTrans" cxnId="{A3D33C35-E5A1-463C-809A-693EBBD928BD}">
      <dgm:prSet/>
      <dgm:spPr/>
      <dgm:t>
        <a:bodyPr/>
        <a:lstStyle/>
        <a:p>
          <a:endParaRPr lang="es-ES"/>
        </a:p>
      </dgm:t>
    </dgm:pt>
    <dgm:pt modelId="{A2DCA2BA-F0FE-4273-920C-D63DCE487E02}" type="sibTrans" cxnId="{A3D33C35-E5A1-463C-809A-693EBBD928BD}">
      <dgm:prSet/>
      <dgm:spPr/>
      <dgm:t>
        <a:bodyPr/>
        <a:lstStyle/>
        <a:p>
          <a:endParaRPr lang="es-ES"/>
        </a:p>
      </dgm:t>
    </dgm:pt>
    <dgm:pt modelId="{01B16B6C-344F-4EEF-A75D-32CF06C4ED01}">
      <dgm:prSet phldrT="[Texto]" custT="1"/>
      <dgm:spPr/>
      <dgm:t>
        <a:bodyPr/>
        <a:lstStyle/>
        <a:p>
          <a:endParaRPr lang="es-ES" sz="3400" dirty="0"/>
        </a:p>
        <a:p>
          <a:r>
            <a:rPr lang="es-ES" sz="2400" dirty="0"/>
            <a:t>J</a:t>
          </a:r>
          <a:r>
            <a:rPr lang="es-ES" sz="2400" b="1" dirty="0"/>
            <a:t>uzgados de Primera Instancia federales</a:t>
          </a:r>
          <a:endParaRPr lang="es-ES" sz="2400" dirty="0"/>
        </a:p>
      </dgm:t>
    </dgm:pt>
    <dgm:pt modelId="{8304F638-F1AE-4D37-BA12-B8BFAC1A3AA8}" type="parTrans" cxnId="{5121BC1C-9E25-49AE-8CBF-81B8BB308C94}">
      <dgm:prSet/>
      <dgm:spPr/>
      <dgm:t>
        <a:bodyPr/>
        <a:lstStyle/>
        <a:p>
          <a:endParaRPr lang="es-ES"/>
        </a:p>
      </dgm:t>
    </dgm:pt>
    <dgm:pt modelId="{0CBEE519-3A18-45AA-9F8E-2CDC6A0945E6}" type="sibTrans" cxnId="{5121BC1C-9E25-49AE-8CBF-81B8BB308C94}">
      <dgm:prSet/>
      <dgm:spPr/>
      <dgm:t>
        <a:bodyPr/>
        <a:lstStyle/>
        <a:p>
          <a:endParaRPr lang="es-ES"/>
        </a:p>
      </dgm:t>
    </dgm:pt>
    <dgm:pt modelId="{ADF6A16F-EEE5-4E95-9235-1AA42781ED0A}" type="pres">
      <dgm:prSet presAssocID="{F9304D0A-B0CE-4DD7-87E9-56274A1DADD5}" presName="Name0" presStyleCnt="0">
        <dgm:presLayoutVars>
          <dgm:dir/>
          <dgm:animLvl val="lvl"/>
          <dgm:resizeHandles val="exact"/>
        </dgm:presLayoutVars>
      </dgm:prSet>
      <dgm:spPr/>
    </dgm:pt>
    <dgm:pt modelId="{BDB61F61-0DF9-499D-942F-4B9DC8F8165D}" type="pres">
      <dgm:prSet presAssocID="{9DD415C0-8699-4039-821A-4CC509D24655}" presName="Name8" presStyleCnt="0"/>
      <dgm:spPr/>
    </dgm:pt>
    <dgm:pt modelId="{C347C6FB-A058-4B64-ACAB-147EEFED4C94}" type="pres">
      <dgm:prSet presAssocID="{9DD415C0-8699-4039-821A-4CC509D24655}" presName="level" presStyleLbl="node1" presStyleIdx="0" presStyleCnt="3" custScaleX="73285" custScaleY="108816" custLinFactNeighborX="-2228" custLinFactNeighborY="4218">
        <dgm:presLayoutVars>
          <dgm:chMax val="1"/>
          <dgm:bulletEnabled val="1"/>
        </dgm:presLayoutVars>
      </dgm:prSet>
      <dgm:spPr/>
    </dgm:pt>
    <dgm:pt modelId="{1C0E54C5-3C0E-4E2A-88E0-8100A42022B1}" type="pres">
      <dgm:prSet presAssocID="{9DD415C0-8699-4039-821A-4CC509D24655}" presName="levelTx" presStyleLbl="revTx" presStyleIdx="0" presStyleCnt="0">
        <dgm:presLayoutVars>
          <dgm:chMax val="1"/>
          <dgm:bulletEnabled val="1"/>
        </dgm:presLayoutVars>
      </dgm:prSet>
      <dgm:spPr/>
    </dgm:pt>
    <dgm:pt modelId="{DF4AB7D6-667C-49B1-B7CA-BFD01C1B5336}" type="pres">
      <dgm:prSet presAssocID="{11DEE569-AF69-4F09-A5D0-FB0F8DE8FF4B}" presName="Name8" presStyleCnt="0"/>
      <dgm:spPr/>
    </dgm:pt>
    <dgm:pt modelId="{ABE190BE-0C13-4E61-A3CC-075E89A96EC9}" type="pres">
      <dgm:prSet presAssocID="{11DEE569-AF69-4F09-A5D0-FB0F8DE8FF4B}" presName="level" presStyleLbl="node1" presStyleIdx="1" presStyleCnt="3" custScaleX="80229" custScaleY="82208" custLinFactNeighborX="-1514" custLinFactNeighborY="222">
        <dgm:presLayoutVars>
          <dgm:chMax val="1"/>
          <dgm:bulletEnabled val="1"/>
        </dgm:presLayoutVars>
      </dgm:prSet>
      <dgm:spPr/>
    </dgm:pt>
    <dgm:pt modelId="{9339771B-C120-4ABD-BBAB-82D7A8911F69}" type="pres">
      <dgm:prSet presAssocID="{11DEE569-AF69-4F09-A5D0-FB0F8DE8FF4B}" presName="levelTx" presStyleLbl="revTx" presStyleIdx="0" presStyleCnt="0">
        <dgm:presLayoutVars>
          <dgm:chMax val="1"/>
          <dgm:bulletEnabled val="1"/>
        </dgm:presLayoutVars>
      </dgm:prSet>
      <dgm:spPr/>
    </dgm:pt>
    <dgm:pt modelId="{FD765502-20D1-42BB-ADC6-4C0B12C021EE}" type="pres">
      <dgm:prSet presAssocID="{01B16B6C-344F-4EEF-A75D-32CF06C4ED01}" presName="Name8" presStyleCnt="0"/>
      <dgm:spPr/>
    </dgm:pt>
    <dgm:pt modelId="{2BE65F37-F69A-4059-BDA8-59A39177D1B6}" type="pres">
      <dgm:prSet presAssocID="{01B16B6C-344F-4EEF-A75D-32CF06C4ED01}" presName="level" presStyleLbl="node1" presStyleIdx="2" presStyleCnt="3" custScaleX="85185" custLinFactNeighborX="-926" custLinFactNeighborY="-2077">
        <dgm:presLayoutVars>
          <dgm:chMax val="1"/>
          <dgm:bulletEnabled val="1"/>
        </dgm:presLayoutVars>
      </dgm:prSet>
      <dgm:spPr/>
    </dgm:pt>
    <dgm:pt modelId="{BD0659DF-5F74-456C-BB22-4463DDB75D54}" type="pres">
      <dgm:prSet presAssocID="{01B16B6C-344F-4EEF-A75D-32CF06C4ED01}" presName="levelTx" presStyleLbl="revTx" presStyleIdx="0" presStyleCnt="0">
        <dgm:presLayoutVars>
          <dgm:chMax val="1"/>
          <dgm:bulletEnabled val="1"/>
        </dgm:presLayoutVars>
      </dgm:prSet>
      <dgm:spPr/>
    </dgm:pt>
  </dgm:ptLst>
  <dgm:cxnLst>
    <dgm:cxn modelId="{9D102518-7FB7-49DA-B022-BE38294B4CE5}" type="presOf" srcId="{11DEE569-AF69-4F09-A5D0-FB0F8DE8FF4B}" destId="{ABE190BE-0C13-4E61-A3CC-075E89A96EC9}" srcOrd="0" destOrd="0" presId="urn:microsoft.com/office/officeart/2005/8/layout/pyramid1"/>
    <dgm:cxn modelId="{5121BC1C-9E25-49AE-8CBF-81B8BB308C94}" srcId="{F9304D0A-B0CE-4DD7-87E9-56274A1DADD5}" destId="{01B16B6C-344F-4EEF-A75D-32CF06C4ED01}" srcOrd="2" destOrd="0" parTransId="{8304F638-F1AE-4D37-BA12-B8BFAC1A3AA8}" sibTransId="{0CBEE519-3A18-45AA-9F8E-2CDC6A0945E6}"/>
    <dgm:cxn modelId="{38F8CF31-1961-449D-9387-F34EDDECEAB0}" type="presOf" srcId="{F9304D0A-B0CE-4DD7-87E9-56274A1DADD5}" destId="{ADF6A16F-EEE5-4E95-9235-1AA42781ED0A}" srcOrd="0" destOrd="0" presId="urn:microsoft.com/office/officeart/2005/8/layout/pyramid1"/>
    <dgm:cxn modelId="{A3D33C35-E5A1-463C-809A-693EBBD928BD}" srcId="{F9304D0A-B0CE-4DD7-87E9-56274A1DADD5}" destId="{11DEE569-AF69-4F09-A5D0-FB0F8DE8FF4B}" srcOrd="1" destOrd="0" parTransId="{9FBEBBE0-9F3E-4B8B-AFBB-BD6FC4E903C7}" sibTransId="{A2DCA2BA-F0FE-4273-920C-D63DCE487E02}"/>
    <dgm:cxn modelId="{EED1DD66-975B-4620-9364-2567739A1355}" type="presOf" srcId="{01B16B6C-344F-4EEF-A75D-32CF06C4ED01}" destId="{2BE65F37-F69A-4059-BDA8-59A39177D1B6}" srcOrd="0" destOrd="0" presId="urn:microsoft.com/office/officeart/2005/8/layout/pyramid1"/>
    <dgm:cxn modelId="{E4F17273-A537-406E-874E-8458F1019321}" type="presOf" srcId="{9DD415C0-8699-4039-821A-4CC509D24655}" destId="{1C0E54C5-3C0E-4E2A-88E0-8100A42022B1}" srcOrd="1" destOrd="0" presId="urn:microsoft.com/office/officeart/2005/8/layout/pyramid1"/>
    <dgm:cxn modelId="{A8242784-FF40-4CAE-A996-2C87E4C10FCA}" type="presOf" srcId="{9DD415C0-8699-4039-821A-4CC509D24655}" destId="{C347C6FB-A058-4B64-ACAB-147EEFED4C94}" srcOrd="0" destOrd="0" presId="urn:microsoft.com/office/officeart/2005/8/layout/pyramid1"/>
    <dgm:cxn modelId="{8689EDA0-8708-48BF-91E9-9EB3A1A29F1D}" type="presOf" srcId="{01B16B6C-344F-4EEF-A75D-32CF06C4ED01}" destId="{BD0659DF-5F74-456C-BB22-4463DDB75D54}" srcOrd="1" destOrd="0" presId="urn:microsoft.com/office/officeart/2005/8/layout/pyramid1"/>
    <dgm:cxn modelId="{62DB6FA5-4CE8-445F-8010-DCABE9CA5B0A}" srcId="{F9304D0A-B0CE-4DD7-87E9-56274A1DADD5}" destId="{9DD415C0-8699-4039-821A-4CC509D24655}" srcOrd="0" destOrd="0" parTransId="{30E1C5C0-AE2D-4613-A8B2-F60E1CBA8F96}" sibTransId="{E67ACC1D-4C2D-4420-A7D7-0065CC1AB5F4}"/>
    <dgm:cxn modelId="{8D9E6DC7-900A-4CC0-9954-2BE7E00E398D}" type="presOf" srcId="{11DEE569-AF69-4F09-A5D0-FB0F8DE8FF4B}" destId="{9339771B-C120-4ABD-BBAB-82D7A8911F69}" srcOrd="1" destOrd="0" presId="urn:microsoft.com/office/officeart/2005/8/layout/pyramid1"/>
    <dgm:cxn modelId="{40798A85-B1B3-4131-8A6A-660E1DC4FC88}" type="presParOf" srcId="{ADF6A16F-EEE5-4E95-9235-1AA42781ED0A}" destId="{BDB61F61-0DF9-499D-942F-4B9DC8F8165D}" srcOrd="0" destOrd="0" presId="urn:microsoft.com/office/officeart/2005/8/layout/pyramid1"/>
    <dgm:cxn modelId="{D540F783-3B88-4A13-B6B9-A5445906A035}" type="presParOf" srcId="{BDB61F61-0DF9-499D-942F-4B9DC8F8165D}" destId="{C347C6FB-A058-4B64-ACAB-147EEFED4C94}" srcOrd="0" destOrd="0" presId="urn:microsoft.com/office/officeart/2005/8/layout/pyramid1"/>
    <dgm:cxn modelId="{33254567-C3DC-4C12-9E4A-B01C87A8D126}" type="presParOf" srcId="{BDB61F61-0DF9-499D-942F-4B9DC8F8165D}" destId="{1C0E54C5-3C0E-4E2A-88E0-8100A42022B1}" srcOrd="1" destOrd="0" presId="urn:microsoft.com/office/officeart/2005/8/layout/pyramid1"/>
    <dgm:cxn modelId="{0FECB574-B7B5-4975-97B7-AD0BA3EFA261}" type="presParOf" srcId="{ADF6A16F-EEE5-4E95-9235-1AA42781ED0A}" destId="{DF4AB7D6-667C-49B1-B7CA-BFD01C1B5336}" srcOrd="1" destOrd="0" presId="urn:microsoft.com/office/officeart/2005/8/layout/pyramid1"/>
    <dgm:cxn modelId="{FBAA43E2-0D54-4BAA-9D79-EF7E9C9E7528}" type="presParOf" srcId="{DF4AB7D6-667C-49B1-B7CA-BFD01C1B5336}" destId="{ABE190BE-0C13-4E61-A3CC-075E89A96EC9}" srcOrd="0" destOrd="0" presId="urn:microsoft.com/office/officeart/2005/8/layout/pyramid1"/>
    <dgm:cxn modelId="{A290B925-0A40-42C2-868D-D1E280DC7D3C}" type="presParOf" srcId="{DF4AB7D6-667C-49B1-B7CA-BFD01C1B5336}" destId="{9339771B-C120-4ABD-BBAB-82D7A8911F69}" srcOrd="1" destOrd="0" presId="urn:microsoft.com/office/officeart/2005/8/layout/pyramid1"/>
    <dgm:cxn modelId="{E8B4D172-D0CB-4E5E-9E61-5A7CC2E46AE7}" type="presParOf" srcId="{ADF6A16F-EEE5-4E95-9235-1AA42781ED0A}" destId="{FD765502-20D1-42BB-ADC6-4C0B12C021EE}" srcOrd="2" destOrd="0" presId="urn:microsoft.com/office/officeart/2005/8/layout/pyramid1"/>
    <dgm:cxn modelId="{E758240A-18AB-457B-B340-C1D3933C72A7}" type="presParOf" srcId="{FD765502-20D1-42BB-ADC6-4C0B12C021EE}" destId="{2BE65F37-F69A-4059-BDA8-59A39177D1B6}" srcOrd="0" destOrd="0" presId="urn:microsoft.com/office/officeart/2005/8/layout/pyramid1"/>
    <dgm:cxn modelId="{CB38477D-6598-48C5-AA2F-CBCCE536098C}" type="presParOf" srcId="{FD765502-20D1-42BB-ADC6-4C0B12C021EE}" destId="{BD0659DF-5F74-456C-BB22-4463DDB75D54}"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EE27B5-5F90-4512-A11F-F20F98730F7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ES"/>
        </a:p>
      </dgm:t>
    </dgm:pt>
    <dgm:pt modelId="{73710BE2-7E45-472F-8BD1-3C7678E5F78A}">
      <dgm:prSet phldrT="[Texto]"/>
      <dgm:spPr/>
      <dgm:t>
        <a:bodyPr/>
        <a:lstStyle/>
        <a:p>
          <a:r>
            <a:rPr lang="es-ES" b="1" dirty="0"/>
            <a:t>Superior Tribunal de Justicia </a:t>
          </a:r>
        </a:p>
        <a:p>
          <a:r>
            <a:rPr lang="es-ES" dirty="0"/>
            <a:t>(Sala Civil y Comercial)</a:t>
          </a:r>
        </a:p>
      </dgm:t>
    </dgm:pt>
    <dgm:pt modelId="{F21D0806-53C0-44E9-955E-60B67D2DF059}" type="parTrans" cxnId="{65811405-2CD4-4AC3-89C0-8B5BC52E40DB}">
      <dgm:prSet/>
      <dgm:spPr/>
      <dgm:t>
        <a:bodyPr/>
        <a:lstStyle/>
        <a:p>
          <a:endParaRPr lang="es-ES"/>
        </a:p>
      </dgm:t>
    </dgm:pt>
    <dgm:pt modelId="{78A52688-FD09-442C-9C93-113C99D5E7AF}" type="sibTrans" cxnId="{65811405-2CD4-4AC3-89C0-8B5BC52E40DB}">
      <dgm:prSet/>
      <dgm:spPr/>
      <dgm:t>
        <a:bodyPr/>
        <a:lstStyle/>
        <a:p>
          <a:endParaRPr lang="es-ES"/>
        </a:p>
      </dgm:t>
    </dgm:pt>
    <dgm:pt modelId="{D346A5EB-4EE4-4ED4-86A8-FD6AA5EBEC3F}">
      <dgm:prSet phldrT="[Texto]"/>
      <dgm:spPr/>
      <dgm:t>
        <a:bodyPr/>
        <a:lstStyle/>
        <a:p>
          <a:r>
            <a:rPr lang="es-ES" b="1" dirty="0"/>
            <a:t>Cámaras de Apelación Civil Comercial</a:t>
          </a:r>
        </a:p>
      </dgm:t>
    </dgm:pt>
    <dgm:pt modelId="{5DA6FA67-6A28-4665-B5AE-D6E645253C80}" type="parTrans" cxnId="{97195C92-66CA-4A20-9B6A-2F61749FDB44}">
      <dgm:prSet/>
      <dgm:spPr/>
      <dgm:t>
        <a:bodyPr/>
        <a:lstStyle/>
        <a:p>
          <a:endParaRPr lang="es-ES"/>
        </a:p>
      </dgm:t>
    </dgm:pt>
    <dgm:pt modelId="{290A39AE-4C48-45FE-BCA5-26EFD00E8E01}" type="sibTrans" cxnId="{97195C92-66CA-4A20-9B6A-2F61749FDB44}">
      <dgm:prSet/>
      <dgm:spPr/>
      <dgm:t>
        <a:bodyPr/>
        <a:lstStyle/>
        <a:p>
          <a:endParaRPr lang="es-ES"/>
        </a:p>
      </dgm:t>
    </dgm:pt>
    <dgm:pt modelId="{55BF05EE-DB98-4A78-BF4C-883B28365EE4}">
      <dgm:prSet phldrT="[Texto]"/>
      <dgm:spPr/>
      <dgm:t>
        <a:bodyPr/>
        <a:lstStyle/>
        <a:p>
          <a:r>
            <a:rPr lang="es-ES" b="1" dirty="0"/>
            <a:t>Juzgados Familia</a:t>
          </a:r>
        </a:p>
      </dgm:t>
    </dgm:pt>
    <dgm:pt modelId="{9435D8DC-5D8C-410B-81F3-E94247A909CB}" type="parTrans" cxnId="{93AE49C5-6259-42A7-9A96-B3CD16164D09}">
      <dgm:prSet/>
      <dgm:spPr/>
      <dgm:t>
        <a:bodyPr/>
        <a:lstStyle/>
        <a:p>
          <a:endParaRPr lang="es-ES"/>
        </a:p>
      </dgm:t>
    </dgm:pt>
    <dgm:pt modelId="{7995E497-3BF8-4285-BB4B-1BE8EC8146EC}" type="sibTrans" cxnId="{93AE49C5-6259-42A7-9A96-B3CD16164D09}">
      <dgm:prSet/>
      <dgm:spPr/>
      <dgm:t>
        <a:bodyPr/>
        <a:lstStyle/>
        <a:p>
          <a:endParaRPr lang="es-ES"/>
        </a:p>
      </dgm:t>
    </dgm:pt>
    <dgm:pt modelId="{4E320066-A36C-473B-B725-23F970C422AF}">
      <dgm:prSet phldrT="[Texto]"/>
      <dgm:spPr/>
      <dgm:t>
        <a:bodyPr/>
        <a:lstStyle/>
        <a:p>
          <a:r>
            <a:rPr lang="es-ES" b="1" dirty="0"/>
            <a:t>Juzgados de Primera Instancia </a:t>
          </a:r>
          <a:r>
            <a:rPr lang="es-ES" b="1" dirty="0" err="1"/>
            <a:t>Civ</a:t>
          </a:r>
          <a:r>
            <a:rPr lang="es-ES" b="1" dirty="0"/>
            <a:t> y </a:t>
          </a:r>
          <a:r>
            <a:rPr lang="es-ES" b="1" dirty="0" err="1"/>
            <a:t>Com</a:t>
          </a:r>
          <a:r>
            <a:rPr lang="es-ES" dirty="0"/>
            <a:t>	</a:t>
          </a:r>
        </a:p>
      </dgm:t>
    </dgm:pt>
    <dgm:pt modelId="{469A7EC8-CC1E-4803-8CDF-642409828E65}" type="parTrans" cxnId="{204D36DB-BC19-4BC5-9814-F5E4C4C2780A}">
      <dgm:prSet/>
      <dgm:spPr/>
      <dgm:t>
        <a:bodyPr/>
        <a:lstStyle/>
        <a:p>
          <a:endParaRPr lang="es-ES"/>
        </a:p>
      </dgm:t>
    </dgm:pt>
    <dgm:pt modelId="{6429DF20-E17F-4A97-A9F0-A3BA98842285}" type="sibTrans" cxnId="{204D36DB-BC19-4BC5-9814-F5E4C4C2780A}">
      <dgm:prSet/>
      <dgm:spPr/>
      <dgm:t>
        <a:bodyPr/>
        <a:lstStyle/>
        <a:p>
          <a:endParaRPr lang="es-ES"/>
        </a:p>
      </dgm:t>
    </dgm:pt>
    <dgm:pt modelId="{60D0A5AA-FD63-47CB-957D-DA64C3BE3881}">
      <dgm:prSet phldrT="[Texto]"/>
      <dgm:spPr/>
      <dgm:t>
        <a:bodyPr/>
        <a:lstStyle/>
        <a:p>
          <a:r>
            <a:rPr lang="es-ES" dirty="0"/>
            <a:t>Juzgados de  </a:t>
          </a:r>
          <a:r>
            <a:rPr lang="es-ES" dirty="0" err="1"/>
            <a:t>Concursosy</a:t>
          </a:r>
          <a:r>
            <a:rPr lang="es-ES" dirty="0"/>
            <a:t> Quiebras</a:t>
          </a:r>
        </a:p>
      </dgm:t>
    </dgm:pt>
    <dgm:pt modelId="{71E49F35-3322-4391-BF2A-FFBFC2307ABA}" type="parTrans" cxnId="{068421CB-A0AD-4920-BEAA-A923B71A3668}">
      <dgm:prSet/>
      <dgm:spPr/>
      <dgm:t>
        <a:bodyPr/>
        <a:lstStyle/>
        <a:p>
          <a:endParaRPr lang="es-ES"/>
        </a:p>
      </dgm:t>
    </dgm:pt>
    <dgm:pt modelId="{D0C66841-DBAD-4AC4-A907-C973F11CC568}" type="sibTrans" cxnId="{068421CB-A0AD-4920-BEAA-A923B71A3668}">
      <dgm:prSet/>
      <dgm:spPr/>
      <dgm:t>
        <a:bodyPr/>
        <a:lstStyle/>
        <a:p>
          <a:endParaRPr lang="es-ES"/>
        </a:p>
      </dgm:t>
    </dgm:pt>
    <dgm:pt modelId="{8EDB8D09-AB49-43CA-8E0D-B449E51BD05A}">
      <dgm:prSet phldrT="[Texto]"/>
      <dgm:spPr/>
      <dgm:t>
        <a:bodyPr/>
        <a:lstStyle/>
        <a:p>
          <a:r>
            <a:rPr lang="es-ES" b="1" dirty="0"/>
            <a:t>Juzgados de Ejecución</a:t>
          </a:r>
          <a:r>
            <a:rPr lang="es-ES" dirty="0"/>
            <a:t>	</a:t>
          </a:r>
        </a:p>
      </dgm:t>
    </dgm:pt>
    <dgm:pt modelId="{8EA317BB-70E2-40E1-8755-A496B7958561}" type="parTrans" cxnId="{A93A0158-40CD-43D4-AC0E-2333183CF931}">
      <dgm:prSet/>
      <dgm:spPr/>
      <dgm:t>
        <a:bodyPr/>
        <a:lstStyle/>
        <a:p>
          <a:endParaRPr lang="es-ES"/>
        </a:p>
      </dgm:t>
    </dgm:pt>
    <dgm:pt modelId="{34145C80-CF57-43FC-B6C2-4A06A3A591AA}" type="sibTrans" cxnId="{A93A0158-40CD-43D4-AC0E-2333183CF931}">
      <dgm:prSet/>
      <dgm:spPr/>
      <dgm:t>
        <a:bodyPr/>
        <a:lstStyle/>
        <a:p>
          <a:endParaRPr lang="es-ES"/>
        </a:p>
      </dgm:t>
    </dgm:pt>
    <dgm:pt modelId="{73F2BF62-816F-435C-967B-A2DFD6A886AF}" type="pres">
      <dgm:prSet presAssocID="{2CEE27B5-5F90-4512-A11F-F20F98730F7F}" presName="hierChild1" presStyleCnt="0">
        <dgm:presLayoutVars>
          <dgm:chPref val="1"/>
          <dgm:dir/>
          <dgm:animOne val="branch"/>
          <dgm:animLvl val="lvl"/>
          <dgm:resizeHandles/>
        </dgm:presLayoutVars>
      </dgm:prSet>
      <dgm:spPr/>
    </dgm:pt>
    <dgm:pt modelId="{05EED973-57BD-444B-BECC-09673CA481A9}" type="pres">
      <dgm:prSet presAssocID="{73710BE2-7E45-472F-8BD1-3C7678E5F78A}" presName="hierRoot1" presStyleCnt="0"/>
      <dgm:spPr/>
    </dgm:pt>
    <dgm:pt modelId="{8F457E65-8D8C-449B-BBC0-F3259602D306}" type="pres">
      <dgm:prSet presAssocID="{73710BE2-7E45-472F-8BD1-3C7678E5F78A}" presName="composite" presStyleCnt="0"/>
      <dgm:spPr/>
    </dgm:pt>
    <dgm:pt modelId="{21AF0BBE-4CD4-40CF-8445-930BA07002BC}" type="pres">
      <dgm:prSet presAssocID="{73710BE2-7E45-472F-8BD1-3C7678E5F78A}" presName="background" presStyleLbl="node0" presStyleIdx="0" presStyleCnt="1"/>
      <dgm:spPr/>
    </dgm:pt>
    <dgm:pt modelId="{AA167DC9-8929-4452-AA43-42B09C42ADC2}" type="pres">
      <dgm:prSet presAssocID="{73710BE2-7E45-472F-8BD1-3C7678E5F78A}" presName="text" presStyleLbl="fgAcc0" presStyleIdx="0" presStyleCnt="1" custScaleX="85597" custScaleY="51462" custLinFactNeighborX="-16292" custLinFactNeighborY="-40501">
        <dgm:presLayoutVars>
          <dgm:chPref val="3"/>
        </dgm:presLayoutVars>
      </dgm:prSet>
      <dgm:spPr/>
    </dgm:pt>
    <dgm:pt modelId="{D4F8A67A-F5C7-4484-A5E7-1234CC22481A}" type="pres">
      <dgm:prSet presAssocID="{73710BE2-7E45-472F-8BD1-3C7678E5F78A}" presName="hierChild2" presStyleCnt="0"/>
      <dgm:spPr/>
    </dgm:pt>
    <dgm:pt modelId="{49706582-B717-408B-8FAE-DD104F018EE0}" type="pres">
      <dgm:prSet presAssocID="{5DA6FA67-6A28-4665-B5AE-D6E645253C80}" presName="Name10" presStyleLbl="parChTrans1D2" presStyleIdx="0" presStyleCnt="2"/>
      <dgm:spPr/>
    </dgm:pt>
    <dgm:pt modelId="{7AA92636-F288-4E1D-8273-4B039D625298}" type="pres">
      <dgm:prSet presAssocID="{D346A5EB-4EE4-4ED4-86A8-FD6AA5EBEC3F}" presName="hierRoot2" presStyleCnt="0"/>
      <dgm:spPr/>
    </dgm:pt>
    <dgm:pt modelId="{D74C21DB-7741-4D56-BEE6-5CA853FE65E9}" type="pres">
      <dgm:prSet presAssocID="{D346A5EB-4EE4-4ED4-86A8-FD6AA5EBEC3F}" presName="composite2" presStyleCnt="0"/>
      <dgm:spPr/>
    </dgm:pt>
    <dgm:pt modelId="{51922390-2F50-4676-B17F-106BB66DA1B7}" type="pres">
      <dgm:prSet presAssocID="{D346A5EB-4EE4-4ED4-86A8-FD6AA5EBEC3F}" presName="background2" presStyleLbl="node2" presStyleIdx="0" presStyleCnt="2"/>
      <dgm:spPr/>
    </dgm:pt>
    <dgm:pt modelId="{56EBB322-C353-4866-909E-615B3B14CA17}" type="pres">
      <dgm:prSet presAssocID="{D346A5EB-4EE4-4ED4-86A8-FD6AA5EBEC3F}" presName="text2" presStyleLbl="fgAcc2" presStyleIdx="0" presStyleCnt="2" custScaleX="182228" custScaleY="69464" custLinFactNeighborX="30167" custLinFactNeighborY="-27934">
        <dgm:presLayoutVars>
          <dgm:chPref val="3"/>
        </dgm:presLayoutVars>
      </dgm:prSet>
      <dgm:spPr/>
    </dgm:pt>
    <dgm:pt modelId="{CE1EE229-CBA0-442F-8C2F-D3217F47241E}" type="pres">
      <dgm:prSet presAssocID="{D346A5EB-4EE4-4ED4-86A8-FD6AA5EBEC3F}" presName="hierChild3" presStyleCnt="0"/>
      <dgm:spPr/>
    </dgm:pt>
    <dgm:pt modelId="{E046CDA3-8333-4531-977F-47AE69EBA87A}" type="pres">
      <dgm:prSet presAssocID="{9435D8DC-5D8C-410B-81F3-E94247A909CB}" presName="Name17" presStyleLbl="parChTrans1D3" presStyleIdx="0" presStyleCnt="3"/>
      <dgm:spPr/>
    </dgm:pt>
    <dgm:pt modelId="{4A614C24-44F5-4E52-8B07-C3E382E8C6AE}" type="pres">
      <dgm:prSet presAssocID="{55BF05EE-DB98-4A78-BF4C-883B28365EE4}" presName="hierRoot3" presStyleCnt="0"/>
      <dgm:spPr/>
    </dgm:pt>
    <dgm:pt modelId="{5D601C0D-C3AB-4EED-A953-4BA674829BE4}" type="pres">
      <dgm:prSet presAssocID="{55BF05EE-DB98-4A78-BF4C-883B28365EE4}" presName="composite3" presStyleCnt="0"/>
      <dgm:spPr/>
    </dgm:pt>
    <dgm:pt modelId="{F3A1BC38-728A-459A-B73D-E03DB2B55086}" type="pres">
      <dgm:prSet presAssocID="{55BF05EE-DB98-4A78-BF4C-883B28365EE4}" presName="background3" presStyleLbl="node3" presStyleIdx="0" presStyleCnt="3"/>
      <dgm:spPr/>
    </dgm:pt>
    <dgm:pt modelId="{C7501FB9-73B4-439F-8844-4AF46E3DA982}" type="pres">
      <dgm:prSet presAssocID="{55BF05EE-DB98-4A78-BF4C-883B28365EE4}" presName="text3" presStyleLbl="fgAcc3" presStyleIdx="0" presStyleCnt="3" custScaleX="33644" custScaleY="48154" custLinFactNeighborX="-42685" custLinFactNeighborY="-8139">
        <dgm:presLayoutVars>
          <dgm:chPref val="3"/>
        </dgm:presLayoutVars>
      </dgm:prSet>
      <dgm:spPr/>
    </dgm:pt>
    <dgm:pt modelId="{C579983A-AA47-4C7E-8C8D-ECE6CA242F7A}" type="pres">
      <dgm:prSet presAssocID="{55BF05EE-DB98-4A78-BF4C-883B28365EE4}" presName="hierChild4" presStyleCnt="0"/>
      <dgm:spPr/>
    </dgm:pt>
    <dgm:pt modelId="{82270DA4-8235-42BC-9737-339C41F0DB20}" type="pres">
      <dgm:prSet presAssocID="{469A7EC8-CC1E-4803-8CDF-642409828E65}" presName="Name17" presStyleLbl="parChTrans1D3" presStyleIdx="1" presStyleCnt="3"/>
      <dgm:spPr/>
    </dgm:pt>
    <dgm:pt modelId="{FBF186DF-2A97-418F-A1E2-586DBD58614F}" type="pres">
      <dgm:prSet presAssocID="{4E320066-A36C-473B-B725-23F970C422AF}" presName="hierRoot3" presStyleCnt="0"/>
      <dgm:spPr/>
    </dgm:pt>
    <dgm:pt modelId="{038D4AD8-0484-4F09-AD06-3CE82134737B}" type="pres">
      <dgm:prSet presAssocID="{4E320066-A36C-473B-B725-23F970C422AF}" presName="composite3" presStyleCnt="0"/>
      <dgm:spPr/>
    </dgm:pt>
    <dgm:pt modelId="{D4314390-B04D-4250-A05B-AB6DFCF8BE18}" type="pres">
      <dgm:prSet presAssocID="{4E320066-A36C-473B-B725-23F970C422AF}" presName="background3" presStyleLbl="node3" presStyleIdx="1" presStyleCnt="3"/>
      <dgm:spPr/>
    </dgm:pt>
    <dgm:pt modelId="{00D392B2-13F9-4162-99F2-2FF42F85E113}" type="pres">
      <dgm:prSet presAssocID="{4E320066-A36C-473B-B725-23F970C422AF}" presName="text3" presStyleLbl="fgAcc3" presStyleIdx="1" presStyleCnt="3" custScaleX="58453" custScaleY="48199" custLinFactNeighborX="-47756" custLinFactNeighborY="-8139">
        <dgm:presLayoutVars>
          <dgm:chPref val="3"/>
        </dgm:presLayoutVars>
      </dgm:prSet>
      <dgm:spPr/>
    </dgm:pt>
    <dgm:pt modelId="{8336F380-AD41-4B46-854A-85AB1D9E55A0}" type="pres">
      <dgm:prSet presAssocID="{4E320066-A36C-473B-B725-23F970C422AF}" presName="hierChild4" presStyleCnt="0"/>
      <dgm:spPr/>
    </dgm:pt>
    <dgm:pt modelId="{BA554D8D-1B30-4D8A-BD0C-16CE5067B129}" type="pres">
      <dgm:prSet presAssocID="{71E49F35-3322-4391-BF2A-FFBFC2307ABA}" presName="Name10" presStyleLbl="parChTrans1D2" presStyleIdx="1" presStyleCnt="2"/>
      <dgm:spPr/>
    </dgm:pt>
    <dgm:pt modelId="{13764E88-F485-4F74-979C-CEB6E0CB159A}" type="pres">
      <dgm:prSet presAssocID="{60D0A5AA-FD63-47CB-957D-DA64C3BE3881}" presName="hierRoot2" presStyleCnt="0"/>
      <dgm:spPr/>
    </dgm:pt>
    <dgm:pt modelId="{EDD88519-8D32-4DCB-80DF-396F899DA8A4}" type="pres">
      <dgm:prSet presAssocID="{60D0A5AA-FD63-47CB-957D-DA64C3BE3881}" presName="composite2" presStyleCnt="0"/>
      <dgm:spPr/>
    </dgm:pt>
    <dgm:pt modelId="{6BC72820-BD09-4A18-B037-45D37F3542B5}" type="pres">
      <dgm:prSet presAssocID="{60D0A5AA-FD63-47CB-957D-DA64C3BE3881}" presName="background2" presStyleLbl="node2" presStyleIdx="1" presStyleCnt="2"/>
      <dgm:spPr/>
    </dgm:pt>
    <dgm:pt modelId="{2530EC18-0F4C-4488-957D-C6D96C699AB4}" type="pres">
      <dgm:prSet presAssocID="{60D0A5AA-FD63-47CB-957D-DA64C3BE3881}" presName="text2" presStyleLbl="fgAcc2" presStyleIdx="1" presStyleCnt="2" custScaleX="68045" custScaleY="32146" custLinFactY="12835" custLinFactNeighborX="13067" custLinFactNeighborY="100000">
        <dgm:presLayoutVars>
          <dgm:chPref val="3"/>
        </dgm:presLayoutVars>
      </dgm:prSet>
      <dgm:spPr/>
    </dgm:pt>
    <dgm:pt modelId="{2C28657C-AD32-49E8-ADB0-F524FF75A4C1}" type="pres">
      <dgm:prSet presAssocID="{60D0A5AA-FD63-47CB-957D-DA64C3BE3881}" presName="hierChild3" presStyleCnt="0"/>
      <dgm:spPr/>
    </dgm:pt>
    <dgm:pt modelId="{027ED4DB-8894-48CC-B9AC-0151A6CFCA22}" type="pres">
      <dgm:prSet presAssocID="{8EA317BB-70E2-40E1-8755-A496B7958561}" presName="Name17" presStyleLbl="parChTrans1D3" presStyleIdx="2" presStyleCnt="3"/>
      <dgm:spPr/>
    </dgm:pt>
    <dgm:pt modelId="{67FBAC8C-84D2-4B06-B272-83BC0C3F4C3B}" type="pres">
      <dgm:prSet presAssocID="{8EDB8D09-AB49-43CA-8E0D-B449E51BD05A}" presName="hierRoot3" presStyleCnt="0"/>
      <dgm:spPr/>
    </dgm:pt>
    <dgm:pt modelId="{A40ED71C-6677-410F-B33E-BF60520906E9}" type="pres">
      <dgm:prSet presAssocID="{8EDB8D09-AB49-43CA-8E0D-B449E51BD05A}" presName="composite3" presStyleCnt="0"/>
      <dgm:spPr/>
    </dgm:pt>
    <dgm:pt modelId="{AA7DC470-9E7A-438C-AADC-C48724EE6B52}" type="pres">
      <dgm:prSet presAssocID="{8EDB8D09-AB49-43CA-8E0D-B449E51BD05A}" presName="background3" presStyleLbl="node3" presStyleIdx="2" presStyleCnt="3"/>
      <dgm:spPr/>
    </dgm:pt>
    <dgm:pt modelId="{F4D11214-2E84-4594-A15C-E28173C5CEEA}" type="pres">
      <dgm:prSet presAssocID="{8EDB8D09-AB49-43CA-8E0D-B449E51BD05A}" presName="text3" presStyleLbl="fgAcc3" presStyleIdx="2" presStyleCnt="3" custScaleX="68137" custScaleY="32002" custLinFactNeighborX="-82659" custLinFactNeighborY="35403">
        <dgm:presLayoutVars>
          <dgm:chPref val="3"/>
        </dgm:presLayoutVars>
      </dgm:prSet>
      <dgm:spPr/>
    </dgm:pt>
    <dgm:pt modelId="{AE3F3EF7-D741-4E20-9620-C8E32BF4E546}" type="pres">
      <dgm:prSet presAssocID="{8EDB8D09-AB49-43CA-8E0D-B449E51BD05A}" presName="hierChild4" presStyleCnt="0"/>
      <dgm:spPr/>
    </dgm:pt>
  </dgm:ptLst>
  <dgm:cxnLst>
    <dgm:cxn modelId="{65811405-2CD4-4AC3-89C0-8B5BC52E40DB}" srcId="{2CEE27B5-5F90-4512-A11F-F20F98730F7F}" destId="{73710BE2-7E45-472F-8BD1-3C7678E5F78A}" srcOrd="0" destOrd="0" parTransId="{F21D0806-53C0-44E9-955E-60B67D2DF059}" sibTransId="{78A52688-FD09-442C-9C93-113C99D5E7AF}"/>
    <dgm:cxn modelId="{3B0EC606-A900-4AA6-9596-FE05EE5D7DA0}" type="presOf" srcId="{4E320066-A36C-473B-B725-23F970C422AF}" destId="{00D392B2-13F9-4162-99F2-2FF42F85E113}" srcOrd="0" destOrd="0" presId="urn:microsoft.com/office/officeart/2005/8/layout/hierarchy1"/>
    <dgm:cxn modelId="{9C21E216-CE52-4C56-9615-4BC26603FFC1}" type="presOf" srcId="{55BF05EE-DB98-4A78-BF4C-883B28365EE4}" destId="{C7501FB9-73B4-439F-8844-4AF46E3DA982}" srcOrd="0" destOrd="0" presId="urn:microsoft.com/office/officeart/2005/8/layout/hierarchy1"/>
    <dgm:cxn modelId="{7DC87A1E-30BC-4C23-BDB8-230652735741}" type="presOf" srcId="{8EDB8D09-AB49-43CA-8E0D-B449E51BD05A}" destId="{F4D11214-2E84-4594-A15C-E28173C5CEEA}" srcOrd="0" destOrd="0" presId="urn:microsoft.com/office/officeart/2005/8/layout/hierarchy1"/>
    <dgm:cxn modelId="{0E3EAF38-50AF-44BB-8847-4E541FA58FA2}" type="presOf" srcId="{9435D8DC-5D8C-410B-81F3-E94247A909CB}" destId="{E046CDA3-8333-4531-977F-47AE69EBA87A}" srcOrd="0" destOrd="0" presId="urn:microsoft.com/office/officeart/2005/8/layout/hierarchy1"/>
    <dgm:cxn modelId="{1DD29E3C-306A-42AC-9310-37F7045FD15F}" type="presOf" srcId="{5DA6FA67-6A28-4665-B5AE-D6E645253C80}" destId="{49706582-B717-408B-8FAE-DD104F018EE0}" srcOrd="0" destOrd="0" presId="urn:microsoft.com/office/officeart/2005/8/layout/hierarchy1"/>
    <dgm:cxn modelId="{1702DD4C-6C03-4314-815D-883B5A11648A}" type="presOf" srcId="{D346A5EB-4EE4-4ED4-86A8-FD6AA5EBEC3F}" destId="{56EBB322-C353-4866-909E-615B3B14CA17}" srcOrd="0" destOrd="0" presId="urn:microsoft.com/office/officeart/2005/8/layout/hierarchy1"/>
    <dgm:cxn modelId="{4DF4044E-9CCE-4234-9B89-5E513658BC3D}" type="presOf" srcId="{71E49F35-3322-4391-BF2A-FFBFC2307ABA}" destId="{BA554D8D-1B30-4D8A-BD0C-16CE5067B129}" srcOrd="0" destOrd="0" presId="urn:microsoft.com/office/officeart/2005/8/layout/hierarchy1"/>
    <dgm:cxn modelId="{FE7E1C53-21AB-4268-8F14-4F9119A1F616}" type="presOf" srcId="{60D0A5AA-FD63-47CB-957D-DA64C3BE3881}" destId="{2530EC18-0F4C-4488-957D-C6D96C699AB4}" srcOrd="0" destOrd="0" presId="urn:microsoft.com/office/officeart/2005/8/layout/hierarchy1"/>
    <dgm:cxn modelId="{A93A0158-40CD-43D4-AC0E-2333183CF931}" srcId="{60D0A5AA-FD63-47CB-957D-DA64C3BE3881}" destId="{8EDB8D09-AB49-43CA-8E0D-B449E51BD05A}" srcOrd="0" destOrd="0" parTransId="{8EA317BB-70E2-40E1-8755-A496B7958561}" sibTransId="{34145C80-CF57-43FC-B6C2-4A06A3A591AA}"/>
    <dgm:cxn modelId="{97195C92-66CA-4A20-9B6A-2F61749FDB44}" srcId="{73710BE2-7E45-472F-8BD1-3C7678E5F78A}" destId="{D346A5EB-4EE4-4ED4-86A8-FD6AA5EBEC3F}" srcOrd="0" destOrd="0" parTransId="{5DA6FA67-6A28-4665-B5AE-D6E645253C80}" sibTransId="{290A39AE-4C48-45FE-BCA5-26EFD00E8E01}"/>
    <dgm:cxn modelId="{426240BE-768E-4EDD-8F64-866469C8BF86}" type="presOf" srcId="{73710BE2-7E45-472F-8BD1-3C7678E5F78A}" destId="{AA167DC9-8929-4452-AA43-42B09C42ADC2}" srcOrd="0" destOrd="0" presId="urn:microsoft.com/office/officeart/2005/8/layout/hierarchy1"/>
    <dgm:cxn modelId="{7C0EBDC4-9523-4D9B-AE4A-BB5595950685}" type="presOf" srcId="{2CEE27B5-5F90-4512-A11F-F20F98730F7F}" destId="{73F2BF62-816F-435C-967B-A2DFD6A886AF}" srcOrd="0" destOrd="0" presId="urn:microsoft.com/office/officeart/2005/8/layout/hierarchy1"/>
    <dgm:cxn modelId="{93AE49C5-6259-42A7-9A96-B3CD16164D09}" srcId="{D346A5EB-4EE4-4ED4-86A8-FD6AA5EBEC3F}" destId="{55BF05EE-DB98-4A78-BF4C-883B28365EE4}" srcOrd="0" destOrd="0" parTransId="{9435D8DC-5D8C-410B-81F3-E94247A909CB}" sibTransId="{7995E497-3BF8-4285-BB4B-1BE8EC8146EC}"/>
    <dgm:cxn modelId="{068421CB-A0AD-4920-BEAA-A923B71A3668}" srcId="{73710BE2-7E45-472F-8BD1-3C7678E5F78A}" destId="{60D0A5AA-FD63-47CB-957D-DA64C3BE3881}" srcOrd="1" destOrd="0" parTransId="{71E49F35-3322-4391-BF2A-FFBFC2307ABA}" sibTransId="{D0C66841-DBAD-4AC4-A907-C973F11CC568}"/>
    <dgm:cxn modelId="{204D36DB-BC19-4BC5-9814-F5E4C4C2780A}" srcId="{D346A5EB-4EE4-4ED4-86A8-FD6AA5EBEC3F}" destId="{4E320066-A36C-473B-B725-23F970C422AF}" srcOrd="1" destOrd="0" parTransId="{469A7EC8-CC1E-4803-8CDF-642409828E65}" sibTransId="{6429DF20-E17F-4A97-A9F0-A3BA98842285}"/>
    <dgm:cxn modelId="{255666EB-1031-44F4-8C75-17A482F7C812}" type="presOf" srcId="{469A7EC8-CC1E-4803-8CDF-642409828E65}" destId="{82270DA4-8235-42BC-9737-339C41F0DB20}" srcOrd="0" destOrd="0" presId="urn:microsoft.com/office/officeart/2005/8/layout/hierarchy1"/>
    <dgm:cxn modelId="{59DB5EEC-4D62-47C8-A305-6F73FD1970A7}" type="presOf" srcId="{8EA317BB-70E2-40E1-8755-A496B7958561}" destId="{027ED4DB-8894-48CC-B9AC-0151A6CFCA22}" srcOrd="0" destOrd="0" presId="urn:microsoft.com/office/officeart/2005/8/layout/hierarchy1"/>
    <dgm:cxn modelId="{E3365B32-9718-46BB-A2BC-F99389F8CF13}" type="presParOf" srcId="{73F2BF62-816F-435C-967B-A2DFD6A886AF}" destId="{05EED973-57BD-444B-BECC-09673CA481A9}" srcOrd="0" destOrd="0" presId="urn:microsoft.com/office/officeart/2005/8/layout/hierarchy1"/>
    <dgm:cxn modelId="{9D3F7362-DED8-4B4F-A8A4-746954A9B765}" type="presParOf" srcId="{05EED973-57BD-444B-BECC-09673CA481A9}" destId="{8F457E65-8D8C-449B-BBC0-F3259602D306}" srcOrd="0" destOrd="0" presId="urn:microsoft.com/office/officeart/2005/8/layout/hierarchy1"/>
    <dgm:cxn modelId="{7F9F34BF-766C-4CFB-88B8-84394BE2CF0B}" type="presParOf" srcId="{8F457E65-8D8C-449B-BBC0-F3259602D306}" destId="{21AF0BBE-4CD4-40CF-8445-930BA07002BC}" srcOrd="0" destOrd="0" presId="urn:microsoft.com/office/officeart/2005/8/layout/hierarchy1"/>
    <dgm:cxn modelId="{832BE5D2-58C5-4B22-A26D-3764F87788C0}" type="presParOf" srcId="{8F457E65-8D8C-449B-BBC0-F3259602D306}" destId="{AA167DC9-8929-4452-AA43-42B09C42ADC2}" srcOrd="1" destOrd="0" presId="urn:microsoft.com/office/officeart/2005/8/layout/hierarchy1"/>
    <dgm:cxn modelId="{360E1762-CC86-45E8-87DE-CE62B3548920}" type="presParOf" srcId="{05EED973-57BD-444B-BECC-09673CA481A9}" destId="{D4F8A67A-F5C7-4484-A5E7-1234CC22481A}" srcOrd="1" destOrd="0" presId="urn:microsoft.com/office/officeart/2005/8/layout/hierarchy1"/>
    <dgm:cxn modelId="{D88D3EBA-583F-4097-8B9C-3C3EA6A9D95E}" type="presParOf" srcId="{D4F8A67A-F5C7-4484-A5E7-1234CC22481A}" destId="{49706582-B717-408B-8FAE-DD104F018EE0}" srcOrd="0" destOrd="0" presId="urn:microsoft.com/office/officeart/2005/8/layout/hierarchy1"/>
    <dgm:cxn modelId="{D90C6CF3-F72A-4395-9865-A258A8C05F59}" type="presParOf" srcId="{D4F8A67A-F5C7-4484-A5E7-1234CC22481A}" destId="{7AA92636-F288-4E1D-8273-4B039D625298}" srcOrd="1" destOrd="0" presId="urn:microsoft.com/office/officeart/2005/8/layout/hierarchy1"/>
    <dgm:cxn modelId="{8BBBA7F6-BEC8-45F5-8D1F-CFF018A08510}" type="presParOf" srcId="{7AA92636-F288-4E1D-8273-4B039D625298}" destId="{D74C21DB-7741-4D56-BEE6-5CA853FE65E9}" srcOrd="0" destOrd="0" presId="urn:microsoft.com/office/officeart/2005/8/layout/hierarchy1"/>
    <dgm:cxn modelId="{EE3371AF-9078-4D20-9464-DFB777785DE5}" type="presParOf" srcId="{D74C21DB-7741-4D56-BEE6-5CA853FE65E9}" destId="{51922390-2F50-4676-B17F-106BB66DA1B7}" srcOrd="0" destOrd="0" presId="urn:microsoft.com/office/officeart/2005/8/layout/hierarchy1"/>
    <dgm:cxn modelId="{C74E7683-4651-44D6-8F98-B5F243D35F93}" type="presParOf" srcId="{D74C21DB-7741-4D56-BEE6-5CA853FE65E9}" destId="{56EBB322-C353-4866-909E-615B3B14CA17}" srcOrd="1" destOrd="0" presId="urn:microsoft.com/office/officeart/2005/8/layout/hierarchy1"/>
    <dgm:cxn modelId="{112C29C8-7312-4A58-8C92-40787B28C0E1}" type="presParOf" srcId="{7AA92636-F288-4E1D-8273-4B039D625298}" destId="{CE1EE229-CBA0-442F-8C2F-D3217F47241E}" srcOrd="1" destOrd="0" presId="urn:microsoft.com/office/officeart/2005/8/layout/hierarchy1"/>
    <dgm:cxn modelId="{750AE1D2-3F4C-4759-9D62-2675593BE105}" type="presParOf" srcId="{CE1EE229-CBA0-442F-8C2F-D3217F47241E}" destId="{E046CDA3-8333-4531-977F-47AE69EBA87A}" srcOrd="0" destOrd="0" presId="urn:microsoft.com/office/officeart/2005/8/layout/hierarchy1"/>
    <dgm:cxn modelId="{6FDF63E4-C9BC-42B4-9530-D1166BE1B2E1}" type="presParOf" srcId="{CE1EE229-CBA0-442F-8C2F-D3217F47241E}" destId="{4A614C24-44F5-4E52-8B07-C3E382E8C6AE}" srcOrd="1" destOrd="0" presId="urn:microsoft.com/office/officeart/2005/8/layout/hierarchy1"/>
    <dgm:cxn modelId="{F57FCBFB-A3AB-4F0B-A539-5DC7D9BF1A46}" type="presParOf" srcId="{4A614C24-44F5-4E52-8B07-C3E382E8C6AE}" destId="{5D601C0D-C3AB-4EED-A953-4BA674829BE4}" srcOrd="0" destOrd="0" presId="urn:microsoft.com/office/officeart/2005/8/layout/hierarchy1"/>
    <dgm:cxn modelId="{9D9EDEEF-10B0-4C40-A3E8-E93D2A4843BD}" type="presParOf" srcId="{5D601C0D-C3AB-4EED-A953-4BA674829BE4}" destId="{F3A1BC38-728A-459A-B73D-E03DB2B55086}" srcOrd="0" destOrd="0" presId="urn:microsoft.com/office/officeart/2005/8/layout/hierarchy1"/>
    <dgm:cxn modelId="{355C1645-D883-4ECD-9F98-08E8A6FB8EF4}" type="presParOf" srcId="{5D601C0D-C3AB-4EED-A953-4BA674829BE4}" destId="{C7501FB9-73B4-439F-8844-4AF46E3DA982}" srcOrd="1" destOrd="0" presId="urn:microsoft.com/office/officeart/2005/8/layout/hierarchy1"/>
    <dgm:cxn modelId="{F9D41486-9B14-4D2A-919F-F381BB76CB84}" type="presParOf" srcId="{4A614C24-44F5-4E52-8B07-C3E382E8C6AE}" destId="{C579983A-AA47-4C7E-8C8D-ECE6CA242F7A}" srcOrd="1" destOrd="0" presId="urn:microsoft.com/office/officeart/2005/8/layout/hierarchy1"/>
    <dgm:cxn modelId="{559CF9FE-75C0-4FAB-9060-93FCFEA1095E}" type="presParOf" srcId="{CE1EE229-CBA0-442F-8C2F-D3217F47241E}" destId="{82270DA4-8235-42BC-9737-339C41F0DB20}" srcOrd="2" destOrd="0" presId="urn:microsoft.com/office/officeart/2005/8/layout/hierarchy1"/>
    <dgm:cxn modelId="{3DCDD820-2F45-4572-8C19-4706665441B4}" type="presParOf" srcId="{CE1EE229-CBA0-442F-8C2F-D3217F47241E}" destId="{FBF186DF-2A97-418F-A1E2-586DBD58614F}" srcOrd="3" destOrd="0" presId="urn:microsoft.com/office/officeart/2005/8/layout/hierarchy1"/>
    <dgm:cxn modelId="{3834883E-79D7-4C89-8566-3B57925672A9}" type="presParOf" srcId="{FBF186DF-2A97-418F-A1E2-586DBD58614F}" destId="{038D4AD8-0484-4F09-AD06-3CE82134737B}" srcOrd="0" destOrd="0" presId="urn:microsoft.com/office/officeart/2005/8/layout/hierarchy1"/>
    <dgm:cxn modelId="{5EADE472-132C-45F1-9E62-E675AED2CC71}" type="presParOf" srcId="{038D4AD8-0484-4F09-AD06-3CE82134737B}" destId="{D4314390-B04D-4250-A05B-AB6DFCF8BE18}" srcOrd="0" destOrd="0" presId="urn:microsoft.com/office/officeart/2005/8/layout/hierarchy1"/>
    <dgm:cxn modelId="{4B87113B-6AA9-4543-B27A-3F710F0F102A}" type="presParOf" srcId="{038D4AD8-0484-4F09-AD06-3CE82134737B}" destId="{00D392B2-13F9-4162-99F2-2FF42F85E113}" srcOrd="1" destOrd="0" presId="urn:microsoft.com/office/officeart/2005/8/layout/hierarchy1"/>
    <dgm:cxn modelId="{F5A8A958-06D9-422B-98DB-A366D6862CF9}" type="presParOf" srcId="{FBF186DF-2A97-418F-A1E2-586DBD58614F}" destId="{8336F380-AD41-4B46-854A-85AB1D9E55A0}" srcOrd="1" destOrd="0" presId="urn:microsoft.com/office/officeart/2005/8/layout/hierarchy1"/>
    <dgm:cxn modelId="{A6D7EAFB-A5C9-4D8A-9170-44803F22D5E9}" type="presParOf" srcId="{D4F8A67A-F5C7-4484-A5E7-1234CC22481A}" destId="{BA554D8D-1B30-4D8A-BD0C-16CE5067B129}" srcOrd="2" destOrd="0" presId="urn:microsoft.com/office/officeart/2005/8/layout/hierarchy1"/>
    <dgm:cxn modelId="{ACE5AA23-7623-43AE-AC2B-7308727519DD}" type="presParOf" srcId="{D4F8A67A-F5C7-4484-A5E7-1234CC22481A}" destId="{13764E88-F485-4F74-979C-CEB6E0CB159A}" srcOrd="3" destOrd="0" presId="urn:microsoft.com/office/officeart/2005/8/layout/hierarchy1"/>
    <dgm:cxn modelId="{1568BA40-772A-4CD8-8008-68A93C916D16}" type="presParOf" srcId="{13764E88-F485-4F74-979C-CEB6E0CB159A}" destId="{EDD88519-8D32-4DCB-80DF-396F899DA8A4}" srcOrd="0" destOrd="0" presId="urn:microsoft.com/office/officeart/2005/8/layout/hierarchy1"/>
    <dgm:cxn modelId="{07FE41DB-E730-4EB0-A094-8E117A4B4DFF}" type="presParOf" srcId="{EDD88519-8D32-4DCB-80DF-396F899DA8A4}" destId="{6BC72820-BD09-4A18-B037-45D37F3542B5}" srcOrd="0" destOrd="0" presId="urn:microsoft.com/office/officeart/2005/8/layout/hierarchy1"/>
    <dgm:cxn modelId="{B7D3D900-0762-40DF-8651-89950C8FA82C}" type="presParOf" srcId="{EDD88519-8D32-4DCB-80DF-396F899DA8A4}" destId="{2530EC18-0F4C-4488-957D-C6D96C699AB4}" srcOrd="1" destOrd="0" presId="urn:microsoft.com/office/officeart/2005/8/layout/hierarchy1"/>
    <dgm:cxn modelId="{F3520C1E-728D-4FC4-8E0E-AFDB4BD877BF}" type="presParOf" srcId="{13764E88-F485-4F74-979C-CEB6E0CB159A}" destId="{2C28657C-AD32-49E8-ADB0-F524FF75A4C1}" srcOrd="1" destOrd="0" presId="urn:microsoft.com/office/officeart/2005/8/layout/hierarchy1"/>
    <dgm:cxn modelId="{6B99E49B-5022-4158-A9CA-5BAA0298B06E}" type="presParOf" srcId="{2C28657C-AD32-49E8-ADB0-F524FF75A4C1}" destId="{027ED4DB-8894-48CC-B9AC-0151A6CFCA22}" srcOrd="0" destOrd="0" presId="urn:microsoft.com/office/officeart/2005/8/layout/hierarchy1"/>
    <dgm:cxn modelId="{AD10AEDD-E798-4407-8EC2-2375F84DFE11}" type="presParOf" srcId="{2C28657C-AD32-49E8-ADB0-F524FF75A4C1}" destId="{67FBAC8C-84D2-4B06-B272-83BC0C3F4C3B}" srcOrd="1" destOrd="0" presId="urn:microsoft.com/office/officeart/2005/8/layout/hierarchy1"/>
    <dgm:cxn modelId="{0A8E55CF-939E-4B8E-ADB3-2A64CAED8D9E}" type="presParOf" srcId="{67FBAC8C-84D2-4B06-B272-83BC0C3F4C3B}" destId="{A40ED71C-6677-410F-B33E-BF60520906E9}" srcOrd="0" destOrd="0" presId="urn:microsoft.com/office/officeart/2005/8/layout/hierarchy1"/>
    <dgm:cxn modelId="{2B946556-D76B-404A-A3B3-1C8341F4333C}" type="presParOf" srcId="{A40ED71C-6677-410F-B33E-BF60520906E9}" destId="{AA7DC470-9E7A-438C-AADC-C48724EE6B52}" srcOrd="0" destOrd="0" presId="urn:microsoft.com/office/officeart/2005/8/layout/hierarchy1"/>
    <dgm:cxn modelId="{240394EF-B91D-4E7E-9047-0B7EB5E7C471}" type="presParOf" srcId="{A40ED71C-6677-410F-B33E-BF60520906E9}" destId="{F4D11214-2E84-4594-A15C-E28173C5CEEA}" srcOrd="1" destOrd="0" presId="urn:microsoft.com/office/officeart/2005/8/layout/hierarchy1"/>
    <dgm:cxn modelId="{173B51D1-246D-48A1-978F-A74FC063C716}" type="presParOf" srcId="{67FBAC8C-84D2-4B06-B272-83BC0C3F4C3B}" destId="{AE3F3EF7-D741-4E20-9620-C8E32BF4E54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EE27B5-5F90-4512-A11F-F20F98730F7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ES"/>
        </a:p>
      </dgm:t>
    </dgm:pt>
    <dgm:pt modelId="{73710BE2-7E45-472F-8BD1-3C7678E5F78A}">
      <dgm:prSet phldrT="[Texto]" custT="1"/>
      <dgm:spPr/>
      <dgm:t>
        <a:bodyPr/>
        <a:lstStyle/>
        <a:p>
          <a:r>
            <a:rPr lang="es-ES" sz="1200" dirty="0"/>
            <a:t>Superior Tribunal de Justicia </a:t>
          </a:r>
        </a:p>
        <a:p>
          <a:r>
            <a:rPr lang="es-ES" sz="1200" dirty="0"/>
            <a:t>(Sala Civil y Comercial) </a:t>
          </a:r>
        </a:p>
        <a:p>
          <a:r>
            <a:rPr lang="es-ES" sz="1200" dirty="0"/>
            <a:t>(solo entiende en conflictos de competencia entre Jueces </a:t>
          </a:r>
          <a:r>
            <a:rPr lang="es-ES" sz="1200" dirty="0" err="1"/>
            <a:t>civ</a:t>
          </a:r>
          <a:r>
            <a:rPr lang="es-ES" sz="1200" dirty="0"/>
            <a:t> y </a:t>
          </a:r>
          <a:r>
            <a:rPr lang="es-ES" sz="1200" dirty="0" err="1"/>
            <a:t>com</a:t>
          </a:r>
          <a:r>
            <a:rPr lang="es-ES" sz="1200" dirty="0"/>
            <a:t> y Jueces de Paz</a:t>
          </a:r>
        </a:p>
      </dgm:t>
    </dgm:pt>
    <dgm:pt modelId="{F21D0806-53C0-44E9-955E-60B67D2DF059}" type="parTrans" cxnId="{65811405-2CD4-4AC3-89C0-8B5BC52E40DB}">
      <dgm:prSet/>
      <dgm:spPr/>
      <dgm:t>
        <a:bodyPr/>
        <a:lstStyle/>
        <a:p>
          <a:endParaRPr lang="es-ES"/>
        </a:p>
      </dgm:t>
    </dgm:pt>
    <dgm:pt modelId="{78A52688-FD09-442C-9C93-113C99D5E7AF}" type="sibTrans" cxnId="{65811405-2CD4-4AC3-89C0-8B5BC52E40DB}">
      <dgm:prSet/>
      <dgm:spPr/>
      <dgm:t>
        <a:bodyPr/>
        <a:lstStyle/>
        <a:p>
          <a:endParaRPr lang="es-ES"/>
        </a:p>
      </dgm:t>
    </dgm:pt>
    <dgm:pt modelId="{4E320066-A36C-473B-B725-23F970C422AF}">
      <dgm:prSet phldrT="[Texto]" custT="1"/>
      <dgm:spPr/>
      <dgm:t>
        <a:bodyPr/>
        <a:lstStyle/>
        <a:p>
          <a:pPr algn="ctr"/>
          <a:r>
            <a:rPr lang="es-ES" sz="1600" dirty="0"/>
            <a:t>Juzgados de Paz</a:t>
          </a:r>
        </a:p>
        <a:p>
          <a:pPr algn="ctr"/>
          <a:r>
            <a:rPr lang="es-ES" sz="1600" dirty="0"/>
            <a:t>1º categoría </a:t>
          </a:r>
        </a:p>
        <a:p>
          <a:pPr algn="ctr"/>
          <a:r>
            <a:rPr lang="es-ES" sz="1600" dirty="0"/>
            <a:t>-cobros de sumas de $ hasta determinado monto fijado por STJ </a:t>
          </a:r>
          <a:r>
            <a:rPr lang="es-ES" sz="1600" dirty="0" err="1"/>
            <a:t>periodicamente</a:t>
          </a:r>
          <a:r>
            <a:rPr lang="es-ES" sz="1600" dirty="0"/>
            <a:t>. </a:t>
          </a:r>
        </a:p>
        <a:p>
          <a:pPr algn="ctr"/>
          <a:r>
            <a:rPr lang="es-ES" sz="1600" dirty="0"/>
            <a:t>-</a:t>
          </a:r>
          <a:r>
            <a:rPr lang="es-ES" sz="1600" dirty="0" err="1"/>
            <a:t>turno“voluntario</a:t>
          </a:r>
          <a:r>
            <a:rPr lang="es-ES" sz="1600" dirty="0"/>
            <a:t>”: certificación copias, informaciones sumarias, </a:t>
          </a:r>
          <a:r>
            <a:rPr lang="es-ES" sz="1600" dirty="0" err="1"/>
            <a:t>autorizacones</a:t>
          </a:r>
          <a:r>
            <a:rPr lang="es-ES" sz="1600" dirty="0"/>
            <a:t> para viajar al exterior etc.  </a:t>
          </a:r>
        </a:p>
      </dgm:t>
    </dgm:pt>
    <dgm:pt modelId="{469A7EC8-CC1E-4803-8CDF-642409828E65}" type="parTrans" cxnId="{204D36DB-BC19-4BC5-9814-F5E4C4C2780A}">
      <dgm:prSet/>
      <dgm:spPr/>
      <dgm:t>
        <a:bodyPr/>
        <a:lstStyle/>
        <a:p>
          <a:endParaRPr lang="es-ES"/>
        </a:p>
      </dgm:t>
    </dgm:pt>
    <dgm:pt modelId="{6429DF20-E17F-4A97-A9F0-A3BA98842285}" type="sibTrans" cxnId="{204D36DB-BC19-4BC5-9814-F5E4C4C2780A}">
      <dgm:prSet/>
      <dgm:spPr/>
      <dgm:t>
        <a:bodyPr/>
        <a:lstStyle/>
        <a:p>
          <a:endParaRPr lang="es-ES"/>
        </a:p>
      </dgm:t>
    </dgm:pt>
    <dgm:pt modelId="{60D0A5AA-FD63-47CB-957D-DA64C3BE3881}">
      <dgm:prSet phldrT="[Texto]" custT="1"/>
      <dgm:spPr/>
      <dgm:t>
        <a:bodyPr/>
        <a:lstStyle/>
        <a:p>
          <a:r>
            <a:rPr lang="es-ES" sz="1400" dirty="0"/>
            <a:t>Juzgados de Paz 2º categoría </a:t>
          </a:r>
        </a:p>
      </dgm:t>
    </dgm:pt>
    <dgm:pt modelId="{71E49F35-3322-4391-BF2A-FFBFC2307ABA}" type="parTrans" cxnId="{068421CB-A0AD-4920-BEAA-A923B71A3668}">
      <dgm:prSet/>
      <dgm:spPr/>
      <dgm:t>
        <a:bodyPr/>
        <a:lstStyle/>
        <a:p>
          <a:endParaRPr lang="es-ES"/>
        </a:p>
      </dgm:t>
    </dgm:pt>
    <dgm:pt modelId="{D0C66841-DBAD-4AC4-A907-C973F11CC568}" type="sibTrans" cxnId="{068421CB-A0AD-4920-BEAA-A923B71A3668}">
      <dgm:prSet/>
      <dgm:spPr/>
      <dgm:t>
        <a:bodyPr/>
        <a:lstStyle/>
        <a:p>
          <a:endParaRPr lang="es-ES"/>
        </a:p>
      </dgm:t>
    </dgm:pt>
    <dgm:pt modelId="{19A37A3C-3D58-4F64-BA0A-AB81CEA50B41}">
      <dgm:prSet phldrT="[Texto]" custT="1"/>
      <dgm:spPr/>
      <dgm:t>
        <a:bodyPr/>
        <a:lstStyle/>
        <a:p>
          <a:r>
            <a:rPr lang="es-ES" sz="1400" dirty="0"/>
            <a:t>Juzgados de Primera </a:t>
          </a:r>
        </a:p>
        <a:p>
          <a:r>
            <a:rPr lang="es-ES" sz="1400" dirty="0"/>
            <a:t>Instancia Civiles   y Comerciales</a:t>
          </a:r>
        </a:p>
        <a:p>
          <a:r>
            <a:rPr lang="es-ES" sz="1400" dirty="0"/>
            <a:t>(como </a:t>
          </a:r>
          <a:r>
            <a:rPr lang="es-ES" sz="1400" dirty="0" err="1"/>
            <a:t>Trib</a:t>
          </a:r>
          <a:r>
            <a:rPr lang="es-ES" sz="1400" dirty="0"/>
            <a:t>. de APELACION) de las decisiones de Justicia Paz</a:t>
          </a:r>
        </a:p>
      </dgm:t>
    </dgm:pt>
    <dgm:pt modelId="{2DFF8610-3F89-413B-9173-F45BD5E714A5}" type="parTrans" cxnId="{8DF6B961-AEF3-4C12-A220-1DEB99107A58}">
      <dgm:prSet/>
      <dgm:spPr/>
      <dgm:t>
        <a:bodyPr/>
        <a:lstStyle/>
        <a:p>
          <a:endParaRPr lang="es-ES"/>
        </a:p>
      </dgm:t>
    </dgm:pt>
    <dgm:pt modelId="{4C716C00-B286-4426-B0AE-D5101A24BA4D}" type="sibTrans" cxnId="{8DF6B961-AEF3-4C12-A220-1DEB99107A58}">
      <dgm:prSet/>
      <dgm:spPr/>
      <dgm:t>
        <a:bodyPr/>
        <a:lstStyle/>
        <a:p>
          <a:endParaRPr lang="es-ES"/>
        </a:p>
      </dgm:t>
    </dgm:pt>
    <dgm:pt modelId="{73F2BF62-816F-435C-967B-A2DFD6A886AF}" type="pres">
      <dgm:prSet presAssocID="{2CEE27B5-5F90-4512-A11F-F20F98730F7F}" presName="hierChild1" presStyleCnt="0">
        <dgm:presLayoutVars>
          <dgm:chPref val="1"/>
          <dgm:dir/>
          <dgm:animOne val="branch"/>
          <dgm:animLvl val="lvl"/>
          <dgm:resizeHandles/>
        </dgm:presLayoutVars>
      </dgm:prSet>
      <dgm:spPr/>
    </dgm:pt>
    <dgm:pt modelId="{05EED973-57BD-444B-BECC-09673CA481A9}" type="pres">
      <dgm:prSet presAssocID="{73710BE2-7E45-472F-8BD1-3C7678E5F78A}" presName="hierRoot1" presStyleCnt="0"/>
      <dgm:spPr/>
    </dgm:pt>
    <dgm:pt modelId="{8F457E65-8D8C-449B-BBC0-F3259602D306}" type="pres">
      <dgm:prSet presAssocID="{73710BE2-7E45-472F-8BD1-3C7678E5F78A}" presName="composite" presStyleCnt="0"/>
      <dgm:spPr/>
    </dgm:pt>
    <dgm:pt modelId="{21AF0BBE-4CD4-40CF-8445-930BA07002BC}" type="pres">
      <dgm:prSet presAssocID="{73710BE2-7E45-472F-8BD1-3C7678E5F78A}" presName="background" presStyleLbl="node0" presStyleIdx="0" presStyleCnt="2"/>
      <dgm:spPr/>
    </dgm:pt>
    <dgm:pt modelId="{AA167DC9-8929-4452-AA43-42B09C42ADC2}" type="pres">
      <dgm:prSet presAssocID="{73710BE2-7E45-472F-8BD1-3C7678E5F78A}" presName="text" presStyleLbl="fgAcc0" presStyleIdx="0" presStyleCnt="2" custScaleX="328941" custScaleY="151074" custLinFactX="27005" custLinFactNeighborX="100000" custLinFactNeighborY="-59835">
        <dgm:presLayoutVars>
          <dgm:chPref val="3"/>
        </dgm:presLayoutVars>
      </dgm:prSet>
      <dgm:spPr/>
    </dgm:pt>
    <dgm:pt modelId="{D4F8A67A-F5C7-4484-A5E7-1234CC22481A}" type="pres">
      <dgm:prSet presAssocID="{73710BE2-7E45-472F-8BD1-3C7678E5F78A}" presName="hierChild2" presStyleCnt="0"/>
      <dgm:spPr/>
    </dgm:pt>
    <dgm:pt modelId="{3E1FFF08-C81D-4F88-B971-210DBFCAEDBC}" type="pres">
      <dgm:prSet presAssocID="{19A37A3C-3D58-4F64-BA0A-AB81CEA50B41}" presName="hierRoot1" presStyleCnt="0"/>
      <dgm:spPr/>
    </dgm:pt>
    <dgm:pt modelId="{D5877532-5885-4E8D-A12A-157D3A224B5B}" type="pres">
      <dgm:prSet presAssocID="{19A37A3C-3D58-4F64-BA0A-AB81CEA50B41}" presName="composite" presStyleCnt="0"/>
      <dgm:spPr/>
    </dgm:pt>
    <dgm:pt modelId="{1314D17E-8CC1-43C3-94AD-B363A09B45A1}" type="pres">
      <dgm:prSet presAssocID="{19A37A3C-3D58-4F64-BA0A-AB81CEA50B41}" presName="background" presStyleLbl="node0" presStyleIdx="1" presStyleCnt="2"/>
      <dgm:spPr/>
    </dgm:pt>
    <dgm:pt modelId="{06A49F06-8106-4C53-8A18-5F55FCE5C162}" type="pres">
      <dgm:prSet presAssocID="{19A37A3C-3D58-4F64-BA0A-AB81CEA50B41}" presName="text" presStyleLbl="fgAcc0" presStyleIdx="1" presStyleCnt="2" custScaleX="227365" custScaleY="179831" custLinFactX="-40480" custLinFactNeighborX="-100000" custLinFactNeighborY="94685">
        <dgm:presLayoutVars>
          <dgm:chPref val="3"/>
        </dgm:presLayoutVars>
      </dgm:prSet>
      <dgm:spPr/>
    </dgm:pt>
    <dgm:pt modelId="{23F60D03-EABD-4D2E-9B33-D838CEA4FCD9}" type="pres">
      <dgm:prSet presAssocID="{19A37A3C-3D58-4F64-BA0A-AB81CEA50B41}" presName="hierChild2" presStyleCnt="0"/>
      <dgm:spPr/>
    </dgm:pt>
    <dgm:pt modelId="{CF30AB02-D1F4-4F03-B6B8-D59AB1C6FE18}" type="pres">
      <dgm:prSet presAssocID="{469A7EC8-CC1E-4803-8CDF-642409828E65}" presName="Name10" presStyleLbl="parChTrans1D2" presStyleIdx="0" presStyleCnt="2"/>
      <dgm:spPr/>
    </dgm:pt>
    <dgm:pt modelId="{1506F29C-8A33-4CF9-B87D-6C9E215CB8F3}" type="pres">
      <dgm:prSet presAssocID="{4E320066-A36C-473B-B725-23F970C422AF}" presName="hierRoot2" presStyleCnt="0"/>
      <dgm:spPr/>
    </dgm:pt>
    <dgm:pt modelId="{D1871FA8-46C3-400A-9B25-B06463C3B1FF}" type="pres">
      <dgm:prSet presAssocID="{4E320066-A36C-473B-B725-23F970C422AF}" presName="composite2" presStyleCnt="0"/>
      <dgm:spPr/>
    </dgm:pt>
    <dgm:pt modelId="{2A722448-BDB7-4FFA-9741-F0F34AF87589}" type="pres">
      <dgm:prSet presAssocID="{4E320066-A36C-473B-B725-23F970C422AF}" presName="background2" presStyleLbl="node2" presStyleIdx="0" presStyleCnt="2"/>
      <dgm:spPr/>
    </dgm:pt>
    <dgm:pt modelId="{F3EB6EF2-6D0E-4B37-B4AE-323993CFCD08}" type="pres">
      <dgm:prSet presAssocID="{4E320066-A36C-473B-B725-23F970C422AF}" presName="text2" presStyleLbl="fgAcc2" presStyleIdx="0" presStyleCnt="2" custScaleX="309350" custScaleY="376905" custLinFactX="-100000" custLinFactNeighborX="-119884" custLinFactNeighborY="99228">
        <dgm:presLayoutVars>
          <dgm:chPref val="3"/>
        </dgm:presLayoutVars>
      </dgm:prSet>
      <dgm:spPr/>
    </dgm:pt>
    <dgm:pt modelId="{A671F285-4939-4466-9B4D-2637F9E868EA}" type="pres">
      <dgm:prSet presAssocID="{4E320066-A36C-473B-B725-23F970C422AF}" presName="hierChild3" presStyleCnt="0"/>
      <dgm:spPr/>
    </dgm:pt>
    <dgm:pt modelId="{BA554D8D-1B30-4D8A-BD0C-16CE5067B129}" type="pres">
      <dgm:prSet presAssocID="{71E49F35-3322-4391-BF2A-FFBFC2307ABA}" presName="Name10" presStyleLbl="parChTrans1D2" presStyleIdx="1" presStyleCnt="2"/>
      <dgm:spPr/>
    </dgm:pt>
    <dgm:pt modelId="{13764E88-F485-4F74-979C-CEB6E0CB159A}" type="pres">
      <dgm:prSet presAssocID="{60D0A5AA-FD63-47CB-957D-DA64C3BE3881}" presName="hierRoot2" presStyleCnt="0"/>
      <dgm:spPr/>
    </dgm:pt>
    <dgm:pt modelId="{EDD88519-8D32-4DCB-80DF-396F899DA8A4}" type="pres">
      <dgm:prSet presAssocID="{60D0A5AA-FD63-47CB-957D-DA64C3BE3881}" presName="composite2" presStyleCnt="0"/>
      <dgm:spPr/>
    </dgm:pt>
    <dgm:pt modelId="{6BC72820-BD09-4A18-B037-45D37F3542B5}" type="pres">
      <dgm:prSet presAssocID="{60D0A5AA-FD63-47CB-957D-DA64C3BE3881}" presName="background2" presStyleLbl="node2" presStyleIdx="1" presStyleCnt="2"/>
      <dgm:spPr/>
    </dgm:pt>
    <dgm:pt modelId="{2530EC18-0F4C-4488-957D-C6D96C699AB4}" type="pres">
      <dgm:prSet presAssocID="{60D0A5AA-FD63-47CB-957D-DA64C3BE3881}" presName="text2" presStyleLbl="fgAcc2" presStyleIdx="1" presStyleCnt="2" custFlipHor="1" custScaleX="125328" custScaleY="144693" custLinFactNeighborX="-83404" custLinFactNeighborY="82278">
        <dgm:presLayoutVars>
          <dgm:chPref val="3"/>
        </dgm:presLayoutVars>
      </dgm:prSet>
      <dgm:spPr/>
    </dgm:pt>
    <dgm:pt modelId="{2C28657C-AD32-49E8-ADB0-F524FF75A4C1}" type="pres">
      <dgm:prSet presAssocID="{60D0A5AA-FD63-47CB-957D-DA64C3BE3881}" presName="hierChild3" presStyleCnt="0"/>
      <dgm:spPr/>
    </dgm:pt>
  </dgm:ptLst>
  <dgm:cxnLst>
    <dgm:cxn modelId="{65811405-2CD4-4AC3-89C0-8B5BC52E40DB}" srcId="{2CEE27B5-5F90-4512-A11F-F20F98730F7F}" destId="{73710BE2-7E45-472F-8BD1-3C7678E5F78A}" srcOrd="0" destOrd="0" parTransId="{F21D0806-53C0-44E9-955E-60B67D2DF059}" sibTransId="{78A52688-FD09-442C-9C93-113C99D5E7AF}"/>
    <dgm:cxn modelId="{6F4B6741-7699-49D8-AEBF-A02483DCEC65}" type="presOf" srcId="{73710BE2-7E45-472F-8BD1-3C7678E5F78A}" destId="{AA167DC9-8929-4452-AA43-42B09C42ADC2}" srcOrd="0" destOrd="0" presId="urn:microsoft.com/office/officeart/2005/8/layout/hierarchy1"/>
    <dgm:cxn modelId="{8DF6B961-AEF3-4C12-A220-1DEB99107A58}" srcId="{2CEE27B5-5F90-4512-A11F-F20F98730F7F}" destId="{19A37A3C-3D58-4F64-BA0A-AB81CEA50B41}" srcOrd="1" destOrd="0" parTransId="{2DFF8610-3F89-413B-9173-F45BD5E714A5}" sibTransId="{4C716C00-B286-4426-B0AE-D5101A24BA4D}"/>
    <dgm:cxn modelId="{BC44A965-88FF-4656-8190-EED360CD1092}" type="presOf" srcId="{2CEE27B5-5F90-4512-A11F-F20F98730F7F}" destId="{73F2BF62-816F-435C-967B-A2DFD6A886AF}" srcOrd="0" destOrd="0" presId="urn:microsoft.com/office/officeart/2005/8/layout/hierarchy1"/>
    <dgm:cxn modelId="{BB737BA6-0F98-4E5C-98ED-211AD2718F37}" type="presOf" srcId="{19A37A3C-3D58-4F64-BA0A-AB81CEA50B41}" destId="{06A49F06-8106-4C53-8A18-5F55FCE5C162}" srcOrd="0" destOrd="0" presId="urn:microsoft.com/office/officeart/2005/8/layout/hierarchy1"/>
    <dgm:cxn modelId="{5E8694B9-EE77-44ED-A4CC-5390A32C3C66}" type="presOf" srcId="{71E49F35-3322-4391-BF2A-FFBFC2307ABA}" destId="{BA554D8D-1B30-4D8A-BD0C-16CE5067B129}" srcOrd="0" destOrd="0" presId="urn:microsoft.com/office/officeart/2005/8/layout/hierarchy1"/>
    <dgm:cxn modelId="{068421CB-A0AD-4920-BEAA-A923B71A3668}" srcId="{19A37A3C-3D58-4F64-BA0A-AB81CEA50B41}" destId="{60D0A5AA-FD63-47CB-957D-DA64C3BE3881}" srcOrd="1" destOrd="0" parTransId="{71E49F35-3322-4391-BF2A-FFBFC2307ABA}" sibTransId="{D0C66841-DBAD-4AC4-A907-C973F11CC568}"/>
    <dgm:cxn modelId="{204D36DB-BC19-4BC5-9814-F5E4C4C2780A}" srcId="{19A37A3C-3D58-4F64-BA0A-AB81CEA50B41}" destId="{4E320066-A36C-473B-B725-23F970C422AF}" srcOrd="0" destOrd="0" parTransId="{469A7EC8-CC1E-4803-8CDF-642409828E65}" sibTransId="{6429DF20-E17F-4A97-A9F0-A3BA98842285}"/>
    <dgm:cxn modelId="{094049DD-4967-4973-895C-986C1556557A}" type="presOf" srcId="{4E320066-A36C-473B-B725-23F970C422AF}" destId="{F3EB6EF2-6D0E-4B37-B4AE-323993CFCD08}" srcOrd="0" destOrd="0" presId="urn:microsoft.com/office/officeart/2005/8/layout/hierarchy1"/>
    <dgm:cxn modelId="{C9C144DE-2EE0-420C-984E-777AEB14B373}" type="presOf" srcId="{60D0A5AA-FD63-47CB-957D-DA64C3BE3881}" destId="{2530EC18-0F4C-4488-957D-C6D96C699AB4}" srcOrd="0" destOrd="0" presId="urn:microsoft.com/office/officeart/2005/8/layout/hierarchy1"/>
    <dgm:cxn modelId="{9350AAEE-A512-4E94-ABB2-697AE9057F79}" type="presOf" srcId="{469A7EC8-CC1E-4803-8CDF-642409828E65}" destId="{CF30AB02-D1F4-4F03-B6B8-D59AB1C6FE18}" srcOrd="0" destOrd="0" presId="urn:microsoft.com/office/officeart/2005/8/layout/hierarchy1"/>
    <dgm:cxn modelId="{6B96FA86-EE92-4AFE-8F52-E8CA3FB18D3E}" type="presParOf" srcId="{73F2BF62-816F-435C-967B-A2DFD6A886AF}" destId="{05EED973-57BD-444B-BECC-09673CA481A9}" srcOrd="0" destOrd="0" presId="urn:microsoft.com/office/officeart/2005/8/layout/hierarchy1"/>
    <dgm:cxn modelId="{6FC58958-9C74-4DAE-903E-A216419C04C1}" type="presParOf" srcId="{05EED973-57BD-444B-BECC-09673CA481A9}" destId="{8F457E65-8D8C-449B-BBC0-F3259602D306}" srcOrd="0" destOrd="0" presId="urn:microsoft.com/office/officeart/2005/8/layout/hierarchy1"/>
    <dgm:cxn modelId="{9FA63B2F-1AC2-4803-A8B4-01FDCC0F0A59}" type="presParOf" srcId="{8F457E65-8D8C-449B-BBC0-F3259602D306}" destId="{21AF0BBE-4CD4-40CF-8445-930BA07002BC}" srcOrd="0" destOrd="0" presId="urn:microsoft.com/office/officeart/2005/8/layout/hierarchy1"/>
    <dgm:cxn modelId="{145EE479-895C-43AC-AC85-AA9C2C04F1D5}" type="presParOf" srcId="{8F457E65-8D8C-449B-BBC0-F3259602D306}" destId="{AA167DC9-8929-4452-AA43-42B09C42ADC2}" srcOrd="1" destOrd="0" presId="urn:microsoft.com/office/officeart/2005/8/layout/hierarchy1"/>
    <dgm:cxn modelId="{7B47EC29-A61E-4A04-9840-366E5EC4C91D}" type="presParOf" srcId="{05EED973-57BD-444B-BECC-09673CA481A9}" destId="{D4F8A67A-F5C7-4484-A5E7-1234CC22481A}" srcOrd="1" destOrd="0" presId="urn:microsoft.com/office/officeart/2005/8/layout/hierarchy1"/>
    <dgm:cxn modelId="{C2AEEC2F-B7F3-4590-8A42-666B63C61511}" type="presParOf" srcId="{73F2BF62-816F-435C-967B-A2DFD6A886AF}" destId="{3E1FFF08-C81D-4F88-B971-210DBFCAEDBC}" srcOrd="1" destOrd="0" presId="urn:microsoft.com/office/officeart/2005/8/layout/hierarchy1"/>
    <dgm:cxn modelId="{131FB2E6-959D-4699-AA80-43CAFB4A5667}" type="presParOf" srcId="{3E1FFF08-C81D-4F88-B971-210DBFCAEDBC}" destId="{D5877532-5885-4E8D-A12A-157D3A224B5B}" srcOrd="0" destOrd="0" presId="urn:microsoft.com/office/officeart/2005/8/layout/hierarchy1"/>
    <dgm:cxn modelId="{39739522-DC3D-4168-9DD6-431EFA885509}" type="presParOf" srcId="{D5877532-5885-4E8D-A12A-157D3A224B5B}" destId="{1314D17E-8CC1-43C3-94AD-B363A09B45A1}" srcOrd="0" destOrd="0" presId="urn:microsoft.com/office/officeart/2005/8/layout/hierarchy1"/>
    <dgm:cxn modelId="{DD3F1AD4-5935-4A7E-89FB-20C13CDD721A}" type="presParOf" srcId="{D5877532-5885-4E8D-A12A-157D3A224B5B}" destId="{06A49F06-8106-4C53-8A18-5F55FCE5C162}" srcOrd="1" destOrd="0" presId="urn:microsoft.com/office/officeart/2005/8/layout/hierarchy1"/>
    <dgm:cxn modelId="{21BDC479-DB01-4395-9708-3077BAABEEB3}" type="presParOf" srcId="{3E1FFF08-C81D-4F88-B971-210DBFCAEDBC}" destId="{23F60D03-EABD-4D2E-9B33-D838CEA4FCD9}" srcOrd="1" destOrd="0" presId="urn:microsoft.com/office/officeart/2005/8/layout/hierarchy1"/>
    <dgm:cxn modelId="{72A3EF42-5C35-4E05-896A-E2E4DB24977B}" type="presParOf" srcId="{23F60D03-EABD-4D2E-9B33-D838CEA4FCD9}" destId="{CF30AB02-D1F4-4F03-B6B8-D59AB1C6FE18}" srcOrd="0" destOrd="0" presId="urn:microsoft.com/office/officeart/2005/8/layout/hierarchy1"/>
    <dgm:cxn modelId="{2637F54C-0BBE-4B23-A03E-210AB783BE53}" type="presParOf" srcId="{23F60D03-EABD-4D2E-9B33-D838CEA4FCD9}" destId="{1506F29C-8A33-4CF9-B87D-6C9E215CB8F3}" srcOrd="1" destOrd="0" presId="urn:microsoft.com/office/officeart/2005/8/layout/hierarchy1"/>
    <dgm:cxn modelId="{DAB681E4-9579-4EE2-892C-F28A88D116D8}" type="presParOf" srcId="{1506F29C-8A33-4CF9-B87D-6C9E215CB8F3}" destId="{D1871FA8-46C3-400A-9B25-B06463C3B1FF}" srcOrd="0" destOrd="0" presId="urn:microsoft.com/office/officeart/2005/8/layout/hierarchy1"/>
    <dgm:cxn modelId="{47F38476-ADFB-468D-80C9-D8E8F85FD189}" type="presParOf" srcId="{D1871FA8-46C3-400A-9B25-B06463C3B1FF}" destId="{2A722448-BDB7-4FFA-9741-F0F34AF87589}" srcOrd="0" destOrd="0" presId="urn:microsoft.com/office/officeart/2005/8/layout/hierarchy1"/>
    <dgm:cxn modelId="{4080DB64-93BA-40A4-9DB1-82297D8F7B46}" type="presParOf" srcId="{D1871FA8-46C3-400A-9B25-B06463C3B1FF}" destId="{F3EB6EF2-6D0E-4B37-B4AE-323993CFCD08}" srcOrd="1" destOrd="0" presId="urn:microsoft.com/office/officeart/2005/8/layout/hierarchy1"/>
    <dgm:cxn modelId="{5798E850-244E-4E0B-A284-AC974EBEA85F}" type="presParOf" srcId="{1506F29C-8A33-4CF9-B87D-6C9E215CB8F3}" destId="{A671F285-4939-4466-9B4D-2637F9E868EA}" srcOrd="1" destOrd="0" presId="urn:microsoft.com/office/officeart/2005/8/layout/hierarchy1"/>
    <dgm:cxn modelId="{84C17AD2-2B8A-46D5-87DF-D08DA29B90A4}" type="presParOf" srcId="{23F60D03-EABD-4D2E-9B33-D838CEA4FCD9}" destId="{BA554D8D-1B30-4D8A-BD0C-16CE5067B129}" srcOrd="2" destOrd="0" presId="urn:microsoft.com/office/officeart/2005/8/layout/hierarchy1"/>
    <dgm:cxn modelId="{4309733B-4E6B-49C2-A519-33C2BF6A0781}" type="presParOf" srcId="{23F60D03-EABD-4D2E-9B33-D838CEA4FCD9}" destId="{13764E88-F485-4F74-979C-CEB6E0CB159A}" srcOrd="3" destOrd="0" presId="urn:microsoft.com/office/officeart/2005/8/layout/hierarchy1"/>
    <dgm:cxn modelId="{889E1944-188F-448D-A0C2-CD438166FEC1}" type="presParOf" srcId="{13764E88-F485-4F74-979C-CEB6E0CB159A}" destId="{EDD88519-8D32-4DCB-80DF-396F899DA8A4}" srcOrd="0" destOrd="0" presId="urn:microsoft.com/office/officeart/2005/8/layout/hierarchy1"/>
    <dgm:cxn modelId="{748CDA6D-CA40-46E6-AB00-E9F6986FE995}" type="presParOf" srcId="{EDD88519-8D32-4DCB-80DF-396F899DA8A4}" destId="{6BC72820-BD09-4A18-B037-45D37F3542B5}" srcOrd="0" destOrd="0" presId="urn:microsoft.com/office/officeart/2005/8/layout/hierarchy1"/>
    <dgm:cxn modelId="{ECB89D57-2DE7-4718-B8C0-DC3735F36D8B}" type="presParOf" srcId="{EDD88519-8D32-4DCB-80DF-396F899DA8A4}" destId="{2530EC18-0F4C-4488-957D-C6D96C699AB4}" srcOrd="1" destOrd="0" presId="urn:microsoft.com/office/officeart/2005/8/layout/hierarchy1"/>
    <dgm:cxn modelId="{85FBD7F1-5010-48F0-9DB3-007889A129C8}" type="presParOf" srcId="{13764E88-F485-4F74-979C-CEB6E0CB159A}" destId="{2C28657C-AD32-49E8-ADB0-F524FF75A4C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47C6FB-A058-4B64-ACAB-147EEFED4C94}">
      <dsp:nvSpPr>
        <dsp:cNvPr id="0" name=""/>
        <dsp:cNvSpPr/>
      </dsp:nvSpPr>
      <dsp:spPr>
        <a:xfrm>
          <a:off x="2736312" y="74755"/>
          <a:ext cx="2114131" cy="1928535"/>
        </a:xfrm>
        <a:prstGeom prst="trapezoid">
          <a:avLst>
            <a:gd name="adj" fmla="val 74793"/>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kern="1200" dirty="0"/>
            <a:t>CSJN </a:t>
          </a:r>
        </a:p>
        <a:p>
          <a:pPr marL="0" lvl="0" indent="0" algn="ctr" defTabSz="889000">
            <a:lnSpc>
              <a:spcPct val="90000"/>
            </a:lnSpc>
            <a:spcBef>
              <a:spcPct val="0"/>
            </a:spcBef>
            <a:spcAft>
              <a:spcPct val="35000"/>
            </a:spcAft>
            <a:buNone/>
          </a:pPr>
          <a:r>
            <a:rPr lang="es-ES" sz="1800" kern="1200" dirty="0"/>
            <a:t>(Jurisdicción apelación116)</a:t>
          </a:r>
        </a:p>
        <a:p>
          <a:pPr marL="0" lvl="0" indent="0" algn="ctr" defTabSz="889000">
            <a:lnSpc>
              <a:spcPct val="90000"/>
            </a:lnSpc>
            <a:spcBef>
              <a:spcPct val="0"/>
            </a:spcBef>
            <a:spcAft>
              <a:spcPct val="35000"/>
            </a:spcAft>
            <a:buNone/>
          </a:pPr>
          <a:r>
            <a:rPr lang="es-ES" sz="1800" kern="1200" dirty="0"/>
            <a:t>(Jurisdicción originaria y exclusiva:117)</a:t>
          </a:r>
        </a:p>
        <a:p>
          <a:pPr marL="0" lvl="0" indent="0" algn="ctr" defTabSz="889000">
            <a:lnSpc>
              <a:spcPct val="90000"/>
            </a:lnSpc>
            <a:spcBef>
              <a:spcPct val="0"/>
            </a:spcBef>
            <a:spcAft>
              <a:spcPct val="35000"/>
            </a:spcAft>
            <a:buNone/>
          </a:pPr>
          <a:endParaRPr lang="es-ES" sz="1400" kern="1200" dirty="0"/>
        </a:p>
      </dsp:txBody>
      <dsp:txXfrm>
        <a:off x="2736312" y="74755"/>
        <a:ext cx="2114131" cy="1928535"/>
      </dsp:txXfrm>
    </dsp:sp>
    <dsp:sp modelId="{ABE190BE-0C13-4E61-A3CC-075E89A96EC9}">
      <dsp:nvSpPr>
        <dsp:cNvPr id="0" name=""/>
        <dsp:cNvSpPr/>
      </dsp:nvSpPr>
      <dsp:spPr>
        <a:xfrm>
          <a:off x="1749495" y="1932469"/>
          <a:ext cx="4062969" cy="1456964"/>
        </a:xfrm>
        <a:prstGeom prst="trapezoid">
          <a:avLst>
            <a:gd name="adj" fmla="val 74793"/>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ES" sz="1600" b="1" kern="1200" dirty="0"/>
            <a:t>Cámaras de Apelación  Federales</a:t>
          </a:r>
        </a:p>
        <a:p>
          <a:pPr marL="0" lvl="0" indent="0" algn="ctr" defTabSz="711200">
            <a:lnSpc>
              <a:spcPct val="90000"/>
            </a:lnSpc>
            <a:spcBef>
              <a:spcPct val="0"/>
            </a:spcBef>
            <a:spcAft>
              <a:spcPct val="35000"/>
            </a:spcAft>
            <a:buNone/>
          </a:pPr>
          <a:r>
            <a:rPr lang="es-ES" sz="1600" b="1" kern="1200" dirty="0"/>
            <a:t>Tribunales Orales Federales (TOF</a:t>
          </a:r>
          <a:r>
            <a:rPr lang="es-ES" sz="1600" kern="1200" dirty="0"/>
            <a:t>) </a:t>
          </a:r>
        </a:p>
      </dsp:txBody>
      <dsp:txXfrm>
        <a:off x="2460514" y="1932469"/>
        <a:ext cx="2640930" cy="1456964"/>
      </dsp:txXfrm>
    </dsp:sp>
    <dsp:sp modelId="{2BE65F37-F69A-4059-BDA8-59A39177D1B6}">
      <dsp:nvSpPr>
        <dsp:cNvPr id="0" name=""/>
        <dsp:cNvSpPr/>
      </dsp:nvSpPr>
      <dsp:spPr>
        <a:xfrm>
          <a:off x="500067" y="3348689"/>
          <a:ext cx="6572281" cy="1772290"/>
        </a:xfrm>
        <a:prstGeom prst="trapezoid">
          <a:avLst>
            <a:gd name="adj" fmla="val 74793"/>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s-ES" sz="3400" kern="1200" dirty="0"/>
        </a:p>
        <a:p>
          <a:pPr marL="0" lvl="0" indent="0" algn="ctr" defTabSz="1511300">
            <a:lnSpc>
              <a:spcPct val="90000"/>
            </a:lnSpc>
            <a:spcBef>
              <a:spcPct val="0"/>
            </a:spcBef>
            <a:spcAft>
              <a:spcPct val="35000"/>
            </a:spcAft>
            <a:buNone/>
          </a:pPr>
          <a:r>
            <a:rPr lang="es-ES" sz="2400" kern="1200" dirty="0"/>
            <a:t>J</a:t>
          </a:r>
          <a:r>
            <a:rPr lang="es-ES" sz="2400" b="1" kern="1200" dirty="0"/>
            <a:t>uzgados de Primera Instancia federales</a:t>
          </a:r>
          <a:endParaRPr lang="es-ES" sz="2400" kern="1200" dirty="0"/>
        </a:p>
      </dsp:txBody>
      <dsp:txXfrm>
        <a:off x="1650216" y="3348689"/>
        <a:ext cx="4271983" cy="17722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7ED4DB-8894-48CC-B9AC-0151A6CFCA22}">
      <dsp:nvSpPr>
        <dsp:cNvPr id="0" name=""/>
        <dsp:cNvSpPr/>
      </dsp:nvSpPr>
      <dsp:spPr>
        <a:xfrm>
          <a:off x="4356365" y="3919846"/>
          <a:ext cx="2311891" cy="561348"/>
        </a:xfrm>
        <a:custGeom>
          <a:avLst/>
          <a:gdLst/>
          <a:ahLst/>
          <a:cxnLst/>
          <a:rect l="0" t="0" r="0" b="0"/>
          <a:pathLst>
            <a:path>
              <a:moveTo>
                <a:pt x="2311891" y="561348"/>
              </a:moveTo>
              <a:lnTo>
                <a:pt x="0" y="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554D8D-1B30-4D8A-BD0C-16CE5067B129}">
      <dsp:nvSpPr>
        <dsp:cNvPr id="0" name=""/>
        <dsp:cNvSpPr/>
      </dsp:nvSpPr>
      <dsp:spPr>
        <a:xfrm>
          <a:off x="3353586" y="618271"/>
          <a:ext cx="3314670" cy="3292443"/>
        </a:xfrm>
        <a:custGeom>
          <a:avLst/>
          <a:gdLst/>
          <a:ahLst/>
          <a:cxnLst/>
          <a:rect l="0" t="0" r="0" b="0"/>
          <a:pathLst>
            <a:path>
              <a:moveTo>
                <a:pt x="0" y="0"/>
              </a:moveTo>
              <a:lnTo>
                <a:pt x="0" y="3033543"/>
              </a:lnTo>
              <a:lnTo>
                <a:pt x="3314670" y="3033543"/>
              </a:lnTo>
              <a:lnTo>
                <a:pt x="3314670" y="329244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270DA4-8235-42BC-9737-339C41F0DB20}">
      <dsp:nvSpPr>
        <dsp:cNvPr id="0" name=""/>
        <dsp:cNvSpPr/>
      </dsp:nvSpPr>
      <dsp:spPr>
        <a:xfrm>
          <a:off x="1992904" y="2645300"/>
          <a:ext cx="1397080" cy="1164091"/>
        </a:xfrm>
        <a:custGeom>
          <a:avLst/>
          <a:gdLst/>
          <a:ahLst/>
          <a:cxnLst/>
          <a:rect l="0" t="0" r="0" b="0"/>
          <a:pathLst>
            <a:path>
              <a:moveTo>
                <a:pt x="1397080" y="0"/>
              </a:moveTo>
              <a:lnTo>
                <a:pt x="1397080" y="905191"/>
              </a:lnTo>
              <a:lnTo>
                <a:pt x="0" y="905191"/>
              </a:lnTo>
              <a:lnTo>
                <a:pt x="0" y="116409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46CDA3-8333-4531-977F-47AE69EBA87A}">
      <dsp:nvSpPr>
        <dsp:cNvPr id="0" name=""/>
        <dsp:cNvSpPr/>
      </dsp:nvSpPr>
      <dsp:spPr>
        <a:xfrm>
          <a:off x="226645" y="2645300"/>
          <a:ext cx="3163339" cy="1164091"/>
        </a:xfrm>
        <a:custGeom>
          <a:avLst/>
          <a:gdLst/>
          <a:ahLst/>
          <a:cxnLst/>
          <a:rect l="0" t="0" r="0" b="0"/>
          <a:pathLst>
            <a:path>
              <a:moveTo>
                <a:pt x="3163339" y="0"/>
              </a:moveTo>
              <a:lnTo>
                <a:pt x="3163339" y="905191"/>
              </a:lnTo>
              <a:lnTo>
                <a:pt x="0" y="905191"/>
              </a:lnTo>
              <a:lnTo>
                <a:pt x="0" y="116409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706582-B717-408B-8FAE-DD104F018EE0}">
      <dsp:nvSpPr>
        <dsp:cNvPr id="0" name=""/>
        <dsp:cNvSpPr/>
      </dsp:nvSpPr>
      <dsp:spPr>
        <a:xfrm>
          <a:off x="3307866" y="618271"/>
          <a:ext cx="91440" cy="794285"/>
        </a:xfrm>
        <a:custGeom>
          <a:avLst/>
          <a:gdLst/>
          <a:ahLst/>
          <a:cxnLst/>
          <a:rect l="0" t="0" r="0" b="0"/>
          <a:pathLst>
            <a:path>
              <a:moveTo>
                <a:pt x="45720" y="0"/>
              </a:moveTo>
              <a:lnTo>
                <a:pt x="45720" y="535385"/>
              </a:lnTo>
              <a:lnTo>
                <a:pt x="82118" y="535385"/>
              </a:lnTo>
              <a:lnTo>
                <a:pt x="82118" y="79428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AF0BBE-4CD4-40CF-8445-930BA07002BC}">
      <dsp:nvSpPr>
        <dsp:cNvPr id="0" name=""/>
        <dsp:cNvSpPr/>
      </dsp:nvSpPr>
      <dsp:spPr>
        <a:xfrm>
          <a:off x="2157486" y="-294998"/>
          <a:ext cx="2392201" cy="91327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167DC9-8929-4452-AA43-42B09C42ADC2}">
      <dsp:nvSpPr>
        <dsp:cNvPr id="0" name=""/>
        <dsp:cNvSpPr/>
      </dsp:nvSpPr>
      <dsp:spPr>
        <a:xfrm>
          <a:off x="2468011" y="0"/>
          <a:ext cx="2392201" cy="91327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dirty="0"/>
            <a:t>Superior Tribunal de Justicia </a:t>
          </a:r>
        </a:p>
        <a:p>
          <a:pPr marL="0" lvl="0" indent="0" algn="ctr" defTabSz="622300">
            <a:lnSpc>
              <a:spcPct val="90000"/>
            </a:lnSpc>
            <a:spcBef>
              <a:spcPct val="0"/>
            </a:spcBef>
            <a:spcAft>
              <a:spcPct val="35000"/>
            </a:spcAft>
            <a:buNone/>
          </a:pPr>
          <a:r>
            <a:rPr lang="es-ES" sz="1400" kern="1200" dirty="0"/>
            <a:t>(Sala Civil y Comercial)</a:t>
          </a:r>
        </a:p>
      </dsp:txBody>
      <dsp:txXfrm>
        <a:off x="2494760" y="26749"/>
        <a:ext cx="2338703" cy="859772"/>
      </dsp:txXfrm>
    </dsp:sp>
    <dsp:sp modelId="{51922390-2F50-4676-B17F-106BB66DA1B7}">
      <dsp:nvSpPr>
        <dsp:cNvPr id="0" name=""/>
        <dsp:cNvSpPr/>
      </dsp:nvSpPr>
      <dsp:spPr>
        <a:xfrm>
          <a:off x="843598" y="1412557"/>
          <a:ext cx="5092772" cy="123274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EBB322-C353-4866-909E-615B3B14CA17}">
      <dsp:nvSpPr>
        <dsp:cNvPr id="0" name=""/>
        <dsp:cNvSpPr/>
      </dsp:nvSpPr>
      <dsp:spPr>
        <a:xfrm>
          <a:off x="1154123" y="1707556"/>
          <a:ext cx="5092772" cy="123274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dirty="0"/>
            <a:t>Cámaras de Apelación Civil Comercial</a:t>
          </a:r>
        </a:p>
      </dsp:txBody>
      <dsp:txXfrm>
        <a:off x="1190229" y="1743662"/>
        <a:ext cx="5020560" cy="1160531"/>
      </dsp:txXfrm>
    </dsp:sp>
    <dsp:sp modelId="{F3A1BC38-728A-459A-B73D-E03DB2B55086}">
      <dsp:nvSpPr>
        <dsp:cNvPr id="0" name=""/>
        <dsp:cNvSpPr/>
      </dsp:nvSpPr>
      <dsp:spPr>
        <a:xfrm>
          <a:off x="-243482" y="3809392"/>
          <a:ext cx="940257" cy="85456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501FB9-73B4-439F-8844-4AF46E3DA982}">
      <dsp:nvSpPr>
        <dsp:cNvPr id="0" name=""/>
        <dsp:cNvSpPr/>
      </dsp:nvSpPr>
      <dsp:spPr>
        <a:xfrm>
          <a:off x="67042" y="4104391"/>
          <a:ext cx="940257" cy="85456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dirty="0"/>
            <a:t>Juzgados Familia</a:t>
          </a:r>
        </a:p>
      </dsp:txBody>
      <dsp:txXfrm>
        <a:off x="92071" y="4129420"/>
        <a:ext cx="890199" cy="804507"/>
      </dsp:txXfrm>
    </dsp:sp>
    <dsp:sp modelId="{D4314390-B04D-4250-A05B-AB6DFCF8BE18}">
      <dsp:nvSpPr>
        <dsp:cNvPr id="0" name=""/>
        <dsp:cNvSpPr/>
      </dsp:nvSpPr>
      <dsp:spPr>
        <a:xfrm>
          <a:off x="1176104" y="3809392"/>
          <a:ext cx="1633601" cy="85536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D392B2-13F9-4162-99F2-2FF42F85E113}">
      <dsp:nvSpPr>
        <dsp:cNvPr id="0" name=""/>
        <dsp:cNvSpPr/>
      </dsp:nvSpPr>
      <dsp:spPr>
        <a:xfrm>
          <a:off x="1486629" y="4104391"/>
          <a:ext cx="1633601" cy="85536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dirty="0"/>
            <a:t>Juzgados de Primera Instancia </a:t>
          </a:r>
          <a:r>
            <a:rPr lang="es-ES" sz="1400" b="1" kern="1200" dirty="0" err="1"/>
            <a:t>Civ</a:t>
          </a:r>
          <a:r>
            <a:rPr lang="es-ES" sz="1400" b="1" kern="1200" dirty="0"/>
            <a:t> y </a:t>
          </a:r>
          <a:r>
            <a:rPr lang="es-ES" sz="1400" b="1" kern="1200" dirty="0" err="1"/>
            <a:t>Com</a:t>
          </a:r>
          <a:r>
            <a:rPr lang="es-ES" sz="1400" kern="1200" dirty="0"/>
            <a:t>	</a:t>
          </a:r>
        </a:p>
      </dsp:txBody>
      <dsp:txXfrm>
        <a:off x="1511682" y="4129444"/>
        <a:ext cx="1583495" cy="805257"/>
      </dsp:txXfrm>
    </dsp:sp>
    <dsp:sp modelId="{6BC72820-BD09-4A18-B037-45D37F3542B5}">
      <dsp:nvSpPr>
        <dsp:cNvPr id="0" name=""/>
        <dsp:cNvSpPr/>
      </dsp:nvSpPr>
      <dsp:spPr>
        <a:xfrm>
          <a:off x="5717421" y="3910715"/>
          <a:ext cx="1901671" cy="5704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30EC18-0F4C-4488-957D-C6D96C699AB4}">
      <dsp:nvSpPr>
        <dsp:cNvPr id="0" name=""/>
        <dsp:cNvSpPr/>
      </dsp:nvSpPr>
      <dsp:spPr>
        <a:xfrm>
          <a:off x="6027946" y="4205714"/>
          <a:ext cx="1901671" cy="57047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Juzgados de  </a:t>
          </a:r>
          <a:r>
            <a:rPr lang="es-ES" sz="1400" kern="1200" dirty="0" err="1"/>
            <a:t>Concursosy</a:t>
          </a:r>
          <a:r>
            <a:rPr lang="es-ES" sz="1400" kern="1200" dirty="0"/>
            <a:t> Quiebras</a:t>
          </a:r>
        </a:p>
      </dsp:txBody>
      <dsp:txXfrm>
        <a:off x="6044655" y="4222423"/>
        <a:ext cx="1868253" cy="537061"/>
      </dsp:txXfrm>
    </dsp:sp>
    <dsp:sp modelId="{AA7DC470-9E7A-438C-AADC-C48724EE6B52}">
      <dsp:nvSpPr>
        <dsp:cNvPr id="0" name=""/>
        <dsp:cNvSpPr/>
      </dsp:nvSpPr>
      <dsp:spPr>
        <a:xfrm>
          <a:off x="3404244" y="3919846"/>
          <a:ext cx="1904242" cy="56792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D11214-2E84-4594-A15C-E28173C5CEEA}">
      <dsp:nvSpPr>
        <dsp:cNvPr id="0" name=""/>
        <dsp:cNvSpPr/>
      </dsp:nvSpPr>
      <dsp:spPr>
        <a:xfrm>
          <a:off x="3714769" y="4214845"/>
          <a:ext cx="1904242" cy="56792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dirty="0"/>
            <a:t>Juzgados de Ejecución</a:t>
          </a:r>
          <a:r>
            <a:rPr lang="es-ES" sz="1400" kern="1200" dirty="0"/>
            <a:t>	</a:t>
          </a:r>
        </a:p>
      </dsp:txBody>
      <dsp:txXfrm>
        <a:off x="3731403" y="4231479"/>
        <a:ext cx="1870974" cy="5346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554D8D-1B30-4D8A-BD0C-16CE5067B129}">
      <dsp:nvSpPr>
        <dsp:cNvPr id="0" name=""/>
        <dsp:cNvSpPr/>
      </dsp:nvSpPr>
      <dsp:spPr>
        <a:xfrm>
          <a:off x="3453346" y="2163287"/>
          <a:ext cx="2372329" cy="225722"/>
        </a:xfrm>
        <a:custGeom>
          <a:avLst/>
          <a:gdLst/>
          <a:ahLst/>
          <a:cxnLst/>
          <a:rect l="0" t="0" r="0" b="0"/>
          <a:pathLst>
            <a:path>
              <a:moveTo>
                <a:pt x="0" y="0"/>
              </a:moveTo>
              <a:lnTo>
                <a:pt x="0" y="127109"/>
              </a:lnTo>
              <a:lnTo>
                <a:pt x="2372329" y="127109"/>
              </a:lnTo>
              <a:lnTo>
                <a:pt x="2372329" y="22572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30AB02-D1F4-4F03-B6B8-D59AB1C6FE18}">
      <dsp:nvSpPr>
        <dsp:cNvPr id="0" name=""/>
        <dsp:cNvSpPr/>
      </dsp:nvSpPr>
      <dsp:spPr>
        <a:xfrm>
          <a:off x="1822781" y="2094841"/>
          <a:ext cx="1630565" cy="91440"/>
        </a:xfrm>
        <a:custGeom>
          <a:avLst/>
          <a:gdLst/>
          <a:ahLst/>
          <a:cxnLst/>
          <a:rect l="0" t="0" r="0" b="0"/>
          <a:pathLst>
            <a:path>
              <a:moveTo>
                <a:pt x="1630565" y="68446"/>
              </a:moveTo>
              <a:lnTo>
                <a:pt x="0" y="4572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AF0BBE-4CD4-40CF-8445-930BA07002BC}">
      <dsp:nvSpPr>
        <dsp:cNvPr id="0" name=""/>
        <dsp:cNvSpPr/>
      </dsp:nvSpPr>
      <dsp:spPr>
        <a:xfrm>
          <a:off x="1352475" y="-96746"/>
          <a:ext cx="3501520" cy="10211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167DC9-8929-4452-AA43-42B09C42ADC2}">
      <dsp:nvSpPr>
        <dsp:cNvPr id="0" name=""/>
        <dsp:cNvSpPr/>
      </dsp:nvSpPr>
      <dsp:spPr>
        <a:xfrm>
          <a:off x="1470751" y="15615"/>
          <a:ext cx="3501520" cy="102117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kern="1200" dirty="0"/>
            <a:t>Superior Tribunal de Justicia </a:t>
          </a:r>
        </a:p>
        <a:p>
          <a:pPr marL="0" lvl="0" indent="0" algn="ctr" defTabSz="533400">
            <a:lnSpc>
              <a:spcPct val="90000"/>
            </a:lnSpc>
            <a:spcBef>
              <a:spcPct val="0"/>
            </a:spcBef>
            <a:spcAft>
              <a:spcPct val="35000"/>
            </a:spcAft>
            <a:buNone/>
          </a:pPr>
          <a:r>
            <a:rPr lang="es-ES" sz="1200" kern="1200" dirty="0"/>
            <a:t>(Sala Civil y Comercial) </a:t>
          </a:r>
        </a:p>
        <a:p>
          <a:pPr marL="0" lvl="0" indent="0" algn="ctr" defTabSz="533400">
            <a:lnSpc>
              <a:spcPct val="90000"/>
            </a:lnSpc>
            <a:spcBef>
              <a:spcPct val="0"/>
            </a:spcBef>
            <a:spcAft>
              <a:spcPct val="35000"/>
            </a:spcAft>
            <a:buNone/>
          </a:pPr>
          <a:r>
            <a:rPr lang="es-ES" sz="1200" kern="1200" dirty="0"/>
            <a:t>(solo entiende en conflictos de competencia entre Jueces </a:t>
          </a:r>
          <a:r>
            <a:rPr lang="es-ES" sz="1200" kern="1200" dirty="0" err="1"/>
            <a:t>civ</a:t>
          </a:r>
          <a:r>
            <a:rPr lang="es-ES" sz="1200" kern="1200" dirty="0"/>
            <a:t> y </a:t>
          </a:r>
          <a:r>
            <a:rPr lang="es-ES" sz="1200" kern="1200" dirty="0" err="1"/>
            <a:t>com</a:t>
          </a:r>
          <a:r>
            <a:rPr lang="es-ES" sz="1200" kern="1200" dirty="0"/>
            <a:t> y Jueces de Paz</a:t>
          </a:r>
        </a:p>
      </dsp:txBody>
      <dsp:txXfrm>
        <a:off x="1500660" y="45524"/>
        <a:ext cx="3441702" cy="961361"/>
      </dsp:txXfrm>
    </dsp:sp>
    <dsp:sp modelId="{1314D17E-8CC1-43C3-94AD-B363A09B45A1}">
      <dsp:nvSpPr>
        <dsp:cNvPr id="0" name=""/>
        <dsp:cNvSpPr/>
      </dsp:nvSpPr>
      <dsp:spPr>
        <a:xfrm>
          <a:off x="2243216" y="947726"/>
          <a:ext cx="2420261" cy="121556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A49F06-8106-4C53-8A18-5F55FCE5C162}">
      <dsp:nvSpPr>
        <dsp:cNvPr id="0" name=""/>
        <dsp:cNvSpPr/>
      </dsp:nvSpPr>
      <dsp:spPr>
        <a:xfrm>
          <a:off x="2361491" y="1060088"/>
          <a:ext cx="2420261" cy="121556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Juzgados de Primera </a:t>
          </a:r>
        </a:p>
        <a:p>
          <a:pPr marL="0" lvl="0" indent="0" algn="ctr" defTabSz="622300">
            <a:lnSpc>
              <a:spcPct val="90000"/>
            </a:lnSpc>
            <a:spcBef>
              <a:spcPct val="0"/>
            </a:spcBef>
            <a:spcAft>
              <a:spcPct val="35000"/>
            </a:spcAft>
            <a:buNone/>
          </a:pPr>
          <a:r>
            <a:rPr lang="es-ES" sz="1400" kern="1200" dirty="0"/>
            <a:t>Instancia Civiles   y Comerciales</a:t>
          </a:r>
        </a:p>
        <a:p>
          <a:pPr marL="0" lvl="0" indent="0" algn="ctr" defTabSz="622300">
            <a:lnSpc>
              <a:spcPct val="90000"/>
            </a:lnSpc>
            <a:spcBef>
              <a:spcPct val="0"/>
            </a:spcBef>
            <a:spcAft>
              <a:spcPct val="35000"/>
            </a:spcAft>
            <a:buNone/>
          </a:pPr>
          <a:r>
            <a:rPr lang="es-ES" sz="1400" kern="1200" dirty="0"/>
            <a:t>(como </a:t>
          </a:r>
          <a:r>
            <a:rPr lang="es-ES" sz="1400" kern="1200" dirty="0" err="1"/>
            <a:t>Trib</a:t>
          </a:r>
          <a:r>
            <a:rPr lang="es-ES" sz="1400" kern="1200" dirty="0"/>
            <a:t>. de APELACION) de las decisiones de Justicia Paz</a:t>
          </a:r>
        </a:p>
      </dsp:txBody>
      <dsp:txXfrm>
        <a:off x="2397094" y="1095691"/>
        <a:ext cx="2349055" cy="1144355"/>
      </dsp:txXfrm>
    </dsp:sp>
    <dsp:sp modelId="{2A722448-BDB7-4FFA-9741-F0F34AF87589}">
      <dsp:nvSpPr>
        <dsp:cNvPr id="0" name=""/>
        <dsp:cNvSpPr/>
      </dsp:nvSpPr>
      <dsp:spPr>
        <a:xfrm>
          <a:off x="176292" y="2140561"/>
          <a:ext cx="3292977" cy="254767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EB6EF2-6D0E-4B37-B4AE-323993CFCD08}">
      <dsp:nvSpPr>
        <dsp:cNvPr id="0" name=""/>
        <dsp:cNvSpPr/>
      </dsp:nvSpPr>
      <dsp:spPr>
        <a:xfrm>
          <a:off x="294568" y="2252923"/>
          <a:ext cx="3292977" cy="254767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t>Juzgados de Paz</a:t>
          </a:r>
        </a:p>
        <a:p>
          <a:pPr marL="0" lvl="0" indent="0" algn="ctr" defTabSz="711200">
            <a:lnSpc>
              <a:spcPct val="90000"/>
            </a:lnSpc>
            <a:spcBef>
              <a:spcPct val="0"/>
            </a:spcBef>
            <a:spcAft>
              <a:spcPct val="35000"/>
            </a:spcAft>
            <a:buNone/>
          </a:pPr>
          <a:r>
            <a:rPr lang="es-ES" sz="1600" kern="1200" dirty="0"/>
            <a:t>1º categoría </a:t>
          </a:r>
        </a:p>
        <a:p>
          <a:pPr marL="0" lvl="0" indent="0" algn="ctr" defTabSz="711200">
            <a:lnSpc>
              <a:spcPct val="90000"/>
            </a:lnSpc>
            <a:spcBef>
              <a:spcPct val="0"/>
            </a:spcBef>
            <a:spcAft>
              <a:spcPct val="35000"/>
            </a:spcAft>
            <a:buNone/>
          </a:pPr>
          <a:r>
            <a:rPr lang="es-ES" sz="1600" kern="1200" dirty="0"/>
            <a:t>-cobros de sumas de $ hasta determinado monto fijado por STJ </a:t>
          </a:r>
          <a:r>
            <a:rPr lang="es-ES" sz="1600" kern="1200" dirty="0" err="1"/>
            <a:t>periodicamente</a:t>
          </a:r>
          <a:r>
            <a:rPr lang="es-ES" sz="1600" kern="1200" dirty="0"/>
            <a:t>. </a:t>
          </a:r>
        </a:p>
        <a:p>
          <a:pPr marL="0" lvl="0" indent="0" algn="ctr" defTabSz="711200">
            <a:lnSpc>
              <a:spcPct val="90000"/>
            </a:lnSpc>
            <a:spcBef>
              <a:spcPct val="0"/>
            </a:spcBef>
            <a:spcAft>
              <a:spcPct val="35000"/>
            </a:spcAft>
            <a:buNone/>
          </a:pPr>
          <a:r>
            <a:rPr lang="es-ES" sz="1600" kern="1200" dirty="0"/>
            <a:t>-</a:t>
          </a:r>
          <a:r>
            <a:rPr lang="es-ES" sz="1600" kern="1200" dirty="0" err="1"/>
            <a:t>turno“voluntario</a:t>
          </a:r>
          <a:r>
            <a:rPr lang="es-ES" sz="1600" kern="1200" dirty="0"/>
            <a:t>”: certificación copias, informaciones sumarias, </a:t>
          </a:r>
          <a:r>
            <a:rPr lang="es-ES" sz="1600" kern="1200" dirty="0" err="1"/>
            <a:t>autorizacones</a:t>
          </a:r>
          <a:r>
            <a:rPr lang="es-ES" sz="1600" kern="1200" dirty="0"/>
            <a:t> para viajar al exterior etc.  </a:t>
          </a:r>
        </a:p>
      </dsp:txBody>
      <dsp:txXfrm>
        <a:off x="369187" y="2327542"/>
        <a:ext cx="3143739" cy="2398438"/>
      </dsp:txXfrm>
    </dsp:sp>
    <dsp:sp modelId="{6BC72820-BD09-4A18-B037-45D37F3542B5}">
      <dsp:nvSpPr>
        <dsp:cNvPr id="0" name=""/>
        <dsp:cNvSpPr/>
      </dsp:nvSpPr>
      <dsp:spPr>
        <a:xfrm flipH="1">
          <a:off x="5158628" y="2389010"/>
          <a:ext cx="1334095" cy="97804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30EC18-0F4C-4488-957D-C6D96C699AB4}">
      <dsp:nvSpPr>
        <dsp:cNvPr id="0" name=""/>
        <dsp:cNvSpPr/>
      </dsp:nvSpPr>
      <dsp:spPr>
        <a:xfrm flipH="1">
          <a:off x="5276904" y="2501372"/>
          <a:ext cx="1334095" cy="97804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t>Juzgados de Paz 2º categoría </a:t>
          </a:r>
        </a:p>
      </dsp:txBody>
      <dsp:txXfrm>
        <a:off x="5305550" y="2530018"/>
        <a:ext cx="1276803" cy="92075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463680-4299-D947-A51B-0F60E0BFD86E}" type="datetimeFigureOut">
              <a:rPr lang="es-AR" smtClean="0"/>
              <a:t>24/4/19</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es-ES"/>
              <a:t>Editar los estilos de texto del patrón
Segundo nivel
Tercer nivel
Cuarto nivel
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3F7D51-6B57-6147-8274-7AABFFB27E44}" type="slidenum">
              <a:rPr lang="es-AR" smtClean="0"/>
              <a:t>‹Nº›</a:t>
            </a:fld>
            <a:endParaRPr lang="es-AR"/>
          </a:p>
        </p:txBody>
      </p:sp>
    </p:spTree>
    <p:extLst>
      <p:ext uri="{BB962C8B-B14F-4D97-AF65-F5344CB8AC3E}">
        <p14:creationId xmlns:p14="http://schemas.microsoft.com/office/powerpoint/2010/main" val="2610047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5"/>
          </p:nvPr>
        </p:nvSpPr>
        <p:spPr/>
        <p:txBody>
          <a:bodyPr/>
          <a:lstStyle/>
          <a:p>
            <a:fld id="{AC3F7D51-6B57-6147-8274-7AABFFB27E44}" type="slidenum">
              <a:rPr lang="es-AR" smtClean="0"/>
              <a:t>3</a:t>
            </a:fld>
            <a:endParaRPr lang="es-AR"/>
          </a:p>
        </p:txBody>
      </p:sp>
    </p:spTree>
    <p:extLst>
      <p:ext uri="{BB962C8B-B14F-4D97-AF65-F5344CB8AC3E}">
        <p14:creationId xmlns:p14="http://schemas.microsoft.com/office/powerpoint/2010/main" val="3376102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1 Marcador de imagen de diapositiva">
            <a:extLst>
              <a:ext uri="{FF2B5EF4-FFF2-40B4-BE49-F238E27FC236}">
                <a16:creationId xmlns:a16="http://schemas.microsoft.com/office/drawing/2014/main" id="{38C781AE-9CEB-514A-A4AE-F81C155FF2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2 Marcador de notas">
            <a:extLst>
              <a:ext uri="{FF2B5EF4-FFF2-40B4-BE49-F238E27FC236}">
                <a16:creationId xmlns:a16="http://schemas.microsoft.com/office/drawing/2014/main" id="{7128DC45-FB61-3D47-8FA7-92DFB402EF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s-ES" altLang="es-ES_tradnl"/>
              <a:t>*La materia lleva el propósito de afirmar atribuciones del gobierno federal en las causas relacionadas con la Constitución, tratados y leyes nacionales, así como las concernientes al almirantazgo y jurisdicción marítima. </a:t>
            </a:r>
          </a:p>
          <a:p>
            <a:pPr eaLnBrk="1" hangingPunct="1">
              <a:spcBef>
                <a:spcPct val="0"/>
              </a:spcBef>
            </a:pPr>
            <a:r>
              <a:rPr lang="es-ES" altLang="es-ES_tradnl"/>
              <a:t>**Las competencia en razón de las personas procura asegurar imparcialidad de la decisión cuando se plantean pleitos entre vecinos de diferentes provincias, siempre que  tales causas no versen sobre cuestiones de Derecho Público local, materia excluida de la competencia federal y propia de los jueces locales (CSJN 18/7/2002, Fallos: 325:1883; 4/4/2006, DJ del 27/9/2006, p. 195, LL Online). </a:t>
            </a:r>
          </a:p>
        </p:txBody>
      </p:sp>
      <p:sp>
        <p:nvSpPr>
          <p:cNvPr id="46083" name="3 Marcador de número de diapositiva">
            <a:extLst>
              <a:ext uri="{FF2B5EF4-FFF2-40B4-BE49-F238E27FC236}">
                <a16:creationId xmlns:a16="http://schemas.microsoft.com/office/drawing/2014/main" id="{0EE7F5BE-3C5D-6C42-8715-FA75B4B6C6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77A3FBF-F958-774F-8167-BB2DAEBDE2F4}" type="slidenum">
              <a:rPr lang="es-ES" altLang="es-ES_tradnl" smtClean="0"/>
              <a:pPr/>
              <a:t>21</a:t>
            </a:fld>
            <a:endParaRPr lang="es-ES" altLang="es-ES_tradnl"/>
          </a:p>
        </p:txBody>
      </p:sp>
    </p:spTree>
    <p:extLst>
      <p:ext uri="{BB962C8B-B14F-4D97-AF65-F5344CB8AC3E}">
        <p14:creationId xmlns:p14="http://schemas.microsoft.com/office/powerpoint/2010/main" val="3706702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1 Marcador de imagen de diapositiva">
            <a:extLst>
              <a:ext uri="{FF2B5EF4-FFF2-40B4-BE49-F238E27FC236}">
                <a16:creationId xmlns:a16="http://schemas.microsoft.com/office/drawing/2014/main" id="{AEC00734-CA16-5848-9B33-4B22B1C860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2 Marcador de notas">
            <a:extLst>
              <a:ext uri="{FF2B5EF4-FFF2-40B4-BE49-F238E27FC236}">
                <a16:creationId xmlns:a16="http://schemas.microsoft.com/office/drawing/2014/main" id="{FEC1C953-CD5D-B24C-BCD6-6C43E27B89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altLang="es-ES_tradnl" dirty="0"/>
              <a:t>** cuadro meramente indicativo algunos de los diversos tribunales federales que se encuentran distribuidos en el territorio nacional </a:t>
            </a:r>
          </a:p>
          <a:p>
            <a:r>
              <a:rPr lang="es-ES" altLang="es-ES_tradnl" dirty="0"/>
              <a:t>CONSULTAR:  http://</a:t>
            </a:r>
            <a:r>
              <a:rPr lang="es-ES" altLang="es-ES_tradnl" dirty="0" err="1"/>
              <a:t>www.pjn.gov.ar</a:t>
            </a:r>
            <a:r>
              <a:rPr lang="es-ES" altLang="es-ES_tradnl" dirty="0"/>
              <a:t> </a:t>
            </a:r>
          </a:p>
          <a:p>
            <a:endParaRPr lang="es-ES" altLang="es-ES_tradnl" dirty="0"/>
          </a:p>
        </p:txBody>
      </p:sp>
      <p:sp>
        <p:nvSpPr>
          <p:cNvPr id="53251" name="3 Marcador de número de diapositiva">
            <a:extLst>
              <a:ext uri="{FF2B5EF4-FFF2-40B4-BE49-F238E27FC236}">
                <a16:creationId xmlns:a16="http://schemas.microsoft.com/office/drawing/2014/main" id="{16D5CFD8-4C30-354D-9747-B3600C3ADB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9BC6878-783E-B347-AC7A-8EE2FC9793D1}" type="slidenum">
              <a:rPr lang="es-ES" altLang="es-ES_tradnl" smtClean="0"/>
              <a:pPr/>
              <a:t>22</a:t>
            </a:fld>
            <a:endParaRPr lang="es-ES" altLang="es-ES_tradnl"/>
          </a:p>
        </p:txBody>
      </p:sp>
    </p:spTree>
    <p:extLst>
      <p:ext uri="{BB962C8B-B14F-4D97-AF65-F5344CB8AC3E}">
        <p14:creationId xmlns:p14="http://schemas.microsoft.com/office/powerpoint/2010/main" val="3876944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1 Marcador de imagen de diapositiva">
            <a:extLst>
              <a:ext uri="{FF2B5EF4-FFF2-40B4-BE49-F238E27FC236}">
                <a16:creationId xmlns:a16="http://schemas.microsoft.com/office/drawing/2014/main" id="{CF919B8D-FF76-6D4D-9924-A8C08164A8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2 Marcador de notas">
            <a:extLst>
              <a:ext uri="{FF2B5EF4-FFF2-40B4-BE49-F238E27FC236}">
                <a16:creationId xmlns:a16="http://schemas.microsoft.com/office/drawing/2014/main" id="{DA404F2B-993B-9347-98CE-543FB88259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altLang="es-ES_tradnl"/>
              <a:t>Guia judicial de poder judicial de la nación (materia federal y materia ordinaria) ver: </a:t>
            </a:r>
          </a:p>
          <a:p>
            <a:endParaRPr lang="es-ES" altLang="es-ES_tradnl"/>
          </a:p>
          <a:p>
            <a:r>
              <a:rPr lang="es-ES" altLang="es-ES_tradnl"/>
              <a:t>http://old.csjn.gov.ar/dbei/ii/cf/mapa.html </a:t>
            </a:r>
          </a:p>
          <a:p>
            <a:endParaRPr lang="es-ES" altLang="es-ES_tradnl"/>
          </a:p>
          <a:p>
            <a:endParaRPr lang="es-ES" altLang="es-ES_tradnl"/>
          </a:p>
          <a:p>
            <a:endParaRPr lang="es-ES" altLang="es-ES_tradnl"/>
          </a:p>
          <a:p>
            <a:endParaRPr lang="es-ES" altLang="es-ES_tradnl"/>
          </a:p>
          <a:p>
            <a:r>
              <a:rPr lang="es-ES" altLang="es-ES_tradnl"/>
              <a:t> </a:t>
            </a:r>
          </a:p>
        </p:txBody>
      </p:sp>
      <p:sp>
        <p:nvSpPr>
          <p:cNvPr id="55299" name="3 Marcador de número de diapositiva">
            <a:extLst>
              <a:ext uri="{FF2B5EF4-FFF2-40B4-BE49-F238E27FC236}">
                <a16:creationId xmlns:a16="http://schemas.microsoft.com/office/drawing/2014/main" id="{7971209D-A927-D944-93DC-7C2C5D82B7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2F87B44-BD10-AB45-8121-93F361C5CFF7}" type="slidenum">
              <a:rPr lang="es-ES" altLang="es-ES_tradnl" smtClean="0"/>
              <a:pPr/>
              <a:t>23</a:t>
            </a:fld>
            <a:endParaRPr lang="es-ES" altLang="es-ES_tradnl"/>
          </a:p>
        </p:txBody>
      </p:sp>
    </p:spTree>
    <p:extLst>
      <p:ext uri="{BB962C8B-B14F-4D97-AF65-F5344CB8AC3E}">
        <p14:creationId xmlns:p14="http://schemas.microsoft.com/office/powerpoint/2010/main" val="5461157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1 Marcador de imagen de diapositiva">
            <a:extLst>
              <a:ext uri="{FF2B5EF4-FFF2-40B4-BE49-F238E27FC236}">
                <a16:creationId xmlns:a16="http://schemas.microsoft.com/office/drawing/2014/main" id="{D301EEFD-B31C-6945-A9E3-980E1CABF2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2 Marcador de notas">
            <a:extLst>
              <a:ext uri="{FF2B5EF4-FFF2-40B4-BE49-F238E27FC236}">
                <a16:creationId xmlns:a16="http://schemas.microsoft.com/office/drawing/2014/main" id="{884308BD-B350-0048-95B5-7987695C34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altLang="es-ES_tradnl" dirty="0"/>
              <a:t>* Actualización ver: http://</a:t>
            </a:r>
            <a:r>
              <a:rPr lang="es-ES" altLang="es-ES_tradnl" dirty="0" err="1"/>
              <a:t>old.csjn.gov.ar</a:t>
            </a:r>
            <a:r>
              <a:rPr lang="es-ES" altLang="es-ES_tradnl" dirty="0"/>
              <a:t>/</a:t>
            </a:r>
            <a:r>
              <a:rPr lang="es-ES" altLang="es-ES_tradnl" dirty="0" err="1"/>
              <a:t>dbei</a:t>
            </a:r>
            <a:r>
              <a:rPr lang="es-ES" altLang="es-ES_tradnl" dirty="0"/>
              <a:t>/ii/</a:t>
            </a:r>
            <a:r>
              <a:rPr lang="es-ES" altLang="es-ES_tradnl" dirty="0" err="1"/>
              <a:t>cf</a:t>
            </a:r>
            <a:r>
              <a:rPr lang="es-ES" altLang="es-ES_tradnl" dirty="0"/>
              <a:t>/</a:t>
            </a:r>
            <a:r>
              <a:rPr lang="es-ES" altLang="es-ES_tradnl" dirty="0" err="1"/>
              <a:t>mapa.html</a:t>
            </a:r>
            <a:endParaRPr lang="es-ES" altLang="es-ES_tradnl" dirty="0"/>
          </a:p>
          <a:p>
            <a:endParaRPr lang="es-ES" altLang="es-ES_tradnl" dirty="0"/>
          </a:p>
          <a:p>
            <a:endParaRPr lang="es-ES" altLang="es-ES_tradnl" dirty="0"/>
          </a:p>
        </p:txBody>
      </p:sp>
      <p:sp>
        <p:nvSpPr>
          <p:cNvPr id="57347" name="3 Marcador de número de diapositiva">
            <a:extLst>
              <a:ext uri="{FF2B5EF4-FFF2-40B4-BE49-F238E27FC236}">
                <a16:creationId xmlns:a16="http://schemas.microsoft.com/office/drawing/2014/main" id="{77176DA0-32DE-AF42-A744-269E2449E2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71A43FC-AB65-E54B-852B-390E929481E4}" type="slidenum">
              <a:rPr lang="es-ES" altLang="es-ES_tradnl" smtClean="0"/>
              <a:pPr/>
              <a:t>24</a:t>
            </a:fld>
            <a:endParaRPr lang="es-ES" altLang="es-ES_tradnl"/>
          </a:p>
        </p:txBody>
      </p:sp>
    </p:spTree>
    <p:extLst>
      <p:ext uri="{BB962C8B-B14F-4D97-AF65-F5344CB8AC3E}">
        <p14:creationId xmlns:p14="http://schemas.microsoft.com/office/powerpoint/2010/main" val="2895840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1 Marcador de imagen de diapositiva">
            <a:extLst>
              <a:ext uri="{FF2B5EF4-FFF2-40B4-BE49-F238E27FC236}">
                <a16:creationId xmlns:a16="http://schemas.microsoft.com/office/drawing/2014/main" id="{B91A1623-605D-5C48-8E64-BF4C0FD843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2 Marcador de notas">
            <a:extLst>
              <a:ext uri="{FF2B5EF4-FFF2-40B4-BE49-F238E27FC236}">
                <a16:creationId xmlns:a16="http://schemas.microsoft.com/office/drawing/2014/main" id="{EA213481-2B01-C748-8D11-19A1A67B93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altLang="es-ES_tradnl"/>
              <a:t>*Actualización ver: http://old.csjn.gov.ar/dbei/ii/cf/mapa.html</a:t>
            </a:r>
          </a:p>
        </p:txBody>
      </p:sp>
      <p:sp>
        <p:nvSpPr>
          <p:cNvPr id="59395" name="3 Marcador de número de diapositiva">
            <a:extLst>
              <a:ext uri="{FF2B5EF4-FFF2-40B4-BE49-F238E27FC236}">
                <a16:creationId xmlns:a16="http://schemas.microsoft.com/office/drawing/2014/main" id="{334D5BA2-5B66-8E4E-89F6-7DDD8E1894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1C983E4-BECC-F14A-800F-CB1F592CA8BB}" type="slidenum">
              <a:rPr lang="es-ES" altLang="es-ES_tradnl" smtClean="0"/>
              <a:pPr/>
              <a:t>25</a:t>
            </a:fld>
            <a:endParaRPr lang="es-ES" altLang="es-ES_tradnl"/>
          </a:p>
        </p:txBody>
      </p:sp>
    </p:spTree>
    <p:extLst>
      <p:ext uri="{BB962C8B-B14F-4D97-AF65-F5344CB8AC3E}">
        <p14:creationId xmlns:p14="http://schemas.microsoft.com/office/powerpoint/2010/main" val="24347189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1 Marcador de imagen de diapositiva">
            <a:extLst>
              <a:ext uri="{FF2B5EF4-FFF2-40B4-BE49-F238E27FC236}">
                <a16:creationId xmlns:a16="http://schemas.microsoft.com/office/drawing/2014/main" id="{1D4251F7-115A-A54C-A9E9-0EDCF4EBE8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2 Marcador de notas">
            <a:extLst>
              <a:ext uri="{FF2B5EF4-FFF2-40B4-BE49-F238E27FC236}">
                <a16:creationId xmlns:a16="http://schemas.microsoft.com/office/drawing/2014/main" id="{28274026-7B5E-8843-AA45-C36A838CDF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altLang="es-ES_tradnl"/>
              <a:t>** Mapa de circunscripc‎iones judiciales de la Provincia de Santa Fe. Consultar en: www.justicia</a:t>
            </a:r>
            <a:r>
              <a:rPr lang="es-ES" altLang="es-ES_tradnl" b="1"/>
              <a:t>santafe</a:t>
            </a:r>
            <a:r>
              <a:rPr lang="es-ES" altLang="es-ES_tradnl"/>
              <a:t>.gov.ar/‎ </a:t>
            </a:r>
          </a:p>
          <a:p>
            <a:endParaRPr lang="es-ES" altLang="es-ES_tradnl"/>
          </a:p>
        </p:txBody>
      </p:sp>
      <p:sp>
        <p:nvSpPr>
          <p:cNvPr id="61443" name="3 Marcador de número de diapositiva">
            <a:extLst>
              <a:ext uri="{FF2B5EF4-FFF2-40B4-BE49-F238E27FC236}">
                <a16:creationId xmlns:a16="http://schemas.microsoft.com/office/drawing/2014/main" id="{0D6AABCC-BB37-4A4D-BB09-D444A24DF8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8D94C2-2136-2E41-9844-A4AE63C92434}" type="slidenum">
              <a:rPr lang="es-ES" altLang="es-ES_tradnl" smtClean="0"/>
              <a:pPr/>
              <a:t>26</a:t>
            </a:fld>
            <a:endParaRPr lang="es-ES" altLang="es-ES_tradnl"/>
          </a:p>
        </p:txBody>
      </p:sp>
    </p:spTree>
    <p:extLst>
      <p:ext uri="{BB962C8B-B14F-4D97-AF65-F5344CB8AC3E}">
        <p14:creationId xmlns:p14="http://schemas.microsoft.com/office/powerpoint/2010/main" val="482258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1 Marcador de imagen de diapositiva">
            <a:extLst>
              <a:ext uri="{FF2B5EF4-FFF2-40B4-BE49-F238E27FC236}">
                <a16:creationId xmlns:a16="http://schemas.microsoft.com/office/drawing/2014/main" id="{6C4335ED-549B-4B48-9A80-3029BF2CB5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2 Marcador de notas">
            <a:extLst>
              <a:ext uri="{FF2B5EF4-FFF2-40B4-BE49-F238E27FC236}">
                <a16:creationId xmlns:a16="http://schemas.microsoft.com/office/drawing/2014/main" id="{0DBF5382-7290-9E45-ABB5-4917BE5658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_tradnl"/>
          </a:p>
        </p:txBody>
      </p:sp>
      <p:sp>
        <p:nvSpPr>
          <p:cNvPr id="63491" name="3 Marcador de número de diapositiva">
            <a:extLst>
              <a:ext uri="{FF2B5EF4-FFF2-40B4-BE49-F238E27FC236}">
                <a16:creationId xmlns:a16="http://schemas.microsoft.com/office/drawing/2014/main" id="{2402FC17-C743-A947-BAB4-9F36E8E852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2E89CE-D686-B449-881E-303DD780BB0E}" type="slidenum">
              <a:rPr lang="es-ES" altLang="es-ES_tradnl" smtClean="0"/>
              <a:pPr/>
              <a:t>27</a:t>
            </a:fld>
            <a:endParaRPr lang="es-ES" altLang="es-ES_tradnl"/>
          </a:p>
        </p:txBody>
      </p:sp>
    </p:spTree>
    <p:extLst>
      <p:ext uri="{BB962C8B-B14F-4D97-AF65-F5344CB8AC3E}">
        <p14:creationId xmlns:p14="http://schemas.microsoft.com/office/powerpoint/2010/main" val="4490514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1 Marcador de imagen de diapositiva">
            <a:extLst>
              <a:ext uri="{FF2B5EF4-FFF2-40B4-BE49-F238E27FC236}">
                <a16:creationId xmlns:a16="http://schemas.microsoft.com/office/drawing/2014/main" id="{C71FC9CE-7835-FA47-9809-DA9C7ABC3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2 Marcador de notas">
            <a:extLst>
              <a:ext uri="{FF2B5EF4-FFF2-40B4-BE49-F238E27FC236}">
                <a16:creationId xmlns:a16="http://schemas.microsoft.com/office/drawing/2014/main" id="{D6DDDCB2-3A0E-5B40-A510-E58940F207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altLang="es-ES_tradnl"/>
              <a:t>*Para consultar la guía judicial de Entre Ríos, ver: http://www.jusentrerios.gov.ar/index.php/msaurto/gjjus.html</a:t>
            </a:r>
          </a:p>
        </p:txBody>
      </p:sp>
      <p:sp>
        <p:nvSpPr>
          <p:cNvPr id="65539" name="3 Marcador de número de diapositiva">
            <a:extLst>
              <a:ext uri="{FF2B5EF4-FFF2-40B4-BE49-F238E27FC236}">
                <a16:creationId xmlns:a16="http://schemas.microsoft.com/office/drawing/2014/main" id="{15346A8C-3F04-D344-805A-88E051F848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74E3BD2-005B-7844-A303-09577F4CFFE8}" type="slidenum">
              <a:rPr lang="es-ES" altLang="es-ES_tradnl" smtClean="0"/>
              <a:pPr/>
              <a:t>28</a:t>
            </a:fld>
            <a:endParaRPr lang="es-ES" altLang="es-ES_tradnl"/>
          </a:p>
        </p:txBody>
      </p:sp>
    </p:spTree>
    <p:extLst>
      <p:ext uri="{BB962C8B-B14F-4D97-AF65-F5344CB8AC3E}">
        <p14:creationId xmlns:p14="http://schemas.microsoft.com/office/powerpoint/2010/main" val="42603258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5"/>
          </p:nvPr>
        </p:nvSpPr>
        <p:spPr/>
        <p:txBody>
          <a:bodyPr/>
          <a:lstStyle/>
          <a:p>
            <a:fld id="{AC3F7D51-6B57-6147-8274-7AABFFB27E44}" type="slidenum">
              <a:rPr lang="es-AR" smtClean="0"/>
              <a:t>29</a:t>
            </a:fld>
            <a:endParaRPr lang="es-AR"/>
          </a:p>
        </p:txBody>
      </p:sp>
    </p:spTree>
    <p:extLst>
      <p:ext uri="{BB962C8B-B14F-4D97-AF65-F5344CB8AC3E}">
        <p14:creationId xmlns:p14="http://schemas.microsoft.com/office/powerpoint/2010/main" val="1537289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1 Marcador de imagen de diapositiva">
            <a:extLst>
              <a:ext uri="{FF2B5EF4-FFF2-40B4-BE49-F238E27FC236}">
                <a16:creationId xmlns:a16="http://schemas.microsoft.com/office/drawing/2014/main" id="{8E896796-DE69-004C-A1A8-266A164284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0" name="2 Marcador de notas">
            <a:extLst>
              <a:ext uri="{FF2B5EF4-FFF2-40B4-BE49-F238E27FC236}">
                <a16:creationId xmlns:a16="http://schemas.microsoft.com/office/drawing/2014/main" id="{478659AC-2F2D-1442-8CE2-14FC6B387B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altLang="es-ES_tradnl"/>
              <a:t>* En materia penal: juicio por jurados. </a:t>
            </a:r>
          </a:p>
        </p:txBody>
      </p:sp>
      <p:sp>
        <p:nvSpPr>
          <p:cNvPr id="68611" name="3 Marcador de número de diapositiva">
            <a:extLst>
              <a:ext uri="{FF2B5EF4-FFF2-40B4-BE49-F238E27FC236}">
                <a16:creationId xmlns:a16="http://schemas.microsoft.com/office/drawing/2014/main" id="{A72662B2-D198-8C4F-BEED-2C968D1EFB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8FFF2A4-881C-324E-AE81-1C4FF6B7320D}" type="slidenum">
              <a:rPr lang="es-ES" altLang="es-ES_tradnl" smtClean="0"/>
              <a:pPr/>
              <a:t>31</a:t>
            </a:fld>
            <a:endParaRPr lang="es-ES" altLang="es-ES_tradnl"/>
          </a:p>
        </p:txBody>
      </p:sp>
    </p:spTree>
    <p:extLst>
      <p:ext uri="{BB962C8B-B14F-4D97-AF65-F5344CB8AC3E}">
        <p14:creationId xmlns:p14="http://schemas.microsoft.com/office/powerpoint/2010/main" val="1713488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imagen de diapositiva">
            <a:extLst>
              <a:ext uri="{FF2B5EF4-FFF2-40B4-BE49-F238E27FC236}">
                <a16:creationId xmlns:a16="http://schemas.microsoft.com/office/drawing/2014/main" id="{E4DB2795-A9CC-5249-ACA8-9B1C5627C5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2 Marcador de notas">
            <a:extLst>
              <a:ext uri="{FF2B5EF4-FFF2-40B4-BE49-F238E27FC236}">
                <a16:creationId xmlns:a16="http://schemas.microsoft.com/office/drawing/2014/main" id="{39D65E64-75A3-6B4E-A84C-CAB9351EFF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altLang="es-ES_tradnl" dirty="0"/>
              <a:t>*La actividad jurisdiccional es una genuina expresión la soberanía estatal. </a:t>
            </a:r>
          </a:p>
          <a:p>
            <a:r>
              <a:rPr lang="es-ES" altLang="es-ES_tradnl" dirty="0"/>
              <a:t>** esa actividad en el caso de la jurisdicción judicial es desarrollada por un Juez, siendo los justiciables los </a:t>
            </a:r>
            <a:r>
              <a:rPr lang="es-ES" altLang="es-ES_tradnl" dirty="0" err="1"/>
              <a:t>recipendiarios</a:t>
            </a:r>
            <a:r>
              <a:rPr lang="es-ES" altLang="es-ES_tradnl" dirty="0"/>
              <a:t> de su labor.</a:t>
            </a:r>
          </a:p>
          <a:p>
            <a:r>
              <a:rPr lang="es-ES" altLang="es-ES_tradnl" dirty="0"/>
              <a:t> *** Ese juez debe ser Independiente. Lo que equivale a exigirle que no dependa ni se encuentre sometida la </a:t>
            </a:r>
            <a:r>
              <a:rPr lang="es-ES" altLang="es-ES_tradnl" dirty="0" err="1"/>
              <a:t>acticiad</a:t>
            </a:r>
            <a:r>
              <a:rPr lang="es-ES" altLang="es-ES_tradnl" dirty="0"/>
              <a:t> de juzgar de modo directo ni indirecto, a las directivas de otro sector de las actividades estatales &gt; esto, está relacionado con la DIVISION de poderes que concurre a asegurar que el poder judicial que actúa en el seno del SISTEMA REPUBLICANO, sea verdaderamente independiente. Si esta condición no se cumple, se infringe o violenta el sistema republicano de gobierno que fija nuestra CN. </a:t>
            </a:r>
          </a:p>
          <a:p>
            <a:r>
              <a:rPr lang="es-ES" altLang="es-ES_tradnl" dirty="0"/>
              <a:t>**** el juez de e ser IMPARTIAL, es decir no ser PARTE a fin de evitar sospechas o suspicacias. De allí que todos los CPC poseen sistemas de “recusaciones y excusaciones”  para asegurar la IMPARTIALIDAD del juez. </a:t>
            </a:r>
          </a:p>
          <a:p>
            <a:r>
              <a:rPr lang="es-ES" altLang="es-ES_tradnl" dirty="0"/>
              <a:t>PERO ADEMÁS el juez debe juzgar el caso de modo IMPARCIAL. NO basta con que el juez sea independiente y no se “parte” en el juicio en que actúa desarrollando su labor de juzgar. Es necesario que también sea IMPARCIAL. Es decir, juzgar sin tener respecto del caso ningún prejuicio o sentimiento de índole personal capaz de torcer su recto criterio. Las causales de recusaciones y excusaciones de los </a:t>
            </a:r>
            <a:r>
              <a:rPr lang="es-ES" altLang="es-ES_tradnl" dirty="0" err="1"/>
              <a:t>cpcc</a:t>
            </a:r>
            <a:r>
              <a:rPr lang="es-ES" altLang="es-ES_tradnl" dirty="0"/>
              <a:t> tienden a asegurar este aspecto también, tratan de evitar que el juez del caso sea parcial, más allá de que el no sea parte en ese juicio.  </a:t>
            </a:r>
          </a:p>
          <a:p>
            <a:r>
              <a:rPr lang="es-ES" altLang="es-ES_tradnl" dirty="0"/>
              <a:t>***** La actividad jurisdiccional produce normas jurídicas INDIVIDUALES QUE, EN PRINCIPIO, no trascienden más allá del caso resuelto. ESTA ES UNA DIFERENCIA CON EL PODER LEGISLATIVO&gt; que produce normas jurídicas generales y abstractas. </a:t>
            </a:r>
          </a:p>
          <a:p>
            <a:r>
              <a:rPr lang="es-ES" altLang="es-ES_tradnl" dirty="0"/>
              <a:t>******Idea relacionada con el efecto de las decisiones judiciales (en general) cual es el denominado efecto o autoridad de “cosa juzgada”. Son irrevisables las sentencias por los otros poderes del Estado, salvo algunos casos específicos como en materia penal EL INDULTO (facultad del PE), en cuyo caso se modifican CONSECUENCIAS de la sentencia dictada (la pena impuesta pero el delito juzgado no desaparece), pero en ningún caso ello redunda en la firmeza de la sentencia dictada por el poder judicial. </a:t>
            </a:r>
          </a:p>
          <a:p>
            <a:r>
              <a:rPr lang="es-ES" altLang="es-ES_tradnl" dirty="0"/>
              <a:t>En cambio, los resultados de otras actividades estatales SI SON revisables por el PODER JUDICIAL. Por ejemplo&gt; por vía del control de constitucionalidad. Que le corresponde a los jueces en virtud el principio de supremacía de la constitución, consagrado en el art. 31 CN. </a:t>
            </a:r>
          </a:p>
          <a:p>
            <a:r>
              <a:rPr lang="es-ES" altLang="es-ES_tradnl" dirty="0"/>
              <a:t>La cosa juzgada recaída en un fallo, no puede ser revisada ni por los propios jueces que la decidieron, o por superiores jerárquicos (salvo, excepcionales casos, en que puede removerse o anularse esa cosa juzgada, mediante otro juicio, en que se determine el dolo o engaño que llevó a dictarla de una determinada manera, es lo que se conoce como “acción de nulidad  de cosa juzgada írrita”) . </a:t>
            </a:r>
          </a:p>
          <a:p>
            <a:r>
              <a:rPr lang="es-ES" altLang="es-ES_tradnl" dirty="0"/>
              <a:t>En cambio una ley puede ser modificada o derogada por otra posterior y en la faz administrativa, el dinamismo característico de esta actividad, determina que frecuentemente muten los decretos y ordenanzas dictados como consecuencia de su ejercicio. </a:t>
            </a:r>
          </a:p>
          <a:p>
            <a:endParaRPr lang="es-ES" altLang="es-ES_tradnl" dirty="0"/>
          </a:p>
          <a:p>
            <a:endParaRPr lang="es-ES" altLang="es-ES_tradnl" dirty="0"/>
          </a:p>
        </p:txBody>
      </p:sp>
      <p:sp>
        <p:nvSpPr>
          <p:cNvPr id="18435" name="3 Marcador de número de diapositiva">
            <a:extLst>
              <a:ext uri="{FF2B5EF4-FFF2-40B4-BE49-F238E27FC236}">
                <a16:creationId xmlns:a16="http://schemas.microsoft.com/office/drawing/2014/main" id="{DF3374FA-BFC1-6946-A667-289DF98A91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8788569-03DF-7140-8333-120E33D66EF7}" type="slidenum">
              <a:rPr lang="es-ES" altLang="es-ES_tradnl" smtClean="0"/>
              <a:pPr/>
              <a:t>8</a:t>
            </a:fld>
            <a:endParaRPr lang="es-ES" altLang="es-ES_tradnl"/>
          </a:p>
        </p:txBody>
      </p:sp>
    </p:spTree>
    <p:extLst>
      <p:ext uri="{BB962C8B-B14F-4D97-AF65-F5344CB8AC3E}">
        <p14:creationId xmlns:p14="http://schemas.microsoft.com/office/powerpoint/2010/main" val="2559251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5"/>
          </p:nvPr>
        </p:nvSpPr>
        <p:spPr/>
        <p:txBody>
          <a:bodyPr/>
          <a:lstStyle/>
          <a:p>
            <a:fld id="{AC3F7D51-6B57-6147-8274-7AABFFB27E44}" type="slidenum">
              <a:rPr lang="es-AR" smtClean="0"/>
              <a:t>10</a:t>
            </a:fld>
            <a:endParaRPr lang="es-AR"/>
          </a:p>
        </p:txBody>
      </p:sp>
    </p:spTree>
    <p:extLst>
      <p:ext uri="{BB962C8B-B14F-4D97-AF65-F5344CB8AC3E}">
        <p14:creationId xmlns:p14="http://schemas.microsoft.com/office/powerpoint/2010/main" val="2943400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AR" dirty="0"/>
              <a:t>* Tiende a la satisfacción del mandato judicial contenido en la decisión. </a:t>
            </a:r>
          </a:p>
          <a:p>
            <a:r>
              <a:rPr lang="es-AR" dirty="0"/>
              <a:t>** Se expresa a través de la facultad del órgano jurisdiccional de imponer sanciones a quienes obstaculicen o perjudiquen los fines de la función jurisdiccional.</a:t>
            </a:r>
          </a:p>
          <a:p>
            <a:r>
              <a:rPr lang="es-AR" dirty="0"/>
              <a:t>***Consiste en la potestad de dar categoría de instrumento público o auténtico a las actuaciones procesales, así como de conservaralas y custodiarlas. </a:t>
            </a:r>
          </a:p>
        </p:txBody>
      </p:sp>
      <p:sp>
        <p:nvSpPr>
          <p:cNvPr id="4" name="Marcador de número de diapositiva 3"/>
          <p:cNvSpPr>
            <a:spLocks noGrp="1"/>
          </p:cNvSpPr>
          <p:nvPr>
            <p:ph type="sldNum" sz="quarter" idx="5"/>
          </p:nvPr>
        </p:nvSpPr>
        <p:spPr/>
        <p:txBody>
          <a:bodyPr/>
          <a:lstStyle/>
          <a:p>
            <a:fld id="{AC3F7D51-6B57-6147-8274-7AABFFB27E44}" type="slidenum">
              <a:rPr lang="es-AR" smtClean="0"/>
              <a:t>11</a:t>
            </a:fld>
            <a:endParaRPr lang="es-AR"/>
          </a:p>
        </p:txBody>
      </p:sp>
    </p:spTree>
    <p:extLst>
      <p:ext uri="{BB962C8B-B14F-4D97-AF65-F5344CB8AC3E}">
        <p14:creationId xmlns:p14="http://schemas.microsoft.com/office/powerpoint/2010/main" val="2315187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Marcador de imagen de diapositiva">
            <a:extLst>
              <a:ext uri="{FF2B5EF4-FFF2-40B4-BE49-F238E27FC236}">
                <a16:creationId xmlns:a16="http://schemas.microsoft.com/office/drawing/2014/main" id="{841E3BB1-74E3-8E47-844E-A62CF22DC1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2 Marcador de notas">
            <a:extLst>
              <a:ext uri="{FF2B5EF4-FFF2-40B4-BE49-F238E27FC236}">
                <a16:creationId xmlns:a16="http://schemas.microsoft.com/office/drawing/2014/main" id="{9B79DD7C-14DF-BE47-B7A7-28623D7201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s-ES_tradnl" dirty="0"/>
          </a:p>
        </p:txBody>
      </p:sp>
      <p:sp>
        <p:nvSpPr>
          <p:cNvPr id="27651" name="3 Marcador de número de diapositiva">
            <a:extLst>
              <a:ext uri="{FF2B5EF4-FFF2-40B4-BE49-F238E27FC236}">
                <a16:creationId xmlns:a16="http://schemas.microsoft.com/office/drawing/2014/main" id="{7CEE9B6C-6EB4-9F48-81F3-1BA91DAE54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6A2DEA-21AC-9F40-872F-E4FC7888EAA2}" type="slidenum">
              <a:rPr lang="es-ES" altLang="es-ES_tradnl" smtClean="0"/>
              <a:pPr/>
              <a:t>15</a:t>
            </a:fld>
            <a:endParaRPr lang="es-ES" altLang="es-ES_tradnl"/>
          </a:p>
        </p:txBody>
      </p:sp>
    </p:spTree>
    <p:extLst>
      <p:ext uri="{BB962C8B-B14F-4D97-AF65-F5344CB8AC3E}">
        <p14:creationId xmlns:p14="http://schemas.microsoft.com/office/powerpoint/2010/main" val="725437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Marcador de imagen de diapositiva">
            <a:extLst>
              <a:ext uri="{FF2B5EF4-FFF2-40B4-BE49-F238E27FC236}">
                <a16:creationId xmlns:a16="http://schemas.microsoft.com/office/drawing/2014/main" id="{841E3BB1-74E3-8E47-844E-A62CF22DC1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2 Marcador de notas">
            <a:extLst>
              <a:ext uri="{FF2B5EF4-FFF2-40B4-BE49-F238E27FC236}">
                <a16:creationId xmlns:a16="http://schemas.microsoft.com/office/drawing/2014/main" id="{9B79DD7C-14DF-BE47-B7A7-28623D7201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altLang="es-ES_tradnl" dirty="0"/>
              <a:t>*no solo hay normas procesales en los Códigos Procesales. También las hay en leyes materiales, aquellas que regulan derecho de fondo, ej. CCCN, Ley de Concursos y Quiebras, otras leyes especiales de Violencia doméstica, Leyes de Procesos de amparo, </a:t>
            </a:r>
            <a:r>
              <a:rPr lang="es-ES" altLang="es-ES_tradnl" dirty="0" err="1"/>
              <a:t>etc</a:t>
            </a:r>
            <a:r>
              <a:rPr lang="es-ES" altLang="es-ES_tradnl" dirty="0"/>
              <a:t> etc. </a:t>
            </a:r>
          </a:p>
        </p:txBody>
      </p:sp>
      <p:sp>
        <p:nvSpPr>
          <p:cNvPr id="27651" name="3 Marcador de número de diapositiva">
            <a:extLst>
              <a:ext uri="{FF2B5EF4-FFF2-40B4-BE49-F238E27FC236}">
                <a16:creationId xmlns:a16="http://schemas.microsoft.com/office/drawing/2014/main" id="{7CEE9B6C-6EB4-9F48-81F3-1BA91DAE54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6A2DEA-21AC-9F40-872F-E4FC7888EAA2}" type="slidenum">
              <a:rPr lang="es-ES" altLang="es-ES_tradnl" smtClean="0"/>
              <a:pPr/>
              <a:t>16</a:t>
            </a:fld>
            <a:endParaRPr lang="es-ES" altLang="es-ES_tradnl"/>
          </a:p>
        </p:txBody>
      </p:sp>
    </p:spTree>
    <p:extLst>
      <p:ext uri="{BB962C8B-B14F-4D97-AF65-F5344CB8AC3E}">
        <p14:creationId xmlns:p14="http://schemas.microsoft.com/office/powerpoint/2010/main" val="1326481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Marcador de imagen de diapositiva">
            <a:extLst>
              <a:ext uri="{FF2B5EF4-FFF2-40B4-BE49-F238E27FC236}">
                <a16:creationId xmlns:a16="http://schemas.microsoft.com/office/drawing/2014/main" id="{F7CB2F18-A470-A946-8E65-71F8259C18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2 Marcador de notas">
            <a:extLst>
              <a:ext uri="{FF2B5EF4-FFF2-40B4-BE49-F238E27FC236}">
                <a16:creationId xmlns:a16="http://schemas.microsoft.com/office/drawing/2014/main" id="{0C91205D-77C0-F846-9DBB-F5B4A531C6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altLang="es-ES_tradnl"/>
              <a:t>*La ley 27 debe leerse complementando la misma con el decreto-ley 1285/58, pues la mayor parte de los arts de la ley, han quedado regulados en el dec. mencionado que, a su vez,  ha sufrido muchísimas reformas. </a:t>
            </a:r>
          </a:p>
          <a:p>
            <a:r>
              <a:rPr lang="es-ES" altLang="es-ES_tradnl"/>
              <a:t>La organización de cada poder judicial puede ir variando, conforme las necesidades de “acceso a justicia”. De todas formas el acceso a justicia no solo alcanza a la creación y organización de tribunales o juzgados. El aludido concepto también abarca otras formas de resolución de los conflictos –arbitraje, mediación, facilitación, conciliación- , justicia de paz oficinas de violencia doméstica, de género, las oficinas multipuertas, organizadas por el poder judicial de cada provincia o el poder judicial nacional. Ver un “mapa” de acceso a justicia a nivel nacional en: http://www.csjn.gov.ar/dbei/ii/cf/mapa.html</a:t>
            </a:r>
          </a:p>
          <a:p>
            <a:endParaRPr lang="es-ES" altLang="es-ES_tradnl"/>
          </a:p>
        </p:txBody>
      </p:sp>
      <p:sp>
        <p:nvSpPr>
          <p:cNvPr id="50179" name="3 Marcador de número de diapositiva">
            <a:extLst>
              <a:ext uri="{FF2B5EF4-FFF2-40B4-BE49-F238E27FC236}">
                <a16:creationId xmlns:a16="http://schemas.microsoft.com/office/drawing/2014/main" id="{004FCA49-1502-B64B-8E25-30FEEAC4CE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E6BCB9B-4295-2E4A-B3B1-FB992F31638E}" type="slidenum">
              <a:rPr lang="es-ES" altLang="es-ES_tradnl" smtClean="0"/>
              <a:pPr/>
              <a:t>17</a:t>
            </a:fld>
            <a:endParaRPr lang="es-ES" altLang="es-ES_tradnl"/>
          </a:p>
        </p:txBody>
      </p:sp>
    </p:spTree>
    <p:extLst>
      <p:ext uri="{BB962C8B-B14F-4D97-AF65-F5344CB8AC3E}">
        <p14:creationId xmlns:p14="http://schemas.microsoft.com/office/powerpoint/2010/main" val="3452457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1 Marcador de imagen de diapositiva">
            <a:extLst>
              <a:ext uri="{FF2B5EF4-FFF2-40B4-BE49-F238E27FC236}">
                <a16:creationId xmlns:a16="http://schemas.microsoft.com/office/drawing/2014/main" id="{825B3DA7-2467-0646-97EA-478FFAB3EA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2 Marcador de notas">
            <a:extLst>
              <a:ext uri="{FF2B5EF4-FFF2-40B4-BE49-F238E27FC236}">
                <a16:creationId xmlns:a16="http://schemas.microsoft.com/office/drawing/2014/main" id="{59BB988C-DB15-EF4D-8762-4F33A7290A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altLang="es-ES_tradnl"/>
              <a:t>*Limitada: No puede ejercerse fuera de los casos expresamente numerados en las disposiciones constitucionales (116 y 117 CN)</a:t>
            </a:r>
          </a:p>
          <a:p>
            <a:r>
              <a:rPr lang="es-ES" altLang="es-ES_tradnl"/>
              <a:t>**Privativa: excluyente de la de los tribunales de provincia. Por eso, en caso de causas constitucionalmente asignadas a los jueces federales, el juez provincial debe declarar su incompetencia, incluso de oficio y en cualquier estado del pleito. Sin embargo, hay excepciones, como los casos de “jurisdicción concurrente” (por distinta vecindad o nacionalidad) en que se ha dispuesto quitar este carácter de “privativo” , o también en casos de concursos y quiebras o causas con un determinado valor económico y las sucesiones (Ley 927)</a:t>
            </a:r>
          </a:p>
          <a:p>
            <a:r>
              <a:rPr lang="es-ES" altLang="es-ES_tradnl"/>
              <a:t>***Es </a:t>
            </a:r>
            <a:r>
              <a:rPr lang="es-ES" altLang="es-ES_tradnl" u="sng"/>
              <a:t>“improrrogable”</a:t>
            </a:r>
            <a:r>
              <a:rPr lang="es-ES" altLang="es-ES_tradnl"/>
              <a:t> : en el caso de ser procedente el fuero federal por razón de la materia. </a:t>
            </a:r>
            <a:r>
              <a:rPr lang="es-ES" altLang="es-ES_tradnl" b="1"/>
              <a:t>En cambio, es </a:t>
            </a:r>
            <a:r>
              <a:rPr lang="es-ES" altLang="es-ES_tradnl" b="1" u="sng"/>
              <a:t>prorrogable</a:t>
            </a:r>
            <a:r>
              <a:rPr lang="es-ES" altLang="es-ES_tradnl" u="sng"/>
              <a:t> </a:t>
            </a:r>
            <a:r>
              <a:rPr lang="es-ES" altLang="es-ES_tradnl"/>
              <a:t>en supuestos de competencia federal por  razón de las personas, distinta vecindad y/o extranjería. </a:t>
            </a:r>
          </a:p>
          <a:p>
            <a:endParaRPr lang="es-ES" altLang="es-ES_tradnl"/>
          </a:p>
        </p:txBody>
      </p:sp>
      <p:sp>
        <p:nvSpPr>
          <p:cNvPr id="48131" name="3 Marcador de número de diapositiva">
            <a:extLst>
              <a:ext uri="{FF2B5EF4-FFF2-40B4-BE49-F238E27FC236}">
                <a16:creationId xmlns:a16="http://schemas.microsoft.com/office/drawing/2014/main" id="{6C9F3D39-91B3-0541-BD34-0FE6DEA38D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B61781C-2D64-5E4A-B720-0E70AE631A93}" type="slidenum">
              <a:rPr lang="es-ES" altLang="es-ES_tradnl" smtClean="0"/>
              <a:pPr/>
              <a:t>19</a:t>
            </a:fld>
            <a:endParaRPr lang="es-ES" altLang="es-ES_tradnl"/>
          </a:p>
        </p:txBody>
      </p:sp>
    </p:spTree>
    <p:extLst>
      <p:ext uri="{BB962C8B-B14F-4D97-AF65-F5344CB8AC3E}">
        <p14:creationId xmlns:p14="http://schemas.microsoft.com/office/powerpoint/2010/main" val="4026312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1 Marcador de imagen de diapositiva">
            <a:extLst>
              <a:ext uri="{FF2B5EF4-FFF2-40B4-BE49-F238E27FC236}">
                <a16:creationId xmlns:a16="http://schemas.microsoft.com/office/drawing/2014/main" id="{A0B226F9-69DB-5A47-8357-77586E319D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2 Marcador de notas">
            <a:extLst>
              <a:ext uri="{FF2B5EF4-FFF2-40B4-BE49-F238E27FC236}">
                <a16:creationId xmlns:a16="http://schemas.microsoft.com/office/drawing/2014/main" id="{371FE148-B5CB-024B-B5E2-FBB36D55FD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s-ES" altLang="es-ES_tradnl" dirty="0"/>
              <a:t>(*) (x la materia) Cód. Civil, </a:t>
            </a:r>
            <a:r>
              <a:rPr lang="es-ES" altLang="es-ES_tradnl" dirty="0" err="1"/>
              <a:t>Com</a:t>
            </a:r>
            <a:r>
              <a:rPr lang="es-ES" altLang="es-ES_tradnl" dirty="0"/>
              <a:t>, Penal, Minería, Trabajo y </a:t>
            </a:r>
            <a:r>
              <a:rPr lang="es-ES" altLang="es-ES_tradnl" dirty="0" err="1"/>
              <a:t>Seg</a:t>
            </a:r>
            <a:r>
              <a:rPr lang="es-ES" altLang="es-ES_tradnl" dirty="0"/>
              <a:t>. Social: respecto de éstos compete su aplicación a los tribunales federales o provinciales, según las cosas o personas cayeren bajo sus respectivas jurisdicciones. </a:t>
            </a:r>
          </a:p>
          <a:p>
            <a:pPr eaLnBrk="1" hangingPunct="1">
              <a:spcBef>
                <a:spcPct val="0"/>
              </a:spcBef>
            </a:pPr>
            <a:r>
              <a:rPr lang="es-ES" altLang="es-ES_tradnl" dirty="0"/>
              <a:t>(**)( x la materia) Almirantazgo: tribunal de marina o tributos fijados por los reyes católicos a Colón. Se interpreta en la Constitución, como todos los hechos, actos y contratos referidos a la navegación y al comercio marítimo que se realiza con buques destinados a puertos extranjeros desde puertos del país y entre puertos de provincia por ríos interiores.  Extensión: también al derecho aeronáutico –pues es también regulación del congreso nacional al comercio exterior e interprovincial, justifican la extensión a los casos de comercio internacional o </a:t>
            </a:r>
            <a:r>
              <a:rPr lang="es-ES" altLang="es-ES_tradnl" dirty="0" err="1"/>
              <a:t>interestadual</a:t>
            </a:r>
            <a:r>
              <a:rPr lang="es-ES" altLang="es-ES_tradnl" dirty="0"/>
              <a:t> por aeronavegación. </a:t>
            </a:r>
          </a:p>
          <a:p>
            <a:pPr eaLnBrk="1" hangingPunct="1">
              <a:spcBef>
                <a:spcPct val="0"/>
              </a:spcBef>
            </a:pPr>
            <a:r>
              <a:rPr lang="es-ES" altLang="es-ES_tradnl" dirty="0"/>
              <a:t>(***) (x las personas) causas de vecindad</a:t>
            </a:r>
          </a:p>
          <a:p>
            <a:pPr eaLnBrk="1" hangingPunct="1">
              <a:spcBef>
                <a:spcPct val="0"/>
              </a:spcBef>
            </a:pPr>
            <a:r>
              <a:rPr lang="es-ES" altLang="es-ES_tradnl" dirty="0"/>
              <a:t>(****) (x las personas) causas de extranjería</a:t>
            </a:r>
          </a:p>
        </p:txBody>
      </p:sp>
      <p:sp>
        <p:nvSpPr>
          <p:cNvPr id="44035" name="3 Marcador de número de diapositiva">
            <a:extLst>
              <a:ext uri="{FF2B5EF4-FFF2-40B4-BE49-F238E27FC236}">
                <a16:creationId xmlns:a16="http://schemas.microsoft.com/office/drawing/2014/main" id="{F9F67DF9-DC48-5046-A11D-1BA68609D3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CF2ED70-7D92-6844-A8FF-FB7FB2D26642}" type="slidenum">
              <a:rPr lang="es-ES" altLang="es-ES_tradnl" smtClean="0"/>
              <a:pPr/>
              <a:t>20</a:t>
            </a:fld>
            <a:endParaRPr lang="es-ES" altLang="es-ES_tradnl"/>
          </a:p>
        </p:txBody>
      </p:sp>
    </p:spTree>
    <p:extLst>
      <p:ext uri="{BB962C8B-B14F-4D97-AF65-F5344CB8AC3E}">
        <p14:creationId xmlns:p14="http://schemas.microsoft.com/office/powerpoint/2010/main" val="225755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86395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27266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95799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41852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28701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6972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‹Nº›</a:t>
            </a:fld>
            <a:endParaRPr lang="en-US" dirty="0"/>
          </a:p>
        </p:txBody>
      </p:sp>
    </p:spTree>
    <p:extLst>
      <p:ext uri="{BB962C8B-B14F-4D97-AF65-F5344CB8AC3E}">
        <p14:creationId xmlns:p14="http://schemas.microsoft.com/office/powerpoint/2010/main" val="2826102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6551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515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3437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4/24/19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‹Nº›</a:t>
            </a:fld>
            <a:endParaRPr lang="en-US" dirty="0"/>
          </a:p>
        </p:txBody>
      </p:sp>
    </p:spTree>
    <p:extLst>
      <p:ext uri="{BB962C8B-B14F-4D97-AF65-F5344CB8AC3E}">
        <p14:creationId xmlns:p14="http://schemas.microsoft.com/office/powerpoint/2010/main" val="2715002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54076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3181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4/24/19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11457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4/24/19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2511566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4/24/19</a:t>
            </a:fld>
            <a:endParaRPr lang="en-US" dirty="0"/>
          </a:p>
        </p:txBody>
      </p:sp>
    </p:spTree>
    <p:extLst>
      <p:ext uri="{BB962C8B-B14F-4D97-AF65-F5344CB8AC3E}">
        <p14:creationId xmlns:p14="http://schemas.microsoft.com/office/powerpoint/2010/main" val="216065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4/24/19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9592184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jusentrerios.gov.ar/mapa-judicial-entre-rio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716642-5B80-DA44-99C0-60B052093D49}"/>
              </a:ext>
            </a:extLst>
          </p:cNvPr>
          <p:cNvSpPr>
            <a:spLocks noGrp="1"/>
          </p:cNvSpPr>
          <p:nvPr>
            <p:ph type="ctrTitle"/>
          </p:nvPr>
        </p:nvSpPr>
        <p:spPr>
          <a:xfrm>
            <a:off x="1039532" y="194328"/>
            <a:ext cx="8753039" cy="1508559"/>
          </a:xfrm>
        </p:spPr>
        <p:txBody>
          <a:bodyPr/>
          <a:lstStyle/>
          <a:p>
            <a:pPr algn="l"/>
            <a:r>
              <a:rPr lang="es-ES_tradnl" sz="4800" b="1" i="1" dirty="0">
                <a:solidFill>
                  <a:schemeClr val="accent1">
                    <a:lumMod val="75000"/>
                  </a:schemeClr>
                </a:solidFill>
              </a:rPr>
              <a:t>BOLILLA 5   </a:t>
            </a:r>
            <a:br>
              <a:rPr lang="es-ES_tradnl" sz="4800" b="1" i="1" dirty="0">
                <a:solidFill>
                  <a:schemeClr val="accent1">
                    <a:lumMod val="75000"/>
                  </a:schemeClr>
                </a:solidFill>
              </a:rPr>
            </a:br>
            <a:r>
              <a:rPr lang="es-ES_tradnl" sz="4800" b="1" i="1" dirty="0">
                <a:solidFill>
                  <a:schemeClr val="accent1">
                    <a:lumMod val="75000"/>
                  </a:schemeClr>
                </a:solidFill>
              </a:rPr>
              <a:t>La jurisdicción</a:t>
            </a:r>
            <a:endParaRPr lang="es-AR" sz="4800" i="1" dirty="0">
              <a:solidFill>
                <a:schemeClr val="accent1">
                  <a:lumMod val="75000"/>
                </a:schemeClr>
              </a:solidFill>
            </a:endParaRPr>
          </a:p>
        </p:txBody>
      </p:sp>
      <p:sp>
        <p:nvSpPr>
          <p:cNvPr id="3" name="Subtítulo 2">
            <a:extLst>
              <a:ext uri="{FF2B5EF4-FFF2-40B4-BE49-F238E27FC236}">
                <a16:creationId xmlns:a16="http://schemas.microsoft.com/office/drawing/2014/main" id="{7369F873-D2E1-C94D-A5D6-F8C7419B1A77}"/>
              </a:ext>
            </a:extLst>
          </p:cNvPr>
          <p:cNvSpPr>
            <a:spLocks noGrp="1"/>
          </p:cNvSpPr>
          <p:nvPr>
            <p:ph type="subTitle" idx="1"/>
          </p:nvPr>
        </p:nvSpPr>
        <p:spPr>
          <a:xfrm>
            <a:off x="585445" y="2178423"/>
            <a:ext cx="9661214" cy="4397187"/>
          </a:xfrm>
        </p:spPr>
        <p:txBody>
          <a:bodyPr>
            <a:normAutofit/>
          </a:bodyPr>
          <a:lstStyle/>
          <a:p>
            <a:pPr marL="342900" indent="-342900" algn="just">
              <a:buAutoNum type="alphaLcParenR"/>
            </a:pPr>
            <a:r>
              <a:rPr lang="es-ES_tradnl" b="1" dirty="0"/>
              <a:t>Noción y naturaleza. Cuestión terminológica: problemas que acarrea. Elementos.</a:t>
            </a:r>
            <a:br>
              <a:rPr lang="es-AR" b="1" dirty="0"/>
            </a:br>
            <a:endParaRPr lang="es-AR" b="1" dirty="0"/>
          </a:p>
          <a:p>
            <a:pPr marL="342900" indent="-342900" algn="just">
              <a:buAutoNum type="alphaLcParenR"/>
            </a:pPr>
            <a:r>
              <a:rPr lang="es-ES_tradnl" b="1" dirty="0"/>
              <a:t>La función jurisdiccional. Contenido constitucional. </a:t>
            </a:r>
            <a:br>
              <a:rPr lang="es-ES_tradnl" b="1" dirty="0"/>
            </a:br>
            <a:r>
              <a:rPr lang="es-ES_tradnl" b="1" dirty="0"/>
              <a:t>Diferencia con otras funciones estatales. La jurisdicción penal. Otros tipos de jurisdicción (administrativa, común, militar, arbitral, eclesiástica). </a:t>
            </a:r>
            <a:br>
              <a:rPr lang="es-ES_tradnl" b="1" dirty="0"/>
            </a:br>
            <a:r>
              <a:rPr lang="es-ES_tradnl" b="1" dirty="0"/>
              <a:t>La “jurisdicción voluntaria”.                                    . </a:t>
            </a:r>
            <a:br>
              <a:rPr lang="es-AR" b="1" dirty="0"/>
            </a:br>
            <a:endParaRPr lang="es-AR" b="1" dirty="0"/>
          </a:p>
          <a:p>
            <a:pPr marL="342900" indent="-342900" algn="just">
              <a:buAutoNum type="alphaLcParenR"/>
            </a:pPr>
            <a:r>
              <a:rPr lang="es-ES_tradnl" b="1" dirty="0"/>
              <a:t>Órganos jurisdiccionales judiciales. Estructuración. Órganos unipersonales y pluripersonales. Rol de las Cortes Supremas. La doble instancia. Organización del poder judicial en nuestro país. Órganos supranacionales. </a:t>
            </a:r>
            <a:r>
              <a:rPr lang="es-ES_tradnl" b="1" dirty="0" err="1"/>
              <a:t>Eficientismo</a:t>
            </a:r>
            <a:r>
              <a:rPr lang="es-ES_tradnl" b="1" dirty="0"/>
              <a:t> y poder judicial.</a:t>
            </a:r>
            <a:endParaRPr lang="es-AR" b="1" dirty="0"/>
          </a:p>
        </p:txBody>
      </p:sp>
    </p:spTree>
    <p:extLst>
      <p:ext uri="{BB962C8B-B14F-4D97-AF65-F5344CB8AC3E}">
        <p14:creationId xmlns:p14="http://schemas.microsoft.com/office/powerpoint/2010/main" val="3053634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ABDC006E-FC18-634D-9BC6-8BAAE8A55437}"/>
              </a:ext>
            </a:extLst>
          </p:cNvPr>
          <p:cNvSpPr>
            <a:spLocks noGrp="1"/>
          </p:cNvSpPr>
          <p:nvPr>
            <p:ph type="title"/>
          </p:nvPr>
        </p:nvSpPr>
        <p:spPr>
          <a:xfrm>
            <a:off x="353922" y="172529"/>
            <a:ext cx="8721067" cy="828135"/>
          </a:xfrm>
        </p:spPr>
        <p:txBody>
          <a:bodyPr/>
          <a:lstStyle/>
          <a:p>
            <a:pPr>
              <a:defRPr/>
            </a:pPr>
            <a:r>
              <a:rPr lang="es-ES" b="1" i="1" dirty="0">
                <a:solidFill>
                  <a:schemeClr val="tx2"/>
                </a:solidFill>
                <a:effectLst>
                  <a:outerShdw blurRad="38100" dist="38100" dir="2700000" algn="tl">
                    <a:srgbClr val="C0C0C0"/>
                  </a:outerShdw>
                </a:effectLst>
              </a:rPr>
              <a:t>Elementos de la jurisdicción</a:t>
            </a:r>
          </a:p>
        </p:txBody>
      </p:sp>
      <p:sp>
        <p:nvSpPr>
          <p:cNvPr id="3" name="2 Marcador de contenido">
            <a:extLst>
              <a:ext uri="{FF2B5EF4-FFF2-40B4-BE49-F238E27FC236}">
                <a16:creationId xmlns:a16="http://schemas.microsoft.com/office/drawing/2014/main" id="{DD569134-5E39-6248-8879-6E9417FB599C}"/>
              </a:ext>
            </a:extLst>
          </p:cNvPr>
          <p:cNvSpPr>
            <a:spLocks noGrp="1"/>
          </p:cNvSpPr>
          <p:nvPr>
            <p:ph idx="1"/>
          </p:nvPr>
        </p:nvSpPr>
        <p:spPr>
          <a:xfrm>
            <a:off x="198649" y="1000664"/>
            <a:ext cx="9652718" cy="5420265"/>
          </a:xfrm>
        </p:spPr>
        <p:txBody>
          <a:bodyPr>
            <a:normAutofit fontScale="62500" lnSpcReduction="20000"/>
          </a:bodyPr>
          <a:lstStyle/>
          <a:p>
            <a:pPr algn="just">
              <a:buFont typeface="Wingdings 2" pitchFamily="18" charset="2"/>
              <a:buChar char=""/>
              <a:defRPr/>
            </a:pPr>
            <a:r>
              <a:rPr lang="es-ES" sz="2800" b="1" i="1" dirty="0"/>
              <a:t>Antiguamente  -derecho romano y medieval-:</a:t>
            </a:r>
          </a:p>
          <a:p>
            <a:pPr marL="0" indent="0" algn="just">
              <a:buNone/>
              <a:defRPr/>
            </a:pPr>
            <a:endParaRPr lang="es-ES" sz="2800" dirty="0"/>
          </a:p>
          <a:p>
            <a:pPr lvl="1" algn="just">
              <a:defRPr/>
            </a:pPr>
            <a:r>
              <a:rPr lang="es-ES" sz="3000" dirty="0">
                <a:solidFill>
                  <a:schemeClr val="tx2"/>
                </a:solidFill>
                <a:effectLst>
                  <a:outerShdw blurRad="38100" dist="38100" dir="2700000" algn="tl">
                    <a:srgbClr val="C0C0C0"/>
                  </a:outerShdw>
                </a:effectLst>
                <a:latin typeface="American Typewriter" panose="02090604020004020304" pitchFamily="18" charset="77"/>
              </a:rPr>
              <a:t>NOTIO:  el derecho del juez de formar su convicción con el material de conocimiento probatorio </a:t>
            </a:r>
          </a:p>
          <a:p>
            <a:pPr lvl="1" algn="just">
              <a:defRPr/>
            </a:pPr>
            <a:endParaRPr lang="es-ES" sz="3000" dirty="0">
              <a:solidFill>
                <a:schemeClr val="tx2"/>
              </a:solidFill>
              <a:effectLst>
                <a:outerShdw blurRad="38100" dist="38100" dir="2700000" algn="tl">
                  <a:srgbClr val="C0C0C0"/>
                </a:outerShdw>
              </a:effectLst>
              <a:latin typeface="American Typewriter" panose="02090604020004020304" pitchFamily="18" charset="77"/>
            </a:endParaRPr>
          </a:p>
          <a:p>
            <a:pPr lvl="1" algn="just">
              <a:defRPr/>
            </a:pPr>
            <a:r>
              <a:rPr lang="es-ES" sz="3000" dirty="0">
                <a:solidFill>
                  <a:schemeClr val="tx2"/>
                </a:solidFill>
                <a:effectLst>
                  <a:outerShdw blurRad="38100" dist="38100" dir="2700000" algn="tl">
                    <a:srgbClr val="C0C0C0"/>
                  </a:outerShdw>
                </a:effectLst>
                <a:latin typeface="American Typewriter" panose="02090604020004020304" pitchFamily="18" charset="77"/>
              </a:rPr>
              <a:t>VOCATIO; facultad del juez compeler al justiciable para que comparezca a su presencia</a:t>
            </a:r>
          </a:p>
          <a:p>
            <a:pPr lvl="1" algn="just">
              <a:defRPr/>
            </a:pPr>
            <a:endParaRPr lang="es-ES" sz="3000" dirty="0">
              <a:solidFill>
                <a:schemeClr val="tx2"/>
              </a:solidFill>
              <a:effectLst>
                <a:outerShdw blurRad="38100" dist="38100" dir="2700000" algn="tl">
                  <a:srgbClr val="C0C0C0"/>
                </a:outerShdw>
              </a:effectLst>
              <a:latin typeface="American Typewriter" panose="02090604020004020304" pitchFamily="18" charset="77"/>
            </a:endParaRPr>
          </a:p>
          <a:p>
            <a:pPr lvl="1" algn="just">
              <a:defRPr/>
            </a:pPr>
            <a:r>
              <a:rPr lang="es-ES" sz="3000" dirty="0">
                <a:solidFill>
                  <a:schemeClr val="tx2"/>
                </a:solidFill>
                <a:effectLst>
                  <a:outerShdw blurRad="38100" dist="38100" dir="2700000" algn="tl">
                    <a:srgbClr val="C0C0C0"/>
                  </a:outerShdw>
                </a:effectLst>
                <a:latin typeface="American Typewriter" panose="02090604020004020304" pitchFamily="18" charset="77"/>
              </a:rPr>
              <a:t>COERCIO: facultad del juez de castigar o sancionar a quienes no cumplan sus mandatos</a:t>
            </a:r>
          </a:p>
          <a:p>
            <a:pPr lvl="1" algn="just">
              <a:defRPr/>
            </a:pPr>
            <a:endParaRPr lang="es-ES" sz="3000" dirty="0">
              <a:solidFill>
                <a:schemeClr val="tx2"/>
              </a:solidFill>
              <a:effectLst>
                <a:outerShdw blurRad="38100" dist="38100" dir="2700000" algn="tl">
                  <a:srgbClr val="C0C0C0"/>
                </a:outerShdw>
              </a:effectLst>
              <a:latin typeface="American Typewriter" panose="02090604020004020304" pitchFamily="18" charset="77"/>
            </a:endParaRPr>
          </a:p>
          <a:p>
            <a:pPr lvl="1" algn="just">
              <a:defRPr/>
            </a:pPr>
            <a:r>
              <a:rPr lang="es-ES" sz="3000" dirty="0">
                <a:solidFill>
                  <a:schemeClr val="tx2"/>
                </a:solidFill>
                <a:effectLst>
                  <a:outerShdw blurRad="38100" dist="38100" dir="2700000" algn="tl">
                    <a:srgbClr val="C0C0C0"/>
                  </a:outerShdw>
                </a:effectLst>
                <a:latin typeface="American Typewriter" panose="02090604020004020304" pitchFamily="18" charset="77"/>
              </a:rPr>
              <a:t>IUDICIUM: facultad del juez de dictar sentencia  declarando el derecho que corresponda al caso sometido a su conocimiento</a:t>
            </a:r>
          </a:p>
          <a:p>
            <a:pPr lvl="1" algn="just">
              <a:defRPr/>
            </a:pPr>
            <a:endParaRPr lang="es-ES" sz="3000" dirty="0">
              <a:solidFill>
                <a:schemeClr val="tx2"/>
              </a:solidFill>
              <a:effectLst>
                <a:outerShdw blurRad="38100" dist="38100" dir="2700000" algn="tl">
                  <a:srgbClr val="C0C0C0"/>
                </a:outerShdw>
              </a:effectLst>
              <a:latin typeface="American Typewriter" panose="02090604020004020304" pitchFamily="18" charset="77"/>
            </a:endParaRPr>
          </a:p>
          <a:p>
            <a:pPr lvl="1" algn="just">
              <a:defRPr/>
            </a:pPr>
            <a:r>
              <a:rPr lang="es-ES" sz="3000" dirty="0">
                <a:solidFill>
                  <a:schemeClr val="tx2"/>
                </a:solidFill>
                <a:effectLst>
                  <a:outerShdw blurRad="38100" dist="38100" dir="2700000" algn="tl">
                    <a:srgbClr val="C0C0C0"/>
                  </a:outerShdw>
                </a:effectLst>
                <a:latin typeface="American Typewriter" panose="02090604020004020304" pitchFamily="18" charset="77"/>
              </a:rPr>
              <a:t>EXCECUTIO: facultad del juez de hacer efectiva la decisión o hacer cumplir su sentencia </a:t>
            </a:r>
          </a:p>
        </p:txBody>
      </p:sp>
    </p:spTree>
    <p:extLst>
      <p:ext uri="{BB962C8B-B14F-4D97-AF65-F5344CB8AC3E}">
        <p14:creationId xmlns:p14="http://schemas.microsoft.com/office/powerpoint/2010/main" val="257369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568BFFB5-0DEB-0042-A11A-B54B64B743F4}"/>
              </a:ext>
            </a:extLst>
          </p:cNvPr>
          <p:cNvSpPr>
            <a:spLocks noGrp="1"/>
          </p:cNvSpPr>
          <p:nvPr>
            <p:ph type="title"/>
          </p:nvPr>
        </p:nvSpPr>
        <p:spPr>
          <a:xfrm>
            <a:off x="396815" y="0"/>
            <a:ext cx="9523562" cy="776377"/>
          </a:xfrm>
        </p:spPr>
        <p:txBody>
          <a:bodyPr>
            <a:normAutofit/>
          </a:bodyPr>
          <a:lstStyle/>
          <a:p>
            <a:pPr>
              <a:defRPr/>
            </a:pPr>
            <a:r>
              <a:rPr lang="es-ES" sz="3200" b="1" i="1" dirty="0">
                <a:solidFill>
                  <a:schemeClr val="tx2"/>
                </a:solidFill>
              </a:rPr>
              <a:t>Elementos de la función jurisdiccional (</a:t>
            </a:r>
            <a:r>
              <a:rPr lang="es-ES" sz="3200" b="1" i="1" dirty="0" err="1">
                <a:solidFill>
                  <a:schemeClr val="tx2"/>
                </a:solidFill>
              </a:rPr>
              <a:t>cont</a:t>
            </a:r>
            <a:r>
              <a:rPr lang="es-ES" sz="3200" b="1" i="1" dirty="0">
                <a:solidFill>
                  <a:schemeClr val="tx2"/>
                </a:solidFill>
              </a:rPr>
              <a:t>)</a:t>
            </a:r>
          </a:p>
        </p:txBody>
      </p:sp>
      <p:sp>
        <p:nvSpPr>
          <p:cNvPr id="22530" name="3 Marcador de contenido">
            <a:extLst>
              <a:ext uri="{FF2B5EF4-FFF2-40B4-BE49-F238E27FC236}">
                <a16:creationId xmlns:a16="http://schemas.microsoft.com/office/drawing/2014/main" id="{2E2FAF62-CF0B-CE42-8826-045765F6F611}"/>
              </a:ext>
            </a:extLst>
          </p:cNvPr>
          <p:cNvSpPr>
            <a:spLocks noGrp="1"/>
          </p:cNvSpPr>
          <p:nvPr>
            <p:ph idx="1"/>
          </p:nvPr>
        </p:nvSpPr>
        <p:spPr>
          <a:xfrm>
            <a:off x="396816" y="1270002"/>
            <a:ext cx="9523562" cy="5441350"/>
          </a:xfrm>
        </p:spPr>
        <p:txBody>
          <a:bodyPr>
            <a:normAutofit lnSpcReduction="10000"/>
          </a:bodyPr>
          <a:lstStyle/>
          <a:p>
            <a:r>
              <a:rPr lang="es-ES" altLang="es-AR" sz="2800" b="1" dirty="0"/>
              <a:t>PODER DE DECISIÓN: </a:t>
            </a:r>
          </a:p>
          <a:p>
            <a:pPr lvl="1"/>
            <a:r>
              <a:rPr lang="es-ES" altLang="es-AR" sz="2800" b="1" i="1" dirty="0">
                <a:solidFill>
                  <a:schemeClr val="tx2"/>
                </a:solidFill>
                <a:latin typeface="American Typewriter Condensed" panose="02090606020004020304" pitchFamily="18" charset="77"/>
              </a:rPr>
              <a:t>Dirigir el curso del proceso (a través de providencias y resoluciones interlocutorias).</a:t>
            </a:r>
          </a:p>
          <a:p>
            <a:pPr lvl="1"/>
            <a:r>
              <a:rPr lang="es-ES" altLang="es-AR" sz="2800" b="1" i="1" dirty="0">
                <a:solidFill>
                  <a:schemeClr val="tx2"/>
                </a:solidFill>
                <a:latin typeface="American Typewriter Condensed" panose="02090606020004020304" pitchFamily="18" charset="77"/>
              </a:rPr>
              <a:t>Resolver el conflicto (objeto del proceso) dictando sentencia de fondo y mérito (non </a:t>
            </a:r>
            <a:r>
              <a:rPr lang="es-ES" altLang="es-AR" sz="2800" b="1" i="1" dirty="0" err="1">
                <a:solidFill>
                  <a:schemeClr val="tx2"/>
                </a:solidFill>
                <a:latin typeface="American Typewriter Condensed" panose="02090606020004020304" pitchFamily="18" charset="77"/>
              </a:rPr>
              <a:t>liquet</a:t>
            </a:r>
            <a:r>
              <a:rPr lang="es-ES" altLang="es-AR" sz="2800" b="1" i="1" dirty="0">
                <a:solidFill>
                  <a:schemeClr val="tx2"/>
                </a:solidFill>
                <a:latin typeface="American Typewriter Condensed" panose="02090606020004020304" pitchFamily="18" charset="77"/>
              </a:rPr>
              <a:t>, art. 3 CCCN).</a:t>
            </a:r>
            <a:r>
              <a:rPr lang="es-ES" altLang="es-AR" sz="2800" b="1" i="1" dirty="0">
                <a:solidFill>
                  <a:srgbClr val="002060"/>
                </a:solidFill>
                <a:latin typeface="American Typewriter Condensed" panose="02090606020004020304" pitchFamily="18" charset="77"/>
              </a:rPr>
              <a:t> </a:t>
            </a:r>
          </a:p>
          <a:p>
            <a:pPr lvl="1"/>
            <a:endParaRPr lang="es-ES" altLang="es-AR" sz="2800" b="1" i="1" dirty="0">
              <a:solidFill>
                <a:srgbClr val="002060"/>
              </a:solidFill>
              <a:latin typeface="American Typewriter Condensed" panose="02090606020004020304" pitchFamily="18" charset="77"/>
            </a:endParaRPr>
          </a:p>
          <a:p>
            <a:r>
              <a:rPr lang="es-ES" altLang="es-AR" sz="2800" b="1" dirty="0"/>
              <a:t>PODER DE EJECUCIÓN*</a:t>
            </a:r>
          </a:p>
          <a:p>
            <a:pPr marL="0" indent="0">
              <a:buNone/>
            </a:pPr>
            <a:endParaRPr lang="es-ES" altLang="es-AR" sz="2800" b="1" dirty="0"/>
          </a:p>
          <a:p>
            <a:r>
              <a:rPr lang="es-ES" altLang="es-AR" sz="2800" b="1" dirty="0"/>
              <a:t>PODER DE COERCIÓN**</a:t>
            </a:r>
          </a:p>
          <a:p>
            <a:endParaRPr lang="es-ES" altLang="es-AR" sz="2800" b="1" dirty="0"/>
          </a:p>
          <a:p>
            <a:r>
              <a:rPr lang="es-ES" altLang="es-AR" sz="2800" b="1" dirty="0"/>
              <a:t>PODER DE INSTRUMENTACIÓN***</a:t>
            </a:r>
          </a:p>
          <a:p>
            <a:endParaRPr lang="es-ES" altLang="es-AR" dirty="0"/>
          </a:p>
        </p:txBody>
      </p:sp>
      <p:sp>
        <p:nvSpPr>
          <p:cNvPr id="22531" name="2 Marcador de texto">
            <a:extLst>
              <a:ext uri="{FF2B5EF4-FFF2-40B4-BE49-F238E27FC236}">
                <a16:creationId xmlns:a16="http://schemas.microsoft.com/office/drawing/2014/main" id="{1807DF94-13C9-1A4D-9633-ECCBFC99C2C2}"/>
              </a:ext>
            </a:extLst>
          </p:cNvPr>
          <p:cNvSpPr>
            <a:spLocks noGrp="1"/>
          </p:cNvSpPr>
          <p:nvPr>
            <p:ph type="body" idx="4294967295"/>
          </p:nvPr>
        </p:nvSpPr>
        <p:spPr>
          <a:xfrm>
            <a:off x="396816" y="776377"/>
            <a:ext cx="3812876" cy="493624"/>
          </a:xfrm>
        </p:spPr>
        <p:txBody>
          <a:bodyPr>
            <a:normAutofit/>
          </a:bodyPr>
          <a:lstStyle/>
          <a:p>
            <a:pPr>
              <a:buFont typeface="Wingdings 2" pitchFamily="2" charset="2"/>
              <a:buNone/>
            </a:pPr>
            <a:r>
              <a:rPr lang="es-ES" altLang="es-ES_tradnl" sz="2400" b="1" i="1" dirty="0">
                <a:solidFill>
                  <a:srgbClr val="00B050"/>
                </a:solidFill>
              </a:rPr>
              <a:t>MODERNAMENTE:</a:t>
            </a:r>
          </a:p>
        </p:txBody>
      </p:sp>
    </p:spTree>
    <p:extLst>
      <p:ext uri="{BB962C8B-B14F-4D97-AF65-F5344CB8AC3E}">
        <p14:creationId xmlns:p14="http://schemas.microsoft.com/office/powerpoint/2010/main" val="3589601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04631570-6908-A144-8E2C-A746D272869D}"/>
              </a:ext>
            </a:extLst>
          </p:cNvPr>
          <p:cNvSpPr>
            <a:spLocks noGrp="1"/>
          </p:cNvSpPr>
          <p:nvPr>
            <p:ph type="title"/>
          </p:nvPr>
        </p:nvSpPr>
        <p:spPr>
          <a:xfrm>
            <a:off x="280519" y="281796"/>
            <a:ext cx="9346560" cy="1320800"/>
          </a:xfrm>
        </p:spPr>
        <p:txBody>
          <a:bodyPr>
            <a:normAutofit/>
          </a:bodyPr>
          <a:lstStyle/>
          <a:p>
            <a:pPr>
              <a:defRPr/>
            </a:pPr>
            <a:r>
              <a:rPr lang="es-ES" b="1" i="1" dirty="0">
                <a:solidFill>
                  <a:srgbClr val="C00000"/>
                </a:solidFill>
              </a:rPr>
              <a:t>Clasificación de la Función Jurisdiccional</a:t>
            </a:r>
          </a:p>
        </p:txBody>
      </p:sp>
      <p:sp>
        <p:nvSpPr>
          <p:cNvPr id="23554" name="2 Marcador de contenido">
            <a:extLst>
              <a:ext uri="{FF2B5EF4-FFF2-40B4-BE49-F238E27FC236}">
                <a16:creationId xmlns:a16="http://schemas.microsoft.com/office/drawing/2014/main" id="{3BB0EED7-EE65-1B48-94DB-E33816470564}"/>
              </a:ext>
            </a:extLst>
          </p:cNvPr>
          <p:cNvSpPr>
            <a:spLocks noGrp="1"/>
          </p:cNvSpPr>
          <p:nvPr>
            <p:ph idx="1"/>
          </p:nvPr>
        </p:nvSpPr>
        <p:spPr>
          <a:xfrm>
            <a:off x="448574" y="1362974"/>
            <a:ext cx="8825428" cy="4678389"/>
          </a:xfrm>
        </p:spPr>
        <p:txBody>
          <a:bodyPr/>
          <a:lstStyle/>
          <a:p>
            <a:endParaRPr lang="es-ES" altLang="es-ES_tradnl" dirty="0"/>
          </a:p>
          <a:p>
            <a:pPr algn="just"/>
            <a:r>
              <a:rPr lang="es-ES" altLang="es-ES_tradnl" sz="2800" b="1" i="1" dirty="0"/>
              <a:t>CONTENCIOSA </a:t>
            </a:r>
          </a:p>
          <a:p>
            <a:pPr algn="just"/>
            <a:endParaRPr lang="es-ES" altLang="es-ES_tradnl" sz="2800" b="1" i="1" dirty="0"/>
          </a:p>
          <a:p>
            <a:pPr algn="just"/>
            <a:r>
              <a:rPr lang="es-ES" altLang="es-ES_tradnl" sz="2800" b="1" i="1" dirty="0"/>
              <a:t>NO CONTENCIOSA (“VOLUNTARIA”)</a:t>
            </a:r>
          </a:p>
          <a:p>
            <a:pPr algn="just"/>
            <a:endParaRPr lang="es-ES" altLang="es-ES_tradnl" sz="2800" b="1" i="1" dirty="0"/>
          </a:p>
          <a:p>
            <a:pPr algn="just"/>
            <a:r>
              <a:rPr lang="es-ES" altLang="es-ES_tradnl" sz="2800" b="1" i="1" dirty="0"/>
              <a:t>CONTENCIOSO-ADMINISTRATIVA </a:t>
            </a:r>
          </a:p>
        </p:txBody>
      </p:sp>
    </p:spTree>
    <p:extLst>
      <p:ext uri="{BB962C8B-B14F-4D97-AF65-F5344CB8AC3E}">
        <p14:creationId xmlns:p14="http://schemas.microsoft.com/office/powerpoint/2010/main" val="3749008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ED584B11-1996-494F-A6F8-7C3221333296}"/>
              </a:ext>
            </a:extLst>
          </p:cNvPr>
          <p:cNvSpPr>
            <a:spLocks noGrp="1"/>
          </p:cNvSpPr>
          <p:nvPr>
            <p:ph type="title"/>
          </p:nvPr>
        </p:nvSpPr>
        <p:spPr>
          <a:xfrm>
            <a:off x="228761" y="197449"/>
            <a:ext cx="8596668" cy="1320800"/>
          </a:xfrm>
        </p:spPr>
        <p:txBody>
          <a:bodyPr/>
          <a:lstStyle/>
          <a:p>
            <a:pPr>
              <a:defRPr/>
            </a:pPr>
            <a:r>
              <a:rPr lang="es-ES" i="1" dirty="0">
                <a:solidFill>
                  <a:schemeClr val="tx2"/>
                </a:solidFill>
                <a:effectLst>
                  <a:outerShdw blurRad="38100" dist="38100" dir="2700000" algn="tl">
                    <a:srgbClr val="C0C0C0"/>
                  </a:outerShdw>
                </a:effectLst>
              </a:rPr>
              <a:t>Jurisdicción “Voluntaria”</a:t>
            </a:r>
          </a:p>
        </p:txBody>
      </p:sp>
      <p:sp>
        <p:nvSpPr>
          <p:cNvPr id="24578" name="2 Marcador de contenido">
            <a:extLst>
              <a:ext uri="{FF2B5EF4-FFF2-40B4-BE49-F238E27FC236}">
                <a16:creationId xmlns:a16="http://schemas.microsoft.com/office/drawing/2014/main" id="{124F9A63-94AE-FD4D-9393-4FD74B84CB0E}"/>
              </a:ext>
            </a:extLst>
          </p:cNvPr>
          <p:cNvSpPr>
            <a:spLocks noGrp="1"/>
          </p:cNvSpPr>
          <p:nvPr>
            <p:ph idx="1"/>
          </p:nvPr>
        </p:nvSpPr>
        <p:spPr>
          <a:xfrm>
            <a:off x="677333" y="1518249"/>
            <a:ext cx="9156779" cy="4523113"/>
          </a:xfrm>
        </p:spPr>
        <p:txBody>
          <a:bodyPr>
            <a:normAutofit/>
          </a:bodyPr>
          <a:lstStyle/>
          <a:p>
            <a:r>
              <a:rPr lang="es-ES" altLang="es-ES_tradnl" sz="3200" b="1" dirty="0"/>
              <a:t>No hay </a:t>
            </a:r>
            <a:r>
              <a:rPr lang="es-ES" altLang="es-ES_tradnl" sz="3200" b="1" dirty="0">
                <a:solidFill>
                  <a:srgbClr val="C00000"/>
                </a:solidFill>
              </a:rPr>
              <a:t>“conflicto”</a:t>
            </a:r>
            <a:r>
              <a:rPr lang="es-ES" altLang="es-ES_tradnl" sz="3200" b="1" dirty="0"/>
              <a:t> </a:t>
            </a:r>
            <a:r>
              <a:rPr lang="es-ES" altLang="es-ES_tradnl" sz="3200" dirty="0"/>
              <a:t>entre partes.</a:t>
            </a:r>
          </a:p>
          <a:p>
            <a:pPr>
              <a:buFont typeface="Wingdings 2" pitchFamily="2" charset="2"/>
              <a:buNone/>
            </a:pPr>
            <a:r>
              <a:rPr lang="es-ES" altLang="es-ES_tradnl" sz="3200" dirty="0"/>
              <a:t> </a:t>
            </a:r>
          </a:p>
          <a:p>
            <a:pPr lvl="1" algn="just"/>
            <a:r>
              <a:rPr lang="es-ES" altLang="es-ES_tradnl" sz="2800" dirty="0"/>
              <a:t>En rigor, no cumple los requisitos que exigen ineludiblemente la intervención del poder judicial (podrían ser transferidas estas funciones a otros órganos administrativos)</a:t>
            </a:r>
          </a:p>
          <a:p>
            <a:pPr marL="457200" lvl="1" indent="0" algn="just">
              <a:buNone/>
            </a:pPr>
            <a:endParaRPr lang="es-ES" altLang="es-ES_tradnl" sz="2800" dirty="0"/>
          </a:p>
        </p:txBody>
      </p:sp>
    </p:spTree>
    <p:extLst>
      <p:ext uri="{BB962C8B-B14F-4D97-AF65-F5344CB8AC3E}">
        <p14:creationId xmlns:p14="http://schemas.microsoft.com/office/powerpoint/2010/main" val="1559600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6175BD0D-CCC5-5746-89B8-BD992B6ED233}"/>
              </a:ext>
            </a:extLst>
          </p:cNvPr>
          <p:cNvSpPr>
            <a:spLocks noGrp="1"/>
          </p:cNvSpPr>
          <p:nvPr>
            <p:ph type="title"/>
          </p:nvPr>
        </p:nvSpPr>
        <p:spPr>
          <a:xfrm>
            <a:off x="224286" y="0"/>
            <a:ext cx="9897584" cy="1143000"/>
          </a:xfrm>
        </p:spPr>
        <p:txBody>
          <a:bodyPr>
            <a:normAutofit/>
          </a:bodyPr>
          <a:lstStyle/>
          <a:p>
            <a:pPr>
              <a:defRPr/>
            </a:pPr>
            <a:r>
              <a:rPr lang="es-ES" b="1" i="1" dirty="0">
                <a:solidFill>
                  <a:schemeClr val="tx2"/>
                </a:solidFill>
              </a:rPr>
              <a:t>“Jurisdicción (judicial) voluntaria”(</a:t>
            </a:r>
            <a:r>
              <a:rPr lang="es-ES" b="1" i="1" dirty="0" err="1">
                <a:solidFill>
                  <a:schemeClr val="tx2"/>
                </a:solidFill>
              </a:rPr>
              <a:t>cont</a:t>
            </a:r>
            <a:r>
              <a:rPr lang="es-ES" b="1" i="1" dirty="0">
                <a:solidFill>
                  <a:schemeClr val="tx2"/>
                </a:solidFill>
              </a:rPr>
              <a:t>) </a:t>
            </a:r>
          </a:p>
        </p:txBody>
      </p:sp>
      <p:sp>
        <p:nvSpPr>
          <p:cNvPr id="25602" name="2 Marcador de contenido">
            <a:extLst>
              <a:ext uri="{FF2B5EF4-FFF2-40B4-BE49-F238E27FC236}">
                <a16:creationId xmlns:a16="http://schemas.microsoft.com/office/drawing/2014/main" id="{BB186B17-0678-A949-9247-9BEB39A87228}"/>
              </a:ext>
            </a:extLst>
          </p:cNvPr>
          <p:cNvSpPr>
            <a:spLocks noGrp="1"/>
          </p:cNvSpPr>
          <p:nvPr>
            <p:ph idx="1"/>
          </p:nvPr>
        </p:nvSpPr>
        <p:spPr>
          <a:xfrm>
            <a:off x="0" y="945162"/>
            <a:ext cx="10121870" cy="5040702"/>
          </a:xfrm>
        </p:spPr>
        <p:txBody>
          <a:bodyPr>
            <a:normAutofit/>
          </a:bodyPr>
          <a:lstStyle/>
          <a:p>
            <a:pPr algn="just"/>
            <a:r>
              <a:rPr lang="es-ES" altLang="es-ES_tradnl" sz="2800" dirty="0"/>
              <a:t>Acto judicial que tiene por objeto integrar, constituir o acordar </a:t>
            </a:r>
            <a:r>
              <a:rPr lang="es-ES" altLang="es-ES_tradnl" sz="2800" b="1" dirty="0">
                <a:solidFill>
                  <a:srgbClr val="C00000"/>
                </a:solidFill>
              </a:rPr>
              <a:t>eficacia</a:t>
            </a:r>
            <a:r>
              <a:rPr lang="es-ES" altLang="es-ES_tradnl" sz="2800" dirty="0"/>
              <a:t> a ciertos estados o relaciones jurídicas privadas.  </a:t>
            </a:r>
          </a:p>
          <a:p>
            <a:pPr algn="just"/>
            <a:endParaRPr lang="es-ES" altLang="es-ES_tradnl" sz="2800" dirty="0"/>
          </a:p>
          <a:p>
            <a:pPr algn="just"/>
            <a:r>
              <a:rPr lang="es-ES" altLang="es-ES_tradnl" sz="2800" dirty="0"/>
              <a:t>Ejemplos: </a:t>
            </a:r>
          </a:p>
          <a:p>
            <a:pPr lvl="1" algn="just"/>
            <a:r>
              <a:rPr lang="es-ES" altLang="es-ES_tradnl" sz="2400" dirty="0"/>
              <a:t> homologación  de  acuerdo,   </a:t>
            </a:r>
          </a:p>
          <a:p>
            <a:pPr lvl="1" algn="just"/>
            <a:r>
              <a:rPr lang="es-ES" altLang="es-ES_tradnl" sz="2400" dirty="0"/>
              <a:t>aprobación de un testamento en proceso sucesorio,  </a:t>
            </a:r>
          </a:p>
          <a:p>
            <a:pPr lvl="1" algn="just"/>
            <a:r>
              <a:rPr lang="es-ES" altLang="es-ES_tradnl" sz="2400" dirty="0"/>
              <a:t>proceso sucesorio ab intestato,  </a:t>
            </a:r>
          </a:p>
          <a:p>
            <a:pPr lvl="1" algn="just"/>
            <a:r>
              <a:rPr lang="es-ES" altLang="es-ES_tradnl" sz="2400" dirty="0"/>
              <a:t>acciones de mensura y deslinde</a:t>
            </a:r>
          </a:p>
          <a:p>
            <a:pPr lvl="1" algn="just"/>
            <a:r>
              <a:rPr lang="es-ES" altLang="es-ES_tradnl" sz="2400" dirty="0"/>
              <a:t>autorizaciones de venta bienes menores de edad </a:t>
            </a:r>
          </a:p>
          <a:p>
            <a:pPr algn="just"/>
            <a:endParaRPr lang="es-ES" altLang="es-ES_tradnl" sz="2800" dirty="0"/>
          </a:p>
          <a:p>
            <a:pPr lvl="1" algn="just"/>
            <a:endParaRPr lang="es-ES" altLang="es-ES_tradnl" dirty="0"/>
          </a:p>
        </p:txBody>
      </p:sp>
    </p:spTree>
    <p:extLst>
      <p:ext uri="{BB962C8B-B14F-4D97-AF65-F5344CB8AC3E}">
        <p14:creationId xmlns:p14="http://schemas.microsoft.com/office/powerpoint/2010/main" val="1769426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FD8BED02-1D0D-C94E-8D0B-1BF4280F59BF}"/>
              </a:ext>
            </a:extLst>
          </p:cNvPr>
          <p:cNvSpPr>
            <a:spLocks noGrp="1"/>
          </p:cNvSpPr>
          <p:nvPr>
            <p:ph type="title"/>
          </p:nvPr>
        </p:nvSpPr>
        <p:spPr>
          <a:xfrm>
            <a:off x="349529" y="163514"/>
            <a:ext cx="9726124" cy="1095943"/>
          </a:xfrm>
        </p:spPr>
        <p:txBody>
          <a:bodyPr>
            <a:normAutofit fontScale="90000"/>
          </a:bodyPr>
          <a:lstStyle/>
          <a:p>
            <a:pPr>
              <a:defRPr/>
            </a:pPr>
            <a:r>
              <a:rPr lang="es-ES" b="1" i="1" dirty="0">
                <a:solidFill>
                  <a:schemeClr val="tx2"/>
                </a:solidFill>
              </a:rPr>
              <a:t>Desenvolvimiento de la función jurisdiccional judicial </a:t>
            </a:r>
          </a:p>
        </p:txBody>
      </p:sp>
      <p:sp>
        <p:nvSpPr>
          <p:cNvPr id="26626" name="2 Marcador de contenido">
            <a:extLst>
              <a:ext uri="{FF2B5EF4-FFF2-40B4-BE49-F238E27FC236}">
                <a16:creationId xmlns:a16="http://schemas.microsoft.com/office/drawing/2014/main" id="{645CE03F-C01D-4247-8F68-C1312D042891}"/>
              </a:ext>
            </a:extLst>
          </p:cNvPr>
          <p:cNvSpPr>
            <a:spLocks noGrp="1"/>
          </p:cNvSpPr>
          <p:nvPr>
            <p:ph idx="1"/>
          </p:nvPr>
        </p:nvSpPr>
        <p:spPr>
          <a:xfrm>
            <a:off x="1" y="1259457"/>
            <a:ext cx="10075652" cy="5598543"/>
          </a:xfrm>
        </p:spPr>
        <p:txBody>
          <a:bodyPr>
            <a:normAutofit/>
          </a:bodyPr>
          <a:lstStyle/>
          <a:p>
            <a:pPr algn="just">
              <a:buFont typeface="Wingdings 2" pitchFamily="2" charset="2"/>
              <a:buNone/>
            </a:pPr>
            <a:r>
              <a:rPr lang="es-ES" altLang="es-ES_tradnl" sz="5800" dirty="0">
                <a:solidFill>
                  <a:schemeClr val="tx2"/>
                </a:solidFill>
              </a:rPr>
              <a:t>-</a:t>
            </a:r>
            <a:endParaRPr lang="es-ES" altLang="es-ES_tradnl" sz="4100" dirty="0">
              <a:solidFill>
                <a:schemeClr val="tx2"/>
              </a:solidFill>
            </a:endParaRPr>
          </a:p>
        </p:txBody>
      </p:sp>
      <p:sp>
        <p:nvSpPr>
          <p:cNvPr id="3" name="Rectángulo 2">
            <a:extLst>
              <a:ext uri="{FF2B5EF4-FFF2-40B4-BE49-F238E27FC236}">
                <a16:creationId xmlns:a16="http://schemas.microsoft.com/office/drawing/2014/main" id="{A27C86B8-5B5D-924A-A73B-F99B0176644B}"/>
              </a:ext>
            </a:extLst>
          </p:cNvPr>
          <p:cNvSpPr/>
          <p:nvPr/>
        </p:nvSpPr>
        <p:spPr>
          <a:xfrm>
            <a:off x="349529" y="1468581"/>
            <a:ext cx="9487198" cy="4031873"/>
          </a:xfrm>
          <a:prstGeom prst="rect">
            <a:avLst/>
          </a:prstGeom>
        </p:spPr>
        <p:txBody>
          <a:bodyPr wrap="square">
            <a:spAutoFit/>
          </a:bodyPr>
          <a:lstStyle/>
          <a:p>
            <a:pPr algn="just"/>
            <a:r>
              <a:rPr lang="es-ES" altLang="es-ES_tradnl" sz="3200" dirty="0">
                <a:solidFill>
                  <a:schemeClr val="tx2"/>
                </a:solidFill>
              </a:rPr>
              <a:t>La selección y designación de quienes ejercerán la función jurisdiccional, es “</a:t>
            </a:r>
            <a:r>
              <a:rPr lang="es-ES" altLang="es-ES_tradnl" sz="3200" dirty="0" err="1">
                <a:solidFill>
                  <a:schemeClr val="tx2"/>
                </a:solidFill>
              </a:rPr>
              <a:t>pluriorgánica</a:t>
            </a:r>
            <a:r>
              <a:rPr lang="es-ES" altLang="es-ES_tradnl" sz="3200" dirty="0">
                <a:solidFill>
                  <a:schemeClr val="tx2"/>
                </a:solidFill>
              </a:rPr>
              <a:t>”, participan en la selección, los Consejos de la Magistratura y en la designación: el PODER EJECUTIVO Y EL LEGISLATIVO (ej. cámara de Senadores).</a:t>
            </a:r>
          </a:p>
          <a:p>
            <a:pPr algn="just"/>
            <a:endParaRPr lang="es-ES" sz="3200" dirty="0">
              <a:solidFill>
                <a:schemeClr val="tx2"/>
              </a:solidFill>
            </a:endParaRPr>
          </a:p>
          <a:p>
            <a:pPr algn="just"/>
            <a:r>
              <a:rPr lang="es-ES" sz="3200" dirty="0">
                <a:solidFill>
                  <a:schemeClr val="tx2"/>
                </a:solidFill>
              </a:rPr>
              <a:t>Hay otros sistemas? Cuales? </a:t>
            </a:r>
            <a:endParaRPr lang="es-AR" sz="3200" dirty="0"/>
          </a:p>
        </p:txBody>
      </p:sp>
    </p:spTree>
    <p:extLst>
      <p:ext uri="{BB962C8B-B14F-4D97-AF65-F5344CB8AC3E}">
        <p14:creationId xmlns:p14="http://schemas.microsoft.com/office/powerpoint/2010/main" val="2214961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FD8BED02-1D0D-C94E-8D0B-1BF4280F59BF}"/>
              </a:ext>
            </a:extLst>
          </p:cNvPr>
          <p:cNvSpPr>
            <a:spLocks noGrp="1"/>
          </p:cNvSpPr>
          <p:nvPr>
            <p:ph type="title"/>
          </p:nvPr>
        </p:nvSpPr>
        <p:spPr>
          <a:xfrm>
            <a:off x="349529" y="163514"/>
            <a:ext cx="9726124" cy="1095943"/>
          </a:xfrm>
        </p:spPr>
        <p:txBody>
          <a:bodyPr>
            <a:normAutofit fontScale="90000"/>
          </a:bodyPr>
          <a:lstStyle/>
          <a:p>
            <a:pPr>
              <a:defRPr/>
            </a:pPr>
            <a:r>
              <a:rPr lang="es-ES" b="1" i="1" dirty="0">
                <a:solidFill>
                  <a:schemeClr val="tx2"/>
                </a:solidFill>
              </a:rPr>
              <a:t>Desenvolvimiento de la función jurisdiccional judicial</a:t>
            </a:r>
          </a:p>
        </p:txBody>
      </p:sp>
      <p:sp>
        <p:nvSpPr>
          <p:cNvPr id="26626" name="2 Marcador de contenido">
            <a:extLst>
              <a:ext uri="{FF2B5EF4-FFF2-40B4-BE49-F238E27FC236}">
                <a16:creationId xmlns:a16="http://schemas.microsoft.com/office/drawing/2014/main" id="{645CE03F-C01D-4247-8F68-C1312D042891}"/>
              </a:ext>
            </a:extLst>
          </p:cNvPr>
          <p:cNvSpPr>
            <a:spLocks noGrp="1"/>
          </p:cNvSpPr>
          <p:nvPr>
            <p:ph idx="1"/>
          </p:nvPr>
        </p:nvSpPr>
        <p:spPr>
          <a:xfrm>
            <a:off x="0" y="1856509"/>
            <a:ext cx="10075652" cy="5001491"/>
          </a:xfrm>
        </p:spPr>
        <p:txBody>
          <a:bodyPr>
            <a:normAutofit fontScale="47500" lnSpcReduction="20000"/>
          </a:bodyPr>
          <a:lstStyle/>
          <a:p>
            <a:pPr algn="just">
              <a:buFont typeface="Wingdings 2" pitchFamily="2" charset="2"/>
              <a:buNone/>
            </a:pPr>
            <a:r>
              <a:rPr lang="es-ES" altLang="es-ES_tradnl" dirty="0"/>
              <a:t>  	-- </a:t>
            </a:r>
            <a:r>
              <a:rPr lang="es-ES" altLang="es-ES_tradnl" sz="6700" dirty="0">
                <a:solidFill>
                  <a:schemeClr val="tx2"/>
                </a:solidFill>
              </a:rPr>
              <a:t>Cada órgano jurisdiccional (Juez,  Tribunal o Corte) realiza su actividad a instancia e interés de un particular o de un fiscal (en materia penal) mediante una “</a:t>
            </a:r>
            <a:r>
              <a:rPr lang="es-ES" altLang="es-ES_tradnl" sz="6700" b="1" i="1" dirty="0">
                <a:solidFill>
                  <a:schemeClr val="tx2"/>
                </a:solidFill>
              </a:rPr>
              <a:t>demanda” o “denuncia” </a:t>
            </a:r>
          </a:p>
          <a:p>
            <a:pPr algn="just">
              <a:buNone/>
            </a:pPr>
            <a:r>
              <a:rPr lang="es-ES" altLang="es-ES_tradnl" sz="6700" dirty="0">
                <a:solidFill>
                  <a:schemeClr val="tx2"/>
                </a:solidFill>
              </a:rPr>
              <a:t>		</a:t>
            </a:r>
          </a:p>
          <a:p>
            <a:pPr algn="just">
              <a:buNone/>
            </a:pPr>
            <a:r>
              <a:rPr lang="es-ES" altLang="es-ES_tradnl" sz="6700" dirty="0">
                <a:solidFill>
                  <a:schemeClr val="tx2"/>
                </a:solidFill>
              </a:rPr>
              <a:t>	- La Forma o modo de desenvolverse y llevarse a cabo esta actividad o función jurisdiccional, se encuentra -principalmente*- regulada en los CÓDIGOS PROCESALES.</a:t>
            </a:r>
          </a:p>
          <a:p>
            <a:pPr algn="just">
              <a:buFont typeface="Wingdings 2" pitchFamily="2" charset="2"/>
              <a:buNone/>
            </a:pPr>
            <a:endParaRPr lang="es-ES" altLang="es-ES_tradnl" sz="5800" b="1" i="1" dirty="0">
              <a:solidFill>
                <a:schemeClr val="tx2"/>
              </a:solidFill>
            </a:endParaRPr>
          </a:p>
          <a:p>
            <a:pPr algn="just">
              <a:buFont typeface="Wingdings 2" pitchFamily="2" charset="2"/>
              <a:buNone/>
            </a:pPr>
            <a:r>
              <a:rPr lang="es-ES" altLang="es-ES_tradnl" sz="5800" dirty="0">
                <a:solidFill>
                  <a:schemeClr val="tx2"/>
                </a:solidFill>
              </a:rPr>
              <a:t>		</a:t>
            </a:r>
          </a:p>
        </p:txBody>
      </p:sp>
    </p:spTree>
    <p:extLst>
      <p:ext uri="{BB962C8B-B14F-4D97-AF65-F5344CB8AC3E}">
        <p14:creationId xmlns:p14="http://schemas.microsoft.com/office/powerpoint/2010/main" val="4003194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61D3B151-E172-274F-9B70-6AFD960B8B00}"/>
              </a:ext>
            </a:extLst>
          </p:cNvPr>
          <p:cNvSpPr>
            <a:spLocks noGrp="1"/>
          </p:cNvSpPr>
          <p:nvPr>
            <p:ph type="title"/>
          </p:nvPr>
        </p:nvSpPr>
        <p:spPr/>
        <p:txBody>
          <a:bodyPr>
            <a:normAutofit/>
          </a:bodyPr>
          <a:lstStyle/>
          <a:p>
            <a:pPr eaLnBrk="1" hangingPunct="1">
              <a:defRPr/>
            </a:pPr>
            <a:r>
              <a:rPr lang="es-ES" sz="3900">
                <a:effectLst>
                  <a:outerShdw blurRad="38100" dist="38100" dir="2700000" algn="tl">
                    <a:srgbClr val="C0C0C0"/>
                  </a:outerShdw>
                </a:effectLst>
              </a:rPr>
              <a:t>Organización del poder Judicial</a:t>
            </a:r>
            <a:br>
              <a:rPr lang="es-ES" sz="3900">
                <a:effectLst>
                  <a:outerShdw blurRad="38100" dist="38100" dir="2700000" algn="tl">
                    <a:srgbClr val="C0C0C0"/>
                  </a:outerShdw>
                </a:effectLst>
              </a:rPr>
            </a:br>
            <a:endParaRPr lang="es-ES" sz="3900">
              <a:effectLst>
                <a:outerShdw blurRad="38100" dist="38100" dir="2700000" algn="tl">
                  <a:srgbClr val="C0C0C0"/>
                </a:outerShdw>
              </a:effectLst>
            </a:endParaRPr>
          </a:p>
        </p:txBody>
      </p:sp>
      <p:sp>
        <p:nvSpPr>
          <p:cNvPr id="49154" name="2 Marcador de contenido">
            <a:extLst>
              <a:ext uri="{FF2B5EF4-FFF2-40B4-BE49-F238E27FC236}">
                <a16:creationId xmlns:a16="http://schemas.microsoft.com/office/drawing/2014/main" id="{97954BD6-E434-3049-9698-55D844823419}"/>
              </a:ext>
            </a:extLst>
          </p:cNvPr>
          <p:cNvSpPr>
            <a:spLocks noGrp="1"/>
          </p:cNvSpPr>
          <p:nvPr>
            <p:ph idx="1"/>
          </p:nvPr>
        </p:nvSpPr>
        <p:spPr>
          <a:xfrm>
            <a:off x="534838" y="1621767"/>
            <a:ext cx="8739164" cy="4419596"/>
          </a:xfrm>
        </p:spPr>
        <p:txBody>
          <a:bodyPr/>
          <a:lstStyle/>
          <a:p>
            <a:pPr eaLnBrk="1" hangingPunct="1"/>
            <a:r>
              <a:rPr lang="es-ES" altLang="es-ES_tradnl" sz="2400" b="1" dirty="0"/>
              <a:t>Poder Judicial de la Nación.  (Ley nacional 27; </a:t>
            </a:r>
            <a:r>
              <a:rPr lang="es-ES" altLang="es-ES_tradnl" sz="2400" b="1" dirty="0" err="1"/>
              <a:t>Dec</a:t>
            </a:r>
            <a:r>
              <a:rPr lang="es-ES" altLang="es-ES_tradnl" sz="2400" b="1" dirty="0"/>
              <a:t>-ley 1285/58)*</a:t>
            </a:r>
          </a:p>
          <a:p>
            <a:pPr eaLnBrk="1" hangingPunct="1"/>
            <a:endParaRPr lang="es-ES" altLang="es-ES_tradnl" sz="2400" b="1" dirty="0"/>
          </a:p>
          <a:p>
            <a:pPr eaLnBrk="1" hangingPunct="1">
              <a:buFont typeface="Wingdings 2" pitchFamily="2" charset="2"/>
              <a:buNone/>
            </a:pPr>
            <a:endParaRPr lang="es-ES" altLang="es-ES_tradnl" sz="2400" b="1" dirty="0"/>
          </a:p>
          <a:p>
            <a:pPr eaLnBrk="1" hangingPunct="1"/>
            <a:r>
              <a:rPr lang="es-ES" altLang="es-ES_tradnl" sz="2400" b="1" dirty="0"/>
              <a:t>Poder Judicial de Santa Fe (ley 10160 y sus </a:t>
            </a:r>
            <a:r>
              <a:rPr lang="es-ES" altLang="es-ES_tradnl" sz="2400" b="1" dirty="0" err="1"/>
              <a:t>modif</a:t>
            </a:r>
            <a:r>
              <a:rPr lang="es-ES" altLang="es-ES_tradnl" sz="2400" b="1" dirty="0"/>
              <a:t>.)</a:t>
            </a:r>
          </a:p>
          <a:p>
            <a:pPr eaLnBrk="1" hangingPunct="1"/>
            <a:endParaRPr lang="es-ES" altLang="es-ES_tradnl" sz="2400" b="1" dirty="0"/>
          </a:p>
          <a:p>
            <a:pPr eaLnBrk="1" hangingPunct="1">
              <a:buFont typeface="Wingdings 2" pitchFamily="2" charset="2"/>
              <a:buNone/>
            </a:pPr>
            <a:endParaRPr lang="es-ES" altLang="es-ES_tradnl" sz="2400" b="1" dirty="0"/>
          </a:p>
          <a:p>
            <a:pPr eaLnBrk="1" hangingPunct="1"/>
            <a:r>
              <a:rPr lang="es-ES" altLang="es-ES_tradnl" sz="2400" b="1" dirty="0"/>
              <a:t>Poder Judicial de Entre Ríos (ley 6902 y sus </a:t>
            </a:r>
            <a:r>
              <a:rPr lang="es-ES" altLang="es-ES_tradnl" sz="2400" b="1" dirty="0" err="1"/>
              <a:t>modif</a:t>
            </a:r>
            <a:r>
              <a:rPr lang="es-ES" altLang="es-ES_tradnl" sz="2400" b="1" dirty="0"/>
              <a:t>.)</a:t>
            </a:r>
          </a:p>
          <a:p>
            <a:pPr eaLnBrk="1" hangingPunct="1"/>
            <a:endParaRPr lang="es-ES" altLang="es-ES_tradnl" dirty="0"/>
          </a:p>
        </p:txBody>
      </p:sp>
    </p:spTree>
    <p:extLst>
      <p:ext uri="{BB962C8B-B14F-4D97-AF65-F5344CB8AC3E}">
        <p14:creationId xmlns:p14="http://schemas.microsoft.com/office/powerpoint/2010/main" val="2264898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A84DB70D-8F00-8049-B32A-4AC8A7AD3E86}"/>
              </a:ext>
            </a:extLst>
          </p:cNvPr>
          <p:cNvSpPr>
            <a:spLocks noGrp="1"/>
          </p:cNvSpPr>
          <p:nvPr>
            <p:ph type="title"/>
          </p:nvPr>
        </p:nvSpPr>
        <p:spPr>
          <a:xfrm>
            <a:off x="780676" y="1"/>
            <a:ext cx="8394700" cy="836613"/>
          </a:xfrm>
        </p:spPr>
        <p:txBody>
          <a:bodyPr>
            <a:normAutofit fontScale="90000"/>
          </a:bodyPr>
          <a:lstStyle/>
          <a:p>
            <a:pPr eaLnBrk="1" hangingPunct="1">
              <a:defRPr/>
            </a:pPr>
            <a:r>
              <a:rPr lang="es-ES" b="1" i="1" dirty="0">
                <a:solidFill>
                  <a:schemeClr val="tx2"/>
                </a:solidFill>
              </a:rPr>
              <a:t>Organización </a:t>
            </a:r>
            <a:r>
              <a:rPr lang="es-ES" sz="4000" b="1" i="1" dirty="0">
                <a:solidFill>
                  <a:schemeClr val="tx2"/>
                </a:solidFill>
              </a:rPr>
              <a:t>PODER JUDICIAL NACION </a:t>
            </a:r>
          </a:p>
        </p:txBody>
      </p:sp>
      <p:sp>
        <p:nvSpPr>
          <p:cNvPr id="51202" name="2 Marcador de contenido">
            <a:extLst>
              <a:ext uri="{FF2B5EF4-FFF2-40B4-BE49-F238E27FC236}">
                <a16:creationId xmlns:a16="http://schemas.microsoft.com/office/drawing/2014/main" id="{8ECFFDD2-37FA-ED43-B1E7-FB89FC5A39BF}"/>
              </a:ext>
            </a:extLst>
          </p:cNvPr>
          <p:cNvSpPr>
            <a:spLocks noGrp="1"/>
          </p:cNvSpPr>
          <p:nvPr>
            <p:ph idx="1"/>
          </p:nvPr>
        </p:nvSpPr>
        <p:spPr>
          <a:xfrm>
            <a:off x="120770" y="836614"/>
            <a:ext cx="9054606" cy="5976937"/>
          </a:xfrm>
        </p:spPr>
        <p:txBody>
          <a:bodyPr/>
          <a:lstStyle/>
          <a:p>
            <a:pPr algn="just" eaLnBrk="1" hangingPunct="1"/>
            <a:endParaRPr lang="es-ES" altLang="es-ES_tradnl" dirty="0"/>
          </a:p>
          <a:p>
            <a:pPr algn="just" eaLnBrk="1" hangingPunct="1"/>
            <a:r>
              <a:rPr lang="es-ES" altLang="es-ES_tradnl" sz="2800" dirty="0"/>
              <a:t>Territorio nacional: </a:t>
            </a:r>
            <a:r>
              <a:rPr lang="es-ES" altLang="es-ES_tradnl" sz="2800" b="1" dirty="0">
                <a:solidFill>
                  <a:srgbClr val="FF0000"/>
                </a:solidFill>
              </a:rPr>
              <a:t>Convivencia</a:t>
            </a:r>
            <a:r>
              <a:rPr lang="es-ES" altLang="es-ES_tradnl" sz="2800" dirty="0"/>
              <a:t> (territorial)  Justicia Federal (</a:t>
            </a:r>
            <a:r>
              <a:rPr lang="es-ES" altLang="es-ES_tradnl" sz="2800" dirty="0" err="1"/>
              <a:t>nac</a:t>
            </a:r>
            <a:r>
              <a:rPr lang="es-ES" altLang="es-ES_tradnl" sz="2800" dirty="0"/>
              <a:t>) y Justicia Ordinaria (provincial)</a:t>
            </a:r>
          </a:p>
          <a:p>
            <a:pPr algn="just" eaLnBrk="1" hangingPunct="1"/>
            <a:r>
              <a:rPr lang="es-ES" altLang="es-ES_tradnl" sz="2800" dirty="0"/>
              <a:t>Justicia Federal con asiento en la “Capital Federal”: – organizada con competencia similar a la justicia provincial (justicia </a:t>
            </a:r>
            <a:r>
              <a:rPr lang="es-ES" altLang="es-ES_tradnl" sz="2800" dirty="0" err="1"/>
              <a:t>nac</a:t>
            </a:r>
            <a:r>
              <a:rPr lang="es-ES" altLang="es-ES_tradnl" sz="2800" dirty="0"/>
              <a:t> civil, comercial, del trabajo, </a:t>
            </a:r>
            <a:r>
              <a:rPr lang="es-ES" altLang="es-ES_tradnl" sz="2800" dirty="0" err="1"/>
              <a:t>seg</a:t>
            </a:r>
            <a:r>
              <a:rPr lang="es-ES" altLang="es-ES_tradnl" sz="2800" dirty="0"/>
              <a:t> social y penal) otros juzgados poseen competencia exclusivamente federal ,  similar a  juzgados federales  con asiento del interior del país.  </a:t>
            </a:r>
          </a:p>
          <a:p>
            <a:pPr algn="just" eaLnBrk="1" hangingPunct="1"/>
            <a:r>
              <a:rPr lang="es-ES" altLang="es-ES_tradnl" sz="2800" dirty="0">
                <a:solidFill>
                  <a:srgbClr val="FF0000"/>
                </a:solidFill>
              </a:rPr>
              <a:t>(Hoy: proyecto de ley de traspaso (parcial) de esa justicia nacional a CABA) </a:t>
            </a:r>
          </a:p>
        </p:txBody>
      </p:sp>
    </p:spTree>
    <p:extLst>
      <p:ext uri="{BB962C8B-B14F-4D97-AF65-F5344CB8AC3E}">
        <p14:creationId xmlns:p14="http://schemas.microsoft.com/office/powerpoint/2010/main" val="258454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0748E3D8-5E83-124B-A9DF-E18C596EBF92}"/>
              </a:ext>
            </a:extLst>
          </p:cNvPr>
          <p:cNvSpPr>
            <a:spLocks noGrp="1"/>
          </p:cNvSpPr>
          <p:nvPr>
            <p:ph type="title"/>
          </p:nvPr>
        </p:nvSpPr>
        <p:spPr>
          <a:xfrm>
            <a:off x="293298" y="42174"/>
            <a:ext cx="8596668" cy="1320800"/>
          </a:xfrm>
        </p:spPr>
        <p:txBody>
          <a:bodyPr/>
          <a:lstStyle/>
          <a:p>
            <a:pPr eaLnBrk="1" hangingPunct="1">
              <a:defRPr/>
            </a:pPr>
            <a:r>
              <a:rPr lang="es-ES" dirty="0"/>
              <a:t>Caracteres de la justicia federal</a:t>
            </a:r>
          </a:p>
        </p:txBody>
      </p:sp>
      <p:sp>
        <p:nvSpPr>
          <p:cNvPr id="23555" name="2 Marcador de contenido">
            <a:extLst>
              <a:ext uri="{FF2B5EF4-FFF2-40B4-BE49-F238E27FC236}">
                <a16:creationId xmlns:a16="http://schemas.microsoft.com/office/drawing/2014/main" id="{A0C9DC49-6614-E340-8442-8ED939D26469}"/>
              </a:ext>
            </a:extLst>
          </p:cNvPr>
          <p:cNvSpPr>
            <a:spLocks noGrp="1"/>
          </p:cNvSpPr>
          <p:nvPr>
            <p:ph idx="1"/>
          </p:nvPr>
        </p:nvSpPr>
        <p:spPr>
          <a:xfrm>
            <a:off x="293298" y="702574"/>
            <a:ext cx="10165153" cy="5161652"/>
          </a:xfrm>
        </p:spPr>
        <p:txBody>
          <a:bodyPr>
            <a:normAutofit lnSpcReduction="10000"/>
          </a:bodyPr>
          <a:lstStyle/>
          <a:p>
            <a:pPr eaLnBrk="1" hangingPunct="1">
              <a:buFont typeface="Wingdings 2" pitchFamily="18" charset="2"/>
              <a:buChar char=""/>
              <a:defRPr/>
            </a:pPr>
            <a:endParaRPr lang="es-ES" dirty="0"/>
          </a:p>
          <a:p>
            <a:pPr eaLnBrk="1" hangingPunct="1">
              <a:buFont typeface="Wingdings 2" pitchFamily="18" charset="2"/>
              <a:buChar char=""/>
              <a:defRPr/>
            </a:pPr>
            <a:r>
              <a:rPr lang="es-ES" sz="3200" dirty="0"/>
              <a:t>Limitada* a los casos (materia) previstos en el art. 116 CN,  que no pueden ser ampliados por la ley.  </a:t>
            </a:r>
          </a:p>
          <a:p>
            <a:pPr eaLnBrk="1" hangingPunct="1">
              <a:buFont typeface="Wingdings 2" pitchFamily="18" charset="2"/>
              <a:buChar char=""/>
              <a:defRPr/>
            </a:pPr>
            <a:endParaRPr lang="es-ES" sz="3200" dirty="0"/>
          </a:p>
          <a:p>
            <a:pPr eaLnBrk="1" hangingPunct="1">
              <a:buFont typeface="Wingdings 2" pitchFamily="18" charset="2"/>
              <a:buChar char=""/>
              <a:defRPr/>
            </a:pPr>
            <a:r>
              <a:rPr lang="es-ES" sz="3200" dirty="0"/>
              <a:t>Privativa** </a:t>
            </a:r>
          </a:p>
          <a:p>
            <a:pPr eaLnBrk="1" hangingPunct="1">
              <a:buFont typeface="Wingdings 2" pitchFamily="18" charset="2"/>
              <a:buChar char=""/>
              <a:defRPr/>
            </a:pPr>
            <a:endParaRPr lang="es-ES" sz="3200" dirty="0"/>
          </a:p>
          <a:p>
            <a:pPr eaLnBrk="1" hangingPunct="1">
              <a:buFont typeface="Wingdings 2" pitchFamily="18" charset="2"/>
              <a:buChar char=""/>
              <a:defRPr/>
            </a:pPr>
            <a:r>
              <a:rPr lang="es-ES" sz="3200" dirty="0"/>
              <a:t>Improrrogable*** (casos de competencia federal por razón de la materia) </a:t>
            </a:r>
          </a:p>
          <a:p>
            <a:pPr lvl="1" eaLnBrk="1" hangingPunct="1">
              <a:defRPr/>
            </a:pPr>
            <a:r>
              <a:rPr lang="es-ES" sz="2800" b="1" dirty="0">
                <a:solidFill>
                  <a:srgbClr val="FF0000"/>
                </a:solidFill>
                <a:effectLst>
                  <a:outerShdw blurRad="38100" dist="38100" dir="2700000" algn="tl">
                    <a:srgbClr val="C0C0C0"/>
                  </a:outerShdw>
                </a:effectLst>
              </a:rPr>
              <a:t>“Prorrogable”</a:t>
            </a:r>
            <a:r>
              <a:rPr lang="es-ES" sz="2800" dirty="0"/>
              <a:t> : competencia federal por razón de las personas.</a:t>
            </a:r>
          </a:p>
          <a:p>
            <a:pPr eaLnBrk="1" hangingPunct="1">
              <a:buFont typeface="Wingdings 2" pitchFamily="18" charset="2"/>
              <a:buChar char=""/>
              <a:defRPr/>
            </a:pPr>
            <a:endParaRPr lang="es-ES" sz="3200" dirty="0"/>
          </a:p>
          <a:p>
            <a:pPr eaLnBrk="1" hangingPunct="1">
              <a:buFont typeface="Wingdings 2" pitchFamily="18" charset="2"/>
              <a:buChar char=""/>
              <a:defRPr/>
            </a:pPr>
            <a:endParaRPr lang="es-ES" dirty="0"/>
          </a:p>
        </p:txBody>
      </p:sp>
    </p:spTree>
    <p:extLst>
      <p:ext uri="{BB962C8B-B14F-4D97-AF65-F5344CB8AC3E}">
        <p14:creationId xmlns:p14="http://schemas.microsoft.com/office/powerpoint/2010/main" val="3181628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819C0C-DCE2-A443-B753-E73EDDF0179A}"/>
              </a:ext>
            </a:extLst>
          </p:cNvPr>
          <p:cNvSpPr>
            <a:spLocks noGrp="1"/>
          </p:cNvSpPr>
          <p:nvPr>
            <p:ph type="title"/>
          </p:nvPr>
        </p:nvSpPr>
        <p:spPr>
          <a:xfrm>
            <a:off x="178270" y="1"/>
            <a:ext cx="8982984" cy="862642"/>
          </a:xfrm>
        </p:spPr>
        <p:txBody>
          <a:bodyPr/>
          <a:lstStyle/>
          <a:p>
            <a:r>
              <a:rPr lang="es-AR" b="1" i="1" dirty="0">
                <a:solidFill>
                  <a:schemeClr val="accent1">
                    <a:lumMod val="75000"/>
                  </a:schemeClr>
                </a:solidFill>
              </a:rPr>
              <a:t>Jurisdicción. Cuestión terminológica. </a:t>
            </a:r>
          </a:p>
        </p:txBody>
      </p:sp>
      <p:sp>
        <p:nvSpPr>
          <p:cNvPr id="3" name="Marcador de contenido 2">
            <a:extLst>
              <a:ext uri="{FF2B5EF4-FFF2-40B4-BE49-F238E27FC236}">
                <a16:creationId xmlns:a16="http://schemas.microsoft.com/office/drawing/2014/main" id="{E4B4C0A8-76CA-8D4E-82F0-942CB3316729}"/>
              </a:ext>
            </a:extLst>
          </p:cNvPr>
          <p:cNvSpPr>
            <a:spLocks noGrp="1"/>
          </p:cNvSpPr>
          <p:nvPr>
            <p:ph idx="1"/>
          </p:nvPr>
        </p:nvSpPr>
        <p:spPr>
          <a:xfrm>
            <a:off x="178270" y="862643"/>
            <a:ext cx="9862877" cy="5607171"/>
          </a:xfrm>
        </p:spPr>
        <p:txBody>
          <a:bodyPr>
            <a:normAutofit fontScale="92500" lnSpcReduction="20000"/>
          </a:bodyPr>
          <a:lstStyle/>
          <a:p>
            <a:pPr algn="just"/>
            <a:r>
              <a:rPr lang="es-AR" sz="2000" b="1" i="1" dirty="0">
                <a:solidFill>
                  <a:schemeClr val="tx2"/>
                </a:solidFill>
              </a:rPr>
              <a:t>JURISDICCIÓN COMO TERRITORIO:  identifica el concepto con el de la circunscripción espacial asignada a una determinada repartición publica. Esta terminolgía no es privativa de la “jurisdicción judicial”</a:t>
            </a:r>
          </a:p>
          <a:p>
            <a:pPr marL="0" indent="0" algn="just">
              <a:buNone/>
            </a:pPr>
            <a:endParaRPr lang="es-AR" sz="2000" b="1" i="1" dirty="0">
              <a:solidFill>
                <a:schemeClr val="tx2"/>
              </a:solidFill>
            </a:endParaRPr>
          </a:p>
          <a:p>
            <a:pPr algn="just"/>
            <a:endParaRPr lang="es-AR" sz="2000" b="1" i="1" dirty="0">
              <a:solidFill>
                <a:schemeClr val="tx2"/>
              </a:solidFill>
            </a:endParaRPr>
          </a:p>
          <a:p>
            <a:pPr algn="just"/>
            <a:r>
              <a:rPr lang="es-AR" sz="2000" b="1" i="1" dirty="0">
                <a:solidFill>
                  <a:schemeClr val="tx2"/>
                </a:solidFill>
              </a:rPr>
              <a:t>JURISDICCIÓN COMO PODER: se utiliza en relación al poder que sobre los ciudadanos, ejercen los órganos estatales ( un parlamento, un órgano judicial, una entidad admiistrativa) </a:t>
            </a:r>
          </a:p>
          <a:p>
            <a:pPr algn="just"/>
            <a:endParaRPr lang="es-AR" sz="2000" b="1" i="1" dirty="0">
              <a:solidFill>
                <a:schemeClr val="tx2"/>
              </a:solidFill>
            </a:endParaRPr>
          </a:p>
          <a:p>
            <a:pPr algn="just"/>
            <a:r>
              <a:rPr lang="es-AR" sz="2000" b="1" i="1" dirty="0">
                <a:solidFill>
                  <a:schemeClr val="tx2"/>
                </a:solidFill>
              </a:rPr>
              <a:t>JURISDICCIÓN COMO COMPETENCIA: señala a aptitud o capacidad reconocida a un juez o tribunal para conocer en determinada manteria o categoria de pretensiones o peticiones, confundiéndola con el término competencia</a:t>
            </a:r>
          </a:p>
          <a:p>
            <a:endParaRPr lang="es-AR" b="1" i="1" dirty="0">
              <a:solidFill>
                <a:schemeClr val="tx2"/>
              </a:solidFill>
            </a:endParaRPr>
          </a:p>
          <a:p>
            <a:endParaRPr lang="es-AR" b="1" i="1" dirty="0">
              <a:solidFill>
                <a:schemeClr val="tx2"/>
              </a:solidFill>
            </a:endParaRPr>
          </a:p>
          <a:p>
            <a:r>
              <a:rPr lang="es-AR" sz="3000" b="1" i="1" dirty="0">
                <a:solidFill>
                  <a:schemeClr val="tx2"/>
                </a:solidFill>
              </a:rPr>
              <a:t>JURISDICCIÓN COMO FUNCION: </a:t>
            </a:r>
            <a:r>
              <a:rPr lang="es-AR" sz="2600" b="1" i="1" dirty="0">
                <a:solidFill>
                  <a:schemeClr val="tx2"/>
                </a:solidFill>
              </a:rPr>
              <a:t>una de las funciones estatales mediante la cual los órganos del Estado administran justicia.&gt;&gt;&gt; Esquema coincidente con el Sistema Republicano de gobierno, arts. 5 y ccs CN.</a:t>
            </a:r>
            <a:endParaRPr lang="es-AR" b="1" i="1" dirty="0">
              <a:solidFill>
                <a:schemeClr val="tx2"/>
              </a:solidFill>
            </a:endParaRPr>
          </a:p>
        </p:txBody>
      </p:sp>
    </p:spTree>
    <p:extLst>
      <p:ext uri="{BB962C8B-B14F-4D97-AF65-F5344CB8AC3E}">
        <p14:creationId xmlns:p14="http://schemas.microsoft.com/office/powerpoint/2010/main" val="1666043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7187729F-3203-2F40-A5EA-6087819A3EBC}"/>
              </a:ext>
            </a:extLst>
          </p:cNvPr>
          <p:cNvSpPr>
            <a:spLocks noGrp="1"/>
          </p:cNvSpPr>
          <p:nvPr>
            <p:ph type="title"/>
          </p:nvPr>
        </p:nvSpPr>
        <p:spPr>
          <a:xfrm>
            <a:off x="138023" y="0"/>
            <a:ext cx="8160589" cy="672860"/>
          </a:xfrm>
        </p:spPr>
        <p:txBody>
          <a:bodyPr>
            <a:normAutofit/>
          </a:bodyPr>
          <a:lstStyle/>
          <a:p>
            <a:pPr eaLnBrk="1" hangingPunct="1">
              <a:defRPr/>
            </a:pPr>
            <a:r>
              <a:rPr lang="es-ES" b="1" i="1" dirty="0">
                <a:solidFill>
                  <a:schemeClr val="tx2"/>
                </a:solidFill>
              </a:rPr>
              <a:t>Competencia federal: art. 116 CN</a:t>
            </a:r>
          </a:p>
        </p:txBody>
      </p:sp>
      <p:sp>
        <p:nvSpPr>
          <p:cNvPr id="43010" name="2 Marcador de contenido">
            <a:extLst>
              <a:ext uri="{FF2B5EF4-FFF2-40B4-BE49-F238E27FC236}">
                <a16:creationId xmlns:a16="http://schemas.microsoft.com/office/drawing/2014/main" id="{E2200126-D58E-1440-AB70-DC3DF159B224}"/>
              </a:ext>
            </a:extLst>
          </p:cNvPr>
          <p:cNvSpPr>
            <a:spLocks noGrp="1"/>
          </p:cNvSpPr>
          <p:nvPr>
            <p:ph idx="1"/>
          </p:nvPr>
        </p:nvSpPr>
        <p:spPr>
          <a:xfrm>
            <a:off x="138023" y="672861"/>
            <a:ext cx="9454551" cy="5795334"/>
          </a:xfrm>
        </p:spPr>
        <p:txBody>
          <a:bodyPr>
            <a:normAutofit fontScale="92500" lnSpcReduction="10000"/>
          </a:bodyPr>
          <a:lstStyle/>
          <a:p>
            <a:pPr algn="just" eaLnBrk="1" hangingPunct="1">
              <a:lnSpc>
                <a:spcPct val="150000"/>
              </a:lnSpc>
              <a:buFont typeface="Wingdings 2" pitchFamily="2" charset="2"/>
              <a:buNone/>
            </a:pPr>
            <a:r>
              <a:rPr lang="es-ES" altLang="es-ES_tradnl" sz="2000" b="1" dirty="0"/>
              <a:t>    </a:t>
            </a:r>
            <a:r>
              <a:rPr lang="es-ES" altLang="es-ES_tradnl" sz="2400" b="1" dirty="0"/>
              <a:t>“Corresponde a la CS y a los tribunales inferiores de la Nación, el conocimiento y decisión de todas las causas que versen sobre puntos regidos por la Constitución y por las leyes de la Nación, con la reserva hecha en el inc. 12 del art. 75(*); y por los tratados con las naciones extranjeras*; de las causas concernientes a embajadores, ministros públicos y cónsules extranjeros; de las causas de almirantazgo y jurisdicción marítima(**); de los asuntos en que la Nación sea parte*</a:t>
            </a:r>
            <a:r>
              <a:rPr lang="es-ES" altLang="es-ES_tradnl" sz="2400" b="1" baseline="-25000" dirty="0"/>
              <a:t> </a:t>
            </a:r>
            <a:r>
              <a:rPr lang="es-ES" altLang="es-ES_tradnl" sz="2400" b="1" dirty="0"/>
              <a:t>; de las causas que se susciten entre dos o más provincias(***); entre una provincia y los vecinos de otra(***); entre los vecinos de diferentes provincias(***); y entre una provincia o sus vecinos, contra un Estado o ciudadano extranjero(****)”</a:t>
            </a:r>
          </a:p>
        </p:txBody>
      </p:sp>
    </p:spTree>
    <p:extLst>
      <p:ext uri="{BB962C8B-B14F-4D97-AF65-F5344CB8AC3E}">
        <p14:creationId xmlns:p14="http://schemas.microsoft.com/office/powerpoint/2010/main" val="2517065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C6F2EA7D-440E-1E45-A534-34CAABA619A6}"/>
              </a:ext>
            </a:extLst>
          </p:cNvPr>
          <p:cNvSpPr>
            <a:spLocks noGrp="1"/>
          </p:cNvSpPr>
          <p:nvPr>
            <p:ph type="title"/>
          </p:nvPr>
        </p:nvSpPr>
        <p:spPr>
          <a:xfrm>
            <a:off x="677333" y="178759"/>
            <a:ext cx="8621942" cy="1063445"/>
          </a:xfrm>
        </p:spPr>
        <p:txBody>
          <a:bodyPr>
            <a:normAutofit/>
          </a:bodyPr>
          <a:lstStyle/>
          <a:p>
            <a:pPr eaLnBrk="1" hangingPunct="1">
              <a:defRPr/>
            </a:pPr>
            <a:r>
              <a:rPr lang="es-ES" b="1" i="1" dirty="0">
                <a:solidFill>
                  <a:schemeClr val="tx2"/>
                </a:solidFill>
              </a:rPr>
              <a:t>Competencia federal art. 116 CN</a:t>
            </a:r>
          </a:p>
        </p:txBody>
      </p:sp>
      <p:sp>
        <p:nvSpPr>
          <p:cNvPr id="45058" name="2 Marcador de contenido">
            <a:extLst>
              <a:ext uri="{FF2B5EF4-FFF2-40B4-BE49-F238E27FC236}">
                <a16:creationId xmlns:a16="http://schemas.microsoft.com/office/drawing/2014/main" id="{5CCB8FC2-54B3-CD4B-B3C4-9BA2A7AA7E68}"/>
              </a:ext>
            </a:extLst>
          </p:cNvPr>
          <p:cNvSpPr>
            <a:spLocks noGrp="1"/>
          </p:cNvSpPr>
          <p:nvPr>
            <p:ph idx="1"/>
          </p:nvPr>
        </p:nvSpPr>
        <p:spPr>
          <a:xfrm>
            <a:off x="362772" y="1069675"/>
            <a:ext cx="9402330" cy="5554334"/>
          </a:xfrm>
        </p:spPr>
        <p:txBody>
          <a:bodyPr>
            <a:normAutofit/>
          </a:bodyPr>
          <a:lstStyle/>
          <a:p>
            <a:pPr algn="just" eaLnBrk="1" hangingPunct="1">
              <a:lnSpc>
                <a:spcPct val="150000"/>
              </a:lnSpc>
            </a:pPr>
            <a:r>
              <a:rPr lang="es-ES" altLang="es-ES_tradnl" sz="2800" i="1" dirty="0"/>
              <a:t>La materia* y las personas** constituyen categorías distintas de casos cuyo conocimiento atribuye la Constitución a la Justicia Federal.  </a:t>
            </a:r>
          </a:p>
          <a:p>
            <a:pPr algn="just" eaLnBrk="1" hangingPunct="1">
              <a:lnSpc>
                <a:spcPct val="150000"/>
              </a:lnSpc>
            </a:pPr>
            <a:r>
              <a:rPr lang="es-ES" altLang="es-ES_tradnl" sz="2800" i="1" dirty="0"/>
              <a:t>Fundamento del privilegio del fuero federal entre vecinos de diferentes provincias:  dar al litigante el medio de garantizarse un juez extraño al orden local ante la sospecha parcialidad del juez local a favor de sus comprovincianos.</a:t>
            </a:r>
          </a:p>
        </p:txBody>
      </p:sp>
    </p:spTree>
    <p:extLst>
      <p:ext uri="{BB962C8B-B14F-4D97-AF65-F5344CB8AC3E}">
        <p14:creationId xmlns:p14="http://schemas.microsoft.com/office/powerpoint/2010/main" val="3786887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a:extLst>
              <a:ext uri="{FF2B5EF4-FFF2-40B4-BE49-F238E27FC236}">
                <a16:creationId xmlns:a16="http://schemas.microsoft.com/office/drawing/2014/main" id="{19AA2702-E4F0-E24A-8E1C-99214FB85E9F}"/>
              </a:ext>
            </a:extLst>
          </p:cNvPr>
          <p:cNvSpPr>
            <a:spLocks noGrp="1"/>
          </p:cNvSpPr>
          <p:nvPr>
            <p:ph type="title"/>
          </p:nvPr>
        </p:nvSpPr>
        <p:spPr>
          <a:xfrm>
            <a:off x="2881313" y="0"/>
            <a:ext cx="7499350" cy="939800"/>
          </a:xfrm>
        </p:spPr>
        <p:txBody>
          <a:bodyPr>
            <a:normAutofit fontScale="90000"/>
          </a:bodyPr>
          <a:lstStyle/>
          <a:p>
            <a:pPr>
              <a:defRPr/>
            </a:pPr>
            <a:r>
              <a:rPr lang="es-ES" dirty="0">
                <a:solidFill>
                  <a:schemeClr val="tx2">
                    <a:satMod val="130000"/>
                  </a:schemeClr>
                </a:solidFill>
              </a:rPr>
              <a:t>Justicia Federal ** (excepto  </a:t>
            </a:r>
            <a:r>
              <a:rPr lang="es-ES" dirty="0" err="1">
                <a:solidFill>
                  <a:schemeClr val="tx2">
                    <a:satMod val="130000"/>
                  </a:schemeClr>
                </a:solidFill>
              </a:rPr>
              <a:t>c.a.b.a.</a:t>
            </a:r>
            <a:r>
              <a:rPr lang="es-ES" dirty="0">
                <a:solidFill>
                  <a:schemeClr val="tx2">
                    <a:satMod val="130000"/>
                  </a:schemeClr>
                </a:solidFill>
              </a:rPr>
              <a:t>)</a:t>
            </a:r>
          </a:p>
        </p:txBody>
      </p:sp>
      <p:graphicFrame>
        <p:nvGraphicFramePr>
          <p:cNvPr id="6" name="5 Marcador de contenido">
            <a:extLst>
              <a:ext uri="{FF2B5EF4-FFF2-40B4-BE49-F238E27FC236}">
                <a16:creationId xmlns:a16="http://schemas.microsoft.com/office/drawing/2014/main" id="{9F9A228D-6214-7A45-BD33-82663F688821}"/>
              </a:ext>
            </a:extLst>
          </p:cNvPr>
          <p:cNvGraphicFramePr>
            <a:graphicFrameLocks noGrp="1"/>
          </p:cNvGraphicFramePr>
          <p:nvPr>
            <p:ph idx="1"/>
            <p:extLst>
              <p:ext uri="{D42A27DB-BD31-4B8C-83A1-F6EECF244321}">
                <p14:modId xmlns:p14="http://schemas.microsoft.com/office/powerpoint/2010/main" val="3686713902"/>
              </p:ext>
            </p:extLst>
          </p:nvPr>
        </p:nvGraphicFramePr>
        <p:xfrm>
          <a:off x="1641481" y="751289"/>
          <a:ext cx="7715304" cy="51577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1984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1E7A5EFD-9545-5B43-98D9-53D301184AB8}"/>
              </a:ext>
            </a:extLst>
          </p:cNvPr>
          <p:cNvSpPr>
            <a:spLocks noGrp="1"/>
          </p:cNvSpPr>
          <p:nvPr>
            <p:ph type="title"/>
          </p:nvPr>
        </p:nvSpPr>
        <p:spPr>
          <a:xfrm>
            <a:off x="177002" y="178759"/>
            <a:ext cx="8596668" cy="1320800"/>
          </a:xfrm>
        </p:spPr>
        <p:txBody>
          <a:bodyPr/>
          <a:lstStyle/>
          <a:p>
            <a:pPr eaLnBrk="1" hangingPunct="1">
              <a:defRPr/>
            </a:pPr>
            <a:r>
              <a:rPr lang="es-ES" dirty="0">
                <a:effectLst>
                  <a:outerShdw blurRad="38100" dist="38100" dir="2700000" algn="tl">
                    <a:srgbClr val="C0C0C0"/>
                  </a:outerShdw>
                </a:effectLst>
              </a:rPr>
              <a:t>Justicia Federal – </a:t>
            </a:r>
          </a:p>
        </p:txBody>
      </p:sp>
      <p:pic>
        <p:nvPicPr>
          <p:cNvPr id="54274" name="Picture 2">
            <a:extLst>
              <a:ext uri="{FF2B5EF4-FFF2-40B4-BE49-F238E27FC236}">
                <a16:creationId xmlns:a16="http://schemas.microsoft.com/office/drawing/2014/main" id="{514681C3-FF4F-A347-84FA-51443D20BBD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17585" y="707366"/>
            <a:ext cx="9074989" cy="5592793"/>
          </a:xfrm>
        </p:spPr>
      </p:pic>
    </p:spTree>
    <p:extLst>
      <p:ext uri="{BB962C8B-B14F-4D97-AF65-F5344CB8AC3E}">
        <p14:creationId xmlns:p14="http://schemas.microsoft.com/office/powerpoint/2010/main" val="3820751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D310D6AC-9271-2A49-B29C-8E01B46255E6}"/>
              </a:ext>
            </a:extLst>
          </p:cNvPr>
          <p:cNvSpPr>
            <a:spLocks noGrp="1"/>
          </p:cNvSpPr>
          <p:nvPr>
            <p:ph type="title"/>
          </p:nvPr>
        </p:nvSpPr>
        <p:spPr>
          <a:xfrm>
            <a:off x="0" y="0"/>
            <a:ext cx="8596668" cy="776377"/>
          </a:xfrm>
        </p:spPr>
        <p:txBody>
          <a:bodyPr>
            <a:normAutofit/>
          </a:bodyPr>
          <a:lstStyle/>
          <a:p>
            <a:pPr>
              <a:defRPr/>
            </a:pPr>
            <a:r>
              <a:rPr lang="es-ES" dirty="0">
                <a:solidFill>
                  <a:schemeClr val="tx2">
                    <a:satMod val="130000"/>
                  </a:schemeClr>
                </a:solidFill>
              </a:rPr>
              <a:t>Justicia Federal – Santa Fe* (</a:t>
            </a:r>
            <a:r>
              <a:rPr lang="es-ES" dirty="0" err="1">
                <a:solidFill>
                  <a:schemeClr val="tx2">
                    <a:satMod val="130000"/>
                  </a:schemeClr>
                </a:solidFill>
              </a:rPr>
              <a:t>cont</a:t>
            </a:r>
            <a:r>
              <a:rPr lang="es-ES" dirty="0">
                <a:solidFill>
                  <a:schemeClr val="tx2">
                    <a:satMod val="130000"/>
                  </a:schemeClr>
                </a:solidFill>
              </a:rPr>
              <a:t>)</a:t>
            </a:r>
          </a:p>
        </p:txBody>
      </p:sp>
      <p:pic>
        <p:nvPicPr>
          <p:cNvPr id="56322" name="Picture 2">
            <a:extLst>
              <a:ext uri="{FF2B5EF4-FFF2-40B4-BE49-F238E27FC236}">
                <a16:creationId xmlns:a16="http://schemas.microsoft.com/office/drawing/2014/main" id="{2384CB19-A9FB-3245-9720-3096EADC75F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93298" y="776377"/>
            <a:ext cx="9731767" cy="5684808"/>
          </a:xfrm>
        </p:spPr>
      </p:pic>
    </p:spTree>
    <p:extLst>
      <p:ext uri="{BB962C8B-B14F-4D97-AF65-F5344CB8AC3E}">
        <p14:creationId xmlns:p14="http://schemas.microsoft.com/office/powerpoint/2010/main" val="3133726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0D3ADFD9-6683-E24B-B78A-EE560DBEB6BF}"/>
              </a:ext>
            </a:extLst>
          </p:cNvPr>
          <p:cNvSpPr>
            <a:spLocks noGrp="1"/>
          </p:cNvSpPr>
          <p:nvPr>
            <p:ph type="title"/>
          </p:nvPr>
        </p:nvSpPr>
        <p:spPr>
          <a:xfrm>
            <a:off x="0" y="195532"/>
            <a:ext cx="8596668" cy="1320800"/>
          </a:xfrm>
        </p:spPr>
        <p:txBody>
          <a:bodyPr>
            <a:normAutofit/>
          </a:bodyPr>
          <a:lstStyle/>
          <a:p>
            <a:pPr>
              <a:defRPr/>
            </a:pPr>
            <a:r>
              <a:rPr lang="es-ES" dirty="0">
                <a:solidFill>
                  <a:schemeClr val="tx2">
                    <a:satMod val="130000"/>
                  </a:schemeClr>
                </a:solidFill>
              </a:rPr>
              <a:t>Justicia Federal – Entre </a:t>
            </a:r>
            <a:r>
              <a:rPr lang="es-ES" dirty="0" err="1">
                <a:solidFill>
                  <a:schemeClr val="tx2">
                    <a:satMod val="130000"/>
                  </a:schemeClr>
                </a:solidFill>
              </a:rPr>
              <a:t>Rios</a:t>
            </a:r>
            <a:r>
              <a:rPr lang="es-ES" dirty="0">
                <a:solidFill>
                  <a:schemeClr val="tx2">
                    <a:satMod val="130000"/>
                  </a:schemeClr>
                </a:solidFill>
              </a:rPr>
              <a:t>* (</a:t>
            </a:r>
            <a:r>
              <a:rPr lang="es-ES" dirty="0" err="1">
                <a:solidFill>
                  <a:schemeClr val="tx2">
                    <a:satMod val="130000"/>
                  </a:schemeClr>
                </a:solidFill>
              </a:rPr>
              <a:t>cont</a:t>
            </a:r>
            <a:r>
              <a:rPr lang="es-ES" dirty="0">
                <a:solidFill>
                  <a:schemeClr val="tx2">
                    <a:satMod val="130000"/>
                  </a:schemeClr>
                </a:solidFill>
              </a:rPr>
              <a:t>)</a:t>
            </a:r>
          </a:p>
        </p:txBody>
      </p:sp>
      <p:pic>
        <p:nvPicPr>
          <p:cNvPr id="58370" name="Picture 4">
            <a:extLst>
              <a:ext uri="{FF2B5EF4-FFF2-40B4-BE49-F238E27FC236}">
                <a16:creationId xmlns:a16="http://schemas.microsoft.com/office/drawing/2014/main" id="{F2EA1FBC-F69C-C84A-9E8D-9E12FAEE83A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10550" y="1284947"/>
            <a:ext cx="9788106" cy="5357812"/>
          </a:xfrm>
        </p:spPr>
      </p:pic>
    </p:spTree>
    <p:extLst>
      <p:ext uri="{BB962C8B-B14F-4D97-AF65-F5344CB8AC3E}">
        <p14:creationId xmlns:p14="http://schemas.microsoft.com/office/powerpoint/2010/main" val="2758445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9B4F39EA-0354-6246-B418-79320D4204B2}"/>
              </a:ext>
            </a:extLst>
          </p:cNvPr>
          <p:cNvSpPr>
            <a:spLocks noGrp="1"/>
          </p:cNvSpPr>
          <p:nvPr>
            <p:ph type="title"/>
          </p:nvPr>
        </p:nvSpPr>
        <p:spPr>
          <a:xfrm>
            <a:off x="2959101" y="274639"/>
            <a:ext cx="7065963" cy="1011237"/>
          </a:xfrm>
        </p:spPr>
        <p:txBody>
          <a:bodyPr/>
          <a:lstStyle/>
          <a:p>
            <a:pPr>
              <a:defRPr/>
            </a:pPr>
            <a:r>
              <a:rPr lang="es-ES" dirty="0">
                <a:solidFill>
                  <a:schemeClr val="tx2">
                    <a:satMod val="130000"/>
                  </a:schemeClr>
                </a:solidFill>
              </a:rPr>
              <a:t>Poder Judicial Santa Fe**</a:t>
            </a:r>
          </a:p>
        </p:txBody>
      </p:sp>
      <p:pic>
        <p:nvPicPr>
          <p:cNvPr id="60418" name="Picture 2">
            <a:extLst>
              <a:ext uri="{FF2B5EF4-FFF2-40B4-BE49-F238E27FC236}">
                <a16:creationId xmlns:a16="http://schemas.microsoft.com/office/drawing/2014/main" id="{A363020D-67ED-5A4C-8BC2-9A0C0F1216A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25296" y="1285876"/>
            <a:ext cx="7232650" cy="4800600"/>
          </a:xfrm>
        </p:spPr>
      </p:pic>
    </p:spTree>
    <p:extLst>
      <p:ext uri="{BB962C8B-B14F-4D97-AF65-F5344CB8AC3E}">
        <p14:creationId xmlns:p14="http://schemas.microsoft.com/office/powerpoint/2010/main" val="2358136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Título">
            <a:extLst>
              <a:ext uri="{FF2B5EF4-FFF2-40B4-BE49-F238E27FC236}">
                <a16:creationId xmlns:a16="http://schemas.microsoft.com/office/drawing/2014/main" id="{34FE2337-A2DA-F74E-B3DD-4FF6599C3C9B}"/>
              </a:ext>
            </a:extLst>
          </p:cNvPr>
          <p:cNvSpPr>
            <a:spLocks noGrp="1"/>
          </p:cNvSpPr>
          <p:nvPr>
            <p:ph type="title"/>
          </p:nvPr>
        </p:nvSpPr>
        <p:spPr>
          <a:xfrm>
            <a:off x="1975689" y="0"/>
            <a:ext cx="7499350" cy="1143000"/>
          </a:xfrm>
        </p:spPr>
        <p:txBody>
          <a:bodyPr/>
          <a:lstStyle/>
          <a:p>
            <a:pPr>
              <a:defRPr/>
            </a:pPr>
            <a:r>
              <a:rPr lang="es-ES" dirty="0">
                <a:solidFill>
                  <a:schemeClr val="tx2">
                    <a:satMod val="130000"/>
                  </a:schemeClr>
                </a:solidFill>
              </a:rPr>
              <a:t>Poder Judicial Santa Fe</a:t>
            </a:r>
          </a:p>
        </p:txBody>
      </p:sp>
      <p:pic>
        <p:nvPicPr>
          <p:cNvPr id="62466" name="Picture 3">
            <a:extLst>
              <a:ext uri="{FF2B5EF4-FFF2-40B4-BE49-F238E27FC236}">
                <a16:creationId xmlns:a16="http://schemas.microsoft.com/office/drawing/2014/main" id="{69DBE24B-349A-994C-9F57-46A28D2A128D}"/>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75377" y="776377"/>
            <a:ext cx="4138163" cy="5805577"/>
          </a:xfrm>
        </p:spPr>
      </p:pic>
      <p:pic>
        <p:nvPicPr>
          <p:cNvPr id="62467" name="Picture 4">
            <a:extLst>
              <a:ext uri="{FF2B5EF4-FFF2-40B4-BE49-F238E27FC236}">
                <a16:creationId xmlns:a16="http://schemas.microsoft.com/office/drawing/2014/main" id="{FA0AA4B1-3801-9D4C-8404-1FF95BACE757}"/>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094287" y="1820174"/>
            <a:ext cx="3228975" cy="4390845"/>
          </a:xfrm>
        </p:spPr>
      </p:pic>
    </p:spTree>
    <p:extLst>
      <p:ext uri="{BB962C8B-B14F-4D97-AF65-F5344CB8AC3E}">
        <p14:creationId xmlns:p14="http://schemas.microsoft.com/office/powerpoint/2010/main" val="1221252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3219DDF3-0BB4-3646-9315-F7A0D2175387}"/>
              </a:ext>
            </a:extLst>
          </p:cNvPr>
          <p:cNvSpPr>
            <a:spLocks noGrp="1"/>
          </p:cNvSpPr>
          <p:nvPr>
            <p:ph type="title"/>
          </p:nvPr>
        </p:nvSpPr>
        <p:spPr>
          <a:xfrm>
            <a:off x="258792" y="214313"/>
            <a:ext cx="10120283" cy="857250"/>
          </a:xfrm>
        </p:spPr>
        <p:txBody>
          <a:bodyPr>
            <a:normAutofit fontScale="90000"/>
          </a:bodyPr>
          <a:lstStyle/>
          <a:p>
            <a:pPr eaLnBrk="1" hangingPunct="1">
              <a:defRPr/>
            </a:pPr>
            <a:r>
              <a:rPr lang="es-ES" sz="3900" b="1" dirty="0"/>
              <a:t>Poder Judicial de Entre Ríos*</a:t>
            </a:r>
            <a:br>
              <a:rPr lang="es-ES" sz="3900" b="1" dirty="0"/>
            </a:br>
            <a:br>
              <a:rPr lang="es-ES" sz="3900" b="1" dirty="0"/>
            </a:br>
            <a:endParaRPr lang="es-ES" sz="3900" b="1" dirty="0"/>
          </a:p>
        </p:txBody>
      </p:sp>
      <p:graphicFrame>
        <p:nvGraphicFramePr>
          <p:cNvPr id="8" name="7 Marcador de contenido">
            <a:extLst>
              <a:ext uri="{FF2B5EF4-FFF2-40B4-BE49-F238E27FC236}">
                <a16:creationId xmlns:a16="http://schemas.microsoft.com/office/drawing/2014/main" id="{5B4948DF-32D1-944B-9058-7BB8EBBA0A5E}"/>
              </a:ext>
            </a:extLst>
          </p:cNvPr>
          <p:cNvGraphicFramePr>
            <a:graphicFrameLocks noGrp="1"/>
          </p:cNvGraphicFramePr>
          <p:nvPr>
            <p:ph idx="1"/>
            <p:extLst>
              <p:ext uri="{D42A27DB-BD31-4B8C-83A1-F6EECF244321}">
                <p14:modId xmlns:p14="http://schemas.microsoft.com/office/powerpoint/2010/main" val="257339193"/>
              </p:ext>
            </p:extLst>
          </p:nvPr>
        </p:nvGraphicFramePr>
        <p:xfrm>
          <a:off x="2381224" y="1357298"/>
          <a:ext cx="7929618" cy="52864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1221806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0558C72F-D4A6-F447-AC86-BD6EE9AAE825}"/>
              </a:ext>
            </a:extLst>
          </p:cNvPr>
          <p:cNvSpPr>
            <a:spLocks noGrp="1"/>
          </p:cNvSpPr>
          <p:nvPr>
            <p:ph type="title"/>
          </p:nvPr>
        </p:nvSpPr>
        <p:spPr>
          <a:xfrm>
            <a:off x="194254" y="0"/>
            <a:ext cx="8708205" cy="1052423"/>
          </a:xfrm>
        </p:spPr>
        <p:txBody>
          <a:bodyPr>
            <a:normAutofit fontScale="90000"/>
          </a:bodyPr>
          <a:lstStyle/>
          <a:p>
            <a:pPr eaLnBrk="1" hangingPunct="1">
              <a:defRPr/>
            </a:pPr>
            <a:br>
              <a:rPr lang="es-ES" sz="3900" b="1" dirty="0"/>
            </a:br>
            <a:r>
              <a:rPr lang="es-ES" sz="3900" b="1" dirty="0"/>
              <a:t>Justicia de Paz Entre </a:t>
            </a:r>
            <a:r>
              <a:rPr lang="es-ES" b="1" dirty="0"/>
              <a:t>Ríos</a:t>
            </a:r>
            <a:br>
              <a:rPr lang="es-ES" sz="3900" b="1" dirty="0"/>
            </a:br>
            <a:endParaRPr lang="es-ES" sz="3900" b="1" dirty="0"/>
          </a:p>
        </p:txBody>
      </p:sp>
      <p:graphicFrame>
        <p:nvGraphicFramePr>
          <p:cNvPr id="8" name="7 Marcador de contenido">
            <a:extLst>
              <a:ext uri="{FF2B5EF4-FFF2-40B4-BE49-F238E27FC236}">
                <a16:creationId xmlns:a16="http://schemas.microsoft.com/office/drawing/2014/main" id="{4FD5BCCF-B5A5-1F40-B32F-EC480B0DA294}"/>
              </a:ext>
            </a:extLst>
          </p:cNvPr>
          <p:cNvGraphicFramePr>
            <a:graphicFrameLocks noGrp="1"/>
          </p:cNvGraphicFramePr>
          <p:nvPr>
            <p:ph idx="1"/>
            <p:extLst>
              <p:ext uri="{D42A27DB-BD31-4B8C-83A1-F6EECF244321}">
                <p14:modId xmlns:p14="http://schemas.microsoft.com/office/powerpoint/2010/main" val="2844430051"/>
              </p:ext>
            </p:extLst>
          </p:nvPr>
        </p:nvGraphicFramePr>
        <p:xfrm>
          <a:off x="2924594" y="1240766"/>
          <a:ext cx="749935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409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875739-0F86-3947-A513-3BAA7D8F4FD2}"/>
              </a:ext>
            </a:extLst>
          </p:cNvPr>
          <p:cNvSpPr>
            <a:spLocks noGrp="1"/>
          </p:cNvSpPr>
          <p:nvPr>
            <p:ph type="title"/>
          </p:nvPr>
        </p:nvSpPr>
        <p:spPr>
          <a:xfrm>
            <a:off x="276045" y="161027"/>
            <a:ext cx="8596668" cy="1320800"/>
          </a:xfrm>
        </p:spPr>
        <p:txBody>
          <a:bodyPr>
            <a:normAutofit fontScale="90000"/>
          </a:bodyPr>
          <a:lstStyle/>
          <a:p>
            <a:r>
              <a:rPr lang="es-AR" sz="4000" b="1" i="1" dirty="0">
                <a:solidFill>
                  <a:schemeClr val="tx2"/>
                </a:solidFill>
              </a:rPr>
              <a:t>JURISDICCIÓN COMO FUNCION: </a:t>
            </a:r>
            <a:r>
              <a:rPr lang="es-AR" sz="2200" b="1" i="1" dirty="0">
                <a:solidFill>
                  <a:schemeClr val="tx2"/>
                </a:solidFill>
              </a:rPr>
              <a:t>una de las funciones estatales mediante la cual los órganos del Estado administran justicia…</a:t>
            </a:r>
            <a:endParaRPr lang="es-AR" dirty="0"/>
          </a:p>
        </p:txBody>
      </p:sp>
      <p:sp>
        <p:nvSpPr>
          <p:cNvPr id="3" name="Marcador de contenido 2">
            <a:extLst>
              <a:ext uri="{FF2B5EF4-FFF2-40B4-BE49-F238E27FC236}">
                <a16:creationId xmlns:a16="http://schemas.microsoft.com/office/drawing/2014/main" id="{A446A277-9D91-1443-B677-499F1BA829D5}"/>
              </a:ext>
            </a:extLst>
          </p:cNvPr>
          <p:cNvSpPr>
            <a:spLocks noGrp="1"/>
          </p:cNvSpPr>
          <p:nvPr>
            <p:ph idx="1"/>
          </p:nvPr>
        </p:nvSpPr>
        <p:spPr>
          <a:xfrm>
            <a:off x="276045" y="1481826"/>
            <a:ext cx="8997957" cy="4884467"/>
          </a:xfrm>
        </p:spPr>
        <p:txBody>
          <a:bodyPr>
            <a:normAutofit/>
          </a:bodyPr>
          <a:lstStyle/>
          <a:p>
            <a:r>
              <a:rPr lang="es-AR" sz="2400" b="1" i="1" dirty="0"/>
              <a:t>NO TODA FUNCIÓN JURISDICCIONAL ESTÁ ENCOMENDAD A ORGANOS DEL PODER JUDICIAL. </a:t>
            </a:r>
          </a:p>
          <a:p>
            <a:r>
              <a:rPr lang="es-AR" sz="2400" dirty="0"/>
              <a:t>EJ:  aquellas funciones que ejercen </a:t>
            </a:r>
          </a:p>
          <a:p>
            <a:pPr lvl="1"/>
            <a:r>
              <a:rPr lang="es-AR" sz="2000" dirty="0"/>
              <a:t>Organismos administrativos en general- Tribunal de Faltas, Tribunal de cuentas de la nación o de una provincia.</a:t>
            </a:r>
          </a:p>
          <a:p>
            <a:pPr lvl="1"/>
            <a:r>
              <a:rPr lang="es-AR" sz="2000" dirty="0"/>
              <a:t>Organos del Poder legislativo: JUICIO POLÍTICO. </a:t>
            </a:r>
          </a:p>
          <a:p>
            <a:pPr marL="457200" lvl="1" indent="0">
              <a:buNone/>
            </a:pPr>
            <a:endParaRPr lang="es-AR" sz="2400" dirty="0"/>
          </a:p>
          <a:p>
            <a:r>
              <a:rPr lang="es-AR" sz="2400" b="1" dirty="0"/>
              <a:t>NO TODA FUNCIÓN DE LOS ORGANOS JUDICIALES ES JURISDICCIONAL: </a:t>
            </a:r>
          </a:p>
          <a:p>
            <a:pPr lvl="1"/>
            <a:r>
              <a:rPr lang="es-AR" sz="2000" dirty="0"/>
              <a:t>EJ: DICTADO DE REGLAMENTOS JUDICIALES, DESGINACIÓN DE EMPLEADOS O FUNCIONARIOS, INTERVENCIÓN EN LA DENOMINADA “JURISDICCIÓN VOLUNTARIA”</a:t>
            </a:r>
          </a:p>
        </p:txBody>
      </p:sp>
    </p:spTree>
    <p:extLst>
      <p:ext uri="{BB962C8B-B14F-4D97-AF65-F5344CB8AC3E}">
        <p14:creationId xmlns:p14="http://schemas.microsoft.com/office/powerpoint/2010/main" val="7496810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7B484A-218A-5745-A0C0-52286C9C884B}"/>
              </a:ext>
            </a:extLst>
          </p:cNvPr>
          <p:cNvSpPr>
            <a:spLocks noGrp="1"/>
          </p:cNvSpPr>
          <p:nvPr>
            <p:ph type="title"/>
          </p:nvPr>
        </p:nvSpPr>
        <p:spPr/>
        <p:txBody>
          <a:bodyPr/>
          <a:lstStyle/>
          <a:p>
            <a:r>
              <a:rPr lang="es-AR" dirty="0"/>
              <a:t>MAPA JUDICIAL Poder Judicial de Entre Ríos</a:t>
            </a:r>
          </a:p>
        </p:txBody>
      </p:sp>
      <p:sp>
        <p:nvSpPr>
          <p:cNvPr id="3" name="Marcador de contenido 2">
            <a:extLst>
              <a:ext uri="{FF2B5EF4-FFF2-40B4-BE49-F238E27FC236}">
                <a16:creationId xmlns:a16="http://schemas.microsoft.com/office/drawing/2014/main" id="{E912573E-8D6A-C641-9858-D04EC0907C0D}"/>
              </a:ext>
            </a:extLst>
          </p:cNvPr>
          <p:cNvSpPr>
            <a:spLocks noGrp="1"/>
          </p:cNvSpPr>
          <p:nvPr>
            <p:ph idx="1"/>
          </p:nvPr>
        </p:nvSpPr>
        <p:spPr/>
        <p:txBody>
          <a:bodyPr/>
          <a:lstStyle/>
          <a:p>
            <a:r>
              <a:rPr lang="es-AR" dirty="0">
                <a:hlinkClick r:id="rId2"/>
              </a:rPr>
              <a:t>http://www.jusentrerios.gov.ar/mapa-judicial-entre-rios/</a:t>
            </a:r>
            <a:endParaRPr lang="es-AR" dirty="0"/>
          </a:p>
        </p:txBody>
      </p:sp>
    </p:spTree>
    <p:extLst>
      <p:ext uri="{BB962C8B-B14F-4D97-AF65-F5344CB8AC3E}">
        <p14:creationId xmlns:p14="http://schemas.microsoft.com/office/powerpoint/2010/main" val="13544826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CC01FF1D-B93C-2A4D-B871-D55635E0E878}"/>
              </a:ext>
            </a:extLst>
          </p:cNvPr>
          <p:cNvSpPr>
            <a:spLocks noGrp="1"/>
          </p:cNvSpPr>
          <p:nvPr>
            <p:ph type="title"/>
          </p:nvPr>
        </p:nvSpPr>
        <p:spPr>
          <a:xfrm>
            <a:off x="267659" y="0"/>
            <a:ext cx="7494588" cy="868362"/>
          </a:xfrm>
        </p:spPr>
        <p:txBody>
          <a:bodyPr>
            <a:normAutofit fontScale="90000"/>
          </a:bodyPr>
          <a:lstStyle/>
          <a:p>
            <a:pPr eaLnBrk="1" hangingPunct="1">
              <a:defRPr/>
            </a:pPr>
            <a:r>
              <a:rPr lang="es-ES" sz="2900" b="1" u="sng">
                <a:effectLst>
                  <a:outerShdw blurRad="38100" dist="38100" dir="2700000" algn="tl">
                    <a:srgbClr val="C0C0C0"/>
                  </a:outerShdw>
                </a:effectLst>
              </a:rPr>
              <a:t>ÓRGANOS JUDICIALES. CLASES:</a:t>
            </a:r>
            <a:br>
              <a:rPr lang="es-ES" sz="2900">
                <a:effectLst>
                  <a:outerShdw blurRad="38100" dist="38100" dir="2700000" algn="tl">
                    <a:srgbClr val="C0C0C0"/>
                  </a:outerShdw>
                </a:effectLst>
              </a:rPr>
            </a:br>
            <a:endParaRPr lang="es-ES" sz="2900">
              <a:effectLst>
                <a:outerShdw blurRad="38100" dist="38100" dir="2700000" algn="tl">
                  <a:srgbClr val="C0C0C0"/>
                </a:outerShdw>
              </a:effectLst>
            </a:endParaRPr>
          </a:p>
        </p:txBody>
      </p:sp>
      <p:sp>
        <p:nvSpPr>
          <p:cNvPr id="67586" name="2 Marcador de contenido">
            <a:extLst>
              <a:ext uri="{FF2B5EF4-FFF2-40B4-BE49-F238E27FC236}">
                <a16:creationId xmlns:a16="http://schemas.microsoft.com/office/drawing/2014/main" id="{4EC560BF-9A48-D545-90C9-523D795E8417}"/>
              </a:ext>
            </a:extLst>
          </p:cNvPr>
          <p:cNvSpPr>
            <a:spLocks noGrp="1"/>
          </p:cNvSpPr>
          <p:nvPr>
            <p:ph idx="1"/>
          </p:nvPr>
        </p:nvSpPr>
        <p:spPr>
          <a:xfrm>
            <a:off x="612715" y="868362"/>
            <a:ext cx="9100628" cy="5519737"/>
          </a:xfrm>
        </p:spPr>
        <p:txBody>
          <a:bodyPr>
            <a:normAutofit/>
          </a:bodyPr>
          <a:lstStyle/>
          <a:p>
            <a:pPr eaLnBrk="1" hangingPunct="1">
              <a:lnSpc>
                <a:spcPct val="90000"/>
              </a:lnSpc>
            </a:pPr>
            <a:r>
              <a:rPr lang="es-ES" altLang="es-AR" sz="2700" b="1" u="sng" dirty="0"/>
              <a:t>ORGANOS TÉCNICOS Y LEGOS</a:t>
            </a:r>
            <a:r>
              <a:rPr lang="es-ES" altLang="es-AR" sz="2700" b="1" dirty="0"/>
              <a:t>. </a:t>
            </a:r>
            <a:r>
              <a:rPr lang="es-ES" altLang="es-AR" sz="2700" dirty="0"/>
              <a:t>: </a:t>
            </a:r>
          </a:p>
          <a:p>
            <a:pPr lvl="1" indent="-282575" algn="just">
              <a:lnSpc>
                <a:spcPct val="90000"/>
              </a:lnSpc>
              <a:buFont typeface="Wingdings 2" pitchFamily="2" charset="2"/>
              <a:buChar char=""/>
            </a:pPr>
            <a:r>
              <a:rPr lang="es-ES" altLang="es-AR" sz="2400" dirty="0"/>
              <a:t>nuestro sistema jurídico como principio general limita el acceso a la categoría, a quienes sean Abogados con título expedido por las Universidades de la </a:t>
            </a:r>
            <a:r>
              <a:rPr lang="es-ES" altLang="es-AR" sz="2400" dirty="0" err="1"/>
              <a:t>Rca</a:t>
            </a:r>
            <a:r>
              <a:rPr lang="es-ES" altLang="es-AR" sz="2400" dirty="0"/>
              <a:t>. (TECNICISMO DEL ÓRGANO).</a:t>
            </a:r>
          </a:p>
          <a:p>
            <a:pPr lvl="1" indent="-282575" algn="just">
              <a:lnSpc>
                <a:spcPct val="90000"/>
              </a:lnSpc>
              <a:buFont typeface="Wingdings 2" pitchFamily="2" charset="2"/>
              <a:buChar char=""/>
            </a:pPr>
            <a:r>
              <a:rPr lang="es-ES" altLang="es-AR" sz="2400" dirty="0"/>
              <a:t>Por excepción, en caso de cuestiones de menor cuantía o escasa complejidad la legislación ha admitido la función juzgadora ejercida por funcionarios legos –carentes de título profesional-, aunque sus resoluciones sean recurribles ante órganos técnicos (EJ.  Justicia de Paz,  algunos juzgados, en Entre Ríos)</a:t>
            </a:r>
          </a:p>
          <a:p>
            <a:pPr lvl="1" indent="-282575" algn="just">
              <a:lnSpc>
                <a:spcPct val="90000"/>
              </a:lnSpc>
              <a:buNone/>
            </a:pPr>
            <a:endParaRPr lang="es-ES" altLang="es-AR" sz="2400" dirty="0"/>
          </a:p>
          <a:p>
            <a:pPr eaLnBrk="1" hangingPunct="1">
              <a:lnSpc>
                <a:spcPct val="90000"/>
              </a:lnSpc>
            </a:pPr>
            <a:r>
              <a:rPr lang="es-ES" altLang="es-AR" sz="2700" dirty="0"/>
              <a:t>Órganos judiciales mixtos o complejos*</a:t>
            </a:r>
          </a:p>
          <a:p>
            <a:pPr eaLnBrk="1" hangingPunct="1">
              <a:lnSpc>
                <a:spcPct val="90000"/>
              </a:lnSpc>
            </a:pPr>
            <a:endParaRPr lang="es-ES" altLang="es-AR" sz="2700" dirty="0"/>
          </a:p>
        </p:txBody>
      </p:sp>
    </p:spTree>
    <p:extLst>
      <p:ext uri="{BB962C8B-B14F-4D97-AF65-F5344CB8AC3E}">
        <p14:creationId xmlns:p14="http://schemas.microsoft.com/office/powerpoint/2010/main" val="28976881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3BD662AC-4292-4D4D-A4B1-915ECAF01D3C}"/>
              </a:ext>
            </a:extLst>
          </p:cNvPr>
          <p:cNvSpPr>
            <a:spLocks noGrp="1"/>
          </p:cNvSpPr>
          <p:nvPr>
            <p:ph type="title"/>
          </p:nvPr>
        </p:nvSpPr>
        <p:spPr>
          <a:xfrm>
            <a:off x="155276" y="189781"/>
            <a:ext cx="8704658" cy="621101"/>
          </a:xfrm>
        </p:spPr>
        <p:txBody>
          <a:bodyPr>
            <a:normAutofit fontScale="90000"/>
          </a:bodyPr>
          <a:lstStyle/>
          <a:p>
            <a:pPr>
              <a:defRPr/>
            </a:pPr>
            <a:r>
              <a:rPr lang="es-ES" sz="2900" b="1" i="1" u="sng" dirty="0">
                <a:solidFill>
                  <a:schemeClr val="tx2"/>
                </a:solidFill>
                <a:effectLst>
                  <a:outerShdw blurRad="38100" dist="38100" dir="2700000" algn="tl">
                    <a:srgbClr val="C0C0C0"/>
                  </a:outerShdw>
                </a:effectLst>
              </a:rPr>
              <a:t>ORGANOS JUDICIALES: (</a:t>
            </a:r>
            <a:r>
              <a:rPr lang="es-ES" sz="2900" b="1" i="1" u="sng" dirty="0" err="1">
                <a:solidFill>
                  <a:schemeClr val="tx2"/>
                </a:solidFill>
                <a:effectLst>
                  <a:outerShdw blurRad="38100" dist="38100" dir="2700000" algn="tl">
                    <a:srgbClr val="C0C0C0"/>
                  </a:outerShdw>
                </a:effectLst>
              </a:rPr>
              <a:t>cont</a:t>
            </a:r>
            <a:r>
              <a:rPr lang="es-ES" sz="2900" b="1" i="1" u="sng" dirty="0">
                <a:solidFill>
                  <a:schemeClr val="tx2"/>
                </a:solidFill>
                <a:effectLst>
                  <a:outerShdw blurRad="38100" dist="38100" dir="2700000" algn="tl">
                    <a:srgbClr val="C0C0C0"/>
                  </a:outerShdw>
                </a:effectLst>
              </a:rPr>
              <a:t>)</a:t>
            </a:r>
            <a:br>
              <a:rPr lang="es-ES" sz="2900" i="1" dirty="0">
                <a:solidFill>
                  <a:schemeClr val="tx2"/>
                </a:solidFill>
                <a:effectLst>
                  <a:outerShdw blurRad="38100" dist="38100" dir="2700000" algn="tl">
                    <a:srgbClr val="C0C0C0"/>
                  </a:outerShdw>
                </a:effectLst>
              </a:rPr>
            </a:br>
            <a:br>
              <a:rPr lang="es-ES" sz="2900" i="1" dirty="0">
                <a:solidFill>
                  <a:schemeClr val="tx2"/>
                </a:solidFill>
                <a:effectLst>
                  <a:outerShdw blurRad="38100" dist="38100" dir="2700000" algn="tl">
                    <a:srgbClr val="C0C0C0"/>
                  </a:outerShdw>
                </a:effectLst>
              </a:rPr>
            </a:br>
            <a:br>
              <a:rPr lang="es-ES" sz="2900" b="1" u="sng" dirty="0">
                <a:effectLst>
                  <a:outerShdw blurRad="38100" dist="38100" dir="2700000" algn="tl">
                    <a:srgbClr val="C0C0C0"/>
                  </a:outerShdw>
                </a:effectLst>
              </a:rPr>
            </a:br>
            <a:br>
              <a:rPr lang="es-ES" sz="2900" b="1" u="sng" dirty="0">
                <a:effectLst>
                  <a:outerShdw blurRad="38100" dist="38100" dir="2700000" algn="tl">
                    <a:srgbClr val="C0C0C0"/>
                  </a:outerShdw>
                </a:effectLst>
              </a:rPr>
            </a:br>
            <a:endParaRPr lang="es-ES" sz="2900" dirty="0">
              <a:effectLst>
                <a:outerShdw blurRad="38100" dist="38100" dir="2700000" algn="tl">
                  <a:srgbClr val="C0C0C0"/>
                </a:outerShdw>
              </a:effectLst>
            </a:endParaRPr>
          </a:p>
        </p:txBody>
      </p:sp>
      <p:sp>
        <p:nvSpPr>
          <p:cNvPr id="69634" name="2 Marcador de contenido">
            <a:extLst>
              <a:ext uri="{FF2B5EF4-FFF2-40B4-BE49-F238E27FC236}">
                <a16:creationId xmlns:a16="http://schemas.microsoft.com/office/drawing/2014/main" id="{6A8465B0-95E8-CD44-90A1-6FB64AE2D935}"/>
              </a:ext>
            </a:extLst>
          </p:cNvPr>
          <p:cNvSpPr>
            <a:spLocks noGrp="1"/>
          </p:cNvSpPr>
          <p:nvPr>
            <p:ph idx="1"/>
          </p:nvPr>
        </p:nvSpPr>
        <p:spPr>
          <a:xfrm>
            <a:off x="327804" y="1069675"/>
            <a:ext cx="9299275" cy="5383513"/>
          </a:xfrm>
        </p:spPr>
        <p:txBody>
          <a:bodyPr/>
          <a:lstStyle/>
          <a:p>
            <a:pPr eaLnBrk="1" hangingPunct="1"/>
            <a:r>
              <a:rPr lang="es-ES" altLang="es-ES_tradnl" sz="3200" b="1" i="1" u="sng" dirty="0">
                <a:solidFill>
                  <a:schemeClr val="tx2"/>
                </a:solidFill>
              </a:rPr>
              <a:t>UNIPERSONALES o COLEGIADOS: </a:t>
            </a:r>
            <a:endParaRPr lang="es-ES" altLang="es-ES_tradnl" sz="3200" b="1" i="1" dirty="0">
              <a:solidFill>
                <a:schemeClr val="tx2"/>
              </a:solidFill>
            </a:endParaRPr>
          </a:p>
          <a:p>
            <a:pPr lvl="1" indent="-282575" algn="just">
              <a:buFont typeface="Wingdings 2" pitchFamily="2" charset="2"/>
              <a:buChar char=""/>
            </a:pPr>
            <a:r>
              <a:rPr lang="es-ES" altLang="es-ES_tradnl" sz="2800" b="1" i="1" dirty="0">
                <a:solidFill>
                  <a:schemeClr val="tx2"/>
                </a:solidFill>
              </a:rPr>
              <a:t>Regla general: </a:t>
            </a:r>
          </a:p>
          <a:p>
            <a:pPr lvl="1" indent="-282575" algn="just">
              <a:buFont typeface="Wingdings 2" pitchFamily="2" charset="2"/>
              <a:buChar char=""/>
            </a:pPr>
            <a:r>
              <a:rPr lang="es-ES" altLang="es-ES_tradnl" sz="2800" b="1" i="1" dirty="0">
                <a:solidFill>
                  <a:schemeClr val="tx2"/>
                </a:solidFill>
              </a:rPr>
              <a:t>1ª Instancia UNIPERSONAL: con apelación ante Tribunales colegiados o pluripersonales (Cámaras) </a:t>
            </a:r>
          </a:p>
          <a:p>
            <a:pPr lvl="1" indent="-282575" algn="just">
              <a:buFont typeface="Wingdings 2" pitchFamily="2" charset="2"/>
              <a:buChar char=""/>
            </a:pPr>
            <a:endParaRPr lang="es-ES" altLang="es-ES_tradnl" sz="2800" b="1" i="1" dirty="0">
              <a:solidFill>
                <a:schemeClr val="tx2"/>
              </a:solidFill>
            </a:endParaRPr>
          </a:p>
          <a:p>
            <a:pPr lvl="1" indent="-282575" algn="just">
              <a:buFont typeface="Wingdings 2" pitchFamily="2" charset="2"/>
              <a:buChar char=""/>
            </a:pPr>
            <a:r>
              <a:rPr lang="es-ES" altLang="es-ES_tradnl" sz="2800" b="1" i="1" dirty="0" err="1">
                <a:solidFill>
                  <a:schemeClr val="tx2"/>
                </a:solidFill>
              </a:rPr>
              <a:t>Excep</a:t>
            </a:r>
            <a:r>
              <a:rPr lang="es-ES" altLang="es-ES_tradnl" sz="2400" b="1" i="1" dirty="0">
                <a:solidFill>
                  <a:schemeClr val="tx2"/>
                </a:solidFill>
              </a:rPr>
              <a:t>:  Tribunales Colegiados de instancia única </a:t>
            </a:r>
          </a:p>
          <a:p>
            <a:pPr lvl="4" indent="-282575" algn="just">
              <a:buFont typeface="Wingdings 2" pitchFamily="2" charset="2"/>
              <a:buChar char=""/>
            </a:pPr>
            <a:r>
              <a:rPr lang="es-ES" altLang="es-ES_tradnl" sz="2400" b="1" i="1" dirty="0" err="1">
                <a:solidFill>
                  <a:schemeClr val="tx2"/>
                </a:solidFill>
              </a:rPr>
              <a:t>Ej</a:t>
            </a:r>
            <a:r>
              <a:rPr lang="es-ES" altLang="es-ES_tradnl" sz="2400" b="1" i="1" dirty="0">
                <a:solidFill>
                  <a:schemeClr val="tx2"/>
                </a:solidFill>
              </a:rPr>
              <a:t>: </a:t>
            </a:r>
            <a:r>
              <a:rPr lang="es-ES" altLang="es-ES_tradnl" sz="2400" b="1" i="1" dirty="0" err="1">
                <a:solidFill>
                  <a:schemeClr val="tx2"/>
                </a:solidFill>
              </a:rPr>
              <a:t>Pcia</a:t>
            </a:r>
            <a:r>
              <a:rPr lang="es-ES" altLang="es-ES_tradnl" sz="2400" b="1" i="1" dirty="0">
                <a:solidFill>
                  <a:schemeClr val="tx2"/>
                </a:solidFill>
              </a:rPr>
              <a:t> Santa Fe:  Tribunales Orales de Responsabilidad Extracontractual y Familia,  (órganos judiciales de 1º instancia colegiados)</a:t>
            </a:r>
            <a:endParaRPr lang="es-ES" altLang="es-ES_tradnl" b="1" i="1" dirty="0">
              <a:solidFill>
                <a:schemeClr val="tx2"/>
              </a:solidFill>
            </a:endParaRPr>
          </a:p>
        </p:txBody>
      </p:sp>
    </p:spTree>
    <p:extLst>
      <p:ext uri="{BB962C8B-B14F-4D97-AF65-F5344CB8AC3E}">
        <p14:creationId xmlns:p14="http://schemas.microsoft.com/office/powerpoint/2010/main" val="854673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864E1567-B65B-FF4A-B09C-E55434F0094F}"/>
              </a:ext>
            </a:extLst>
          </p:cNvPr>
          <p:cNvSpPr>
            <a:spLocks noGrp="1"/>
          </p:cNvSpPr>
          <p:nvPr>
            <p:ph type="title"/>
          </p:nvPr>
        </p:nvSpPr>
        <p:spPr>
          <a:xfrm>
            <a:off x="431321" y="164442"/>
            <a:ext cx="8618394" cy="914400"/>
          </a:xfrm>
        </p:spPr>
        <p:txBody>
          <a:bodyPr>
            <a:noAutofit/>
          </a:bodyPr>
          <a:lstStyle/>
          <a:p>
            <a:pPr eaLnBrk="1" hangingPunct="1">
              <a:defRPr/>
            </a:pPr>
            <a:r>
              <a:rPr lang="es-ES" sz="2800" b="1" i="1" dirty="0">
                <a:solidFill>
                  <a:schemeClr val="tx2"/>
                </a:solidFill>
                <a:effectLst>
                  <a:outerShdw blurRad="38100" dist="38100" dir="2700000" algn="tl">
                    <a:srgbClr val="C0C0C0"/>
                  </a:outerShdw>
                </a:effectLst>
              </a:rPr>
              <a:t>CLASES DE ORGANOS JUDICIALES: (</a:t>
            </a:r>
            <a:r>
              <a:rPr lang="es-ES" sz="2800" b="1" i="1" dirty="0" err="1">
                <a:solidFill>
                  <a:schemeClr val="tx2"/>
                </a:solidFill>
                <a:effectLst>
                  <a:outerShdw blurRad="38100" dist="38100" dir="2700000" algn="tl">
                    <a:srgbClr val="C0C0C0"/>
                  </a:outerShdw>
                </a:effectLst>
              </a:rPr>
              <a:t>cont</a:t>
            </a:r>
            <a:r>
              <a:rPr lang="es-ES" sz="2800" b="1" i="1" dirty="0">
                <a:solidFill>
                  <a:schemeClr val="tx2"/>
                </a:solidFill>
                <a:effectLst>
                  <a:outerShdw blurRad="38100" dist="38100" dir="2700000" algn="tl">
                    <a:srgbClr val="C0C0C0"/>
                  </a:outerShdw>
                </a:effectLst>
              </a:rPr>
              <a:t>)</a:t>
            </a:r>
            <a:br>
              <a:rPr lang="es-ES" sz="2800" i="1" dirty="0">
                <a:solidFill>
                  <a:schemeClr val="tx2"/>
                </a:solidFill>
                <a:effectLst>
                  <a:outerShdw blurRad="38100" dist="38100" dir="2700000" algn="tl">
                    <a:srgbClr val="C0C0C0"/>
                  </a:outerShdw>
                </a:effectLst>
              </a:rPr>
            </a:br>
            <a:br>
              <a:rPr lang="es-ES" sz="2800" i="1" dirty="0">
                <a:solidFill>
                  <a:schemeClr val="tx2"/>
                </a:solidFill>
                <a:effectLst>
                  <a:outerShdw blurRad="38100" dist="38100" dir="2700000" algn="tl">
                    <a:srgbClr val="C0C0C0"/>
                  </a:outerShdw>
                </a:effectLst>
              </a:rPr>
            </a:br>
            <a:endParaRPr lang="es-ES" sz="2800" i="1" dirty="0">
              <a:solidFill>
                <a:schemeClr val="tx2"/>
              </a:solidFill>
              <a:effectLst>
                <a:outerShdw blurRad="38100" dist="38100" dir="2700000" algn="tl">
                  <a:srgbClr val="C0C0C0"/>
                </a:outerShdw>
              </a:effectLst>
            </a:endParaRPr>
          </a:p>
        </p:txBody>
      </p:sp>
      <p:sp>
        <p:nvSpPr>
          <p:cNvPr id="3" name="2 Marcador de contenido">
            <a:extLst>
              <a:ext uri="{FF2B5EF4-FFF2-40B4-BE49-F238E27FC236}">
                <a16:creationId xmlns:a16="http://schemas.microsoft.com/office/drawing/2014/main" id="{C104AF97-5C7A-7C4E-8B61-85D0DC056A5F}"/>
              </a:ext>
            </a:extLst>
          </p:cNvPr>
          <p:cNvSpPr>
            <a:spLocks noGrp="1"/>
          </p:cNvSpPr>
          <p:nvPr>
            <p:ph idx="1"/>
          </p:nvPr>
        </p:nvSpPr>
        <p:spPr>
          <a:xfrm>
            <a:off x="431321" y="810883"/>
            <a:ext cx="9316528" cy="5745191"/>
          </a:xfrm>
        </p:spPr>
        <p:txBody>
          <a:bodyPr>
            <a:normAutofit/>
          </a:bodyPr>
          <a:lstStyle/>
          <a:p>
            <a:pPr eaLnBrk="1" hangingPunct="1">
              <a:lnSpc>
                <a:spcPct val="80000"/>
              </a:lnSpc>
              <a:buFont typeface="Wingdings 2" pitchFamily="18" charset="2"/>
              <a:buChar char=""/>
              <a:defRPr/>
            </a:pPr>
            <a:endParaRPr lang="es-ES" sz="2200" u="sng" dirty="0"/>
          </a:p>
          <a:p>
            <a:pPr eaLnBrk="1" hangingPunct="1">
              <a:lnSpc>
                <a:spcPct val="80000"/>
              </a:lnSpc>
              <a:buFont typeface="Wingdings 2" pitchFamily="18" charset="2"/>
              <a:buChar char=""/>
              <a:defRPr/>
            </a:pPr>
            <a:r>
              <a:rPr lang="es-ES" sz="2200" b="1" i="1" u="sng" dirty="0">
                <a:solidFill>
                  <a:srgbClr val="00B050"/>
                </a:solidFill>
                <a:effectLst>
                  <a:outerShdw blurRad="38100" dist="38100" dir="2700000" algn="tl">
                    <a:srgbClr val="C0C0C0"/>
                  </a:outerShdw>
                </a:effectLst>
              </a:rPr>
              <a:t>DE INSTANCIA ÚNICA o PLURAL</a:t>
            </a:r>
            <a:r>
              <a:rPr lang="es-ES" sz="2200" b="1" i="1" dirty="0">
                <a:solidFill>
                  <a:srgbClr val="00B050"/>
                </a:solidFill>
                <a:effectLst>
                  <a:outerShdw blurRad="38100" dist="38100" dir="2700000" algn="tl">
                    <a:srgbClr val="C0C0C0"/>
                  </a:outerShdw>
                </a:effectLst>
              </a:rPr>
              <a:t>: </a:t>
            </a:r>
          </a:p>
          <a:p>
            <a:pPr algn="just" eaLnBrk="1" hangingPunct="1">
              <a:lnSpc>
                <a:spcPct val="80000"/>
              </a:lnSpc>
              <a:buFont typeface="Wingdings 2" pitchFamily="18" charset="2"/>
              <a:buNone/>
              <a:defRPr/>
            </a:pPr>
            <a:r>
              <a:rPr lang="es-ES" sz="2200" b="1" i="1" dirty="0">
                <a:solidFill>
                  <a:srgbClr val="00B050"/>
                </a:solidFill>
                <a:effectLst>
                  <a:outerShdw blurRad="38100" dist="38100" dir="2700000" algn="tl">
                    <a:srgbClr val="C0C0C0"/>
                  </a:outerShdw>
                </a:effectLst>
              </a:rPr>
              <a:t>   </a:t>
            </a:r>
            <a:r>
              <a:rPr lang="es-ES" sz="2200" dirty="0"/>
              <a:t> 	</a:t>
            </a:r>
            <a:r>
              <a:rPr lang="es-ES" sz="2200" b="1" dirty="0"/>
              <a:t>Distinción: </a:t>
            </a:r>
          </a:p>
          <a:p>
            <a:pPr algn="just" eaLnBrk="1" hangingPunct="1">
              <a:lnSpc>
                <a:spcPct val="80000"/>
              </a:lnSpc>
              <a:buFont typeface="Wingdings 2" pitchFamily="18" charset="2"/>
              <a:buNone/>
              <a:defRPr/>
            </a:pPr>
            <a:r>
              <a:rPr lang="es-ES" sz="2200" b="1" dirty="0"/>
              <a:t>		Por la  “</a:t>
            </a:r>
            <a:r>
              <a:rPr lang="es-ES" sz="2200" b="1" dirty="0" err="1"/>
              <a:t>definitividad</a:t>
            </a:r>
            <a:r>
              <a:rPr lang="es-ES" sz="2200" b="1" dirty="0"/>
              <a:t>” del conocimiento asignado al órgano judicial y  </a:t>
            </a:r>
          </a:p>
          <a:p>
            <a:pPr algn="just" eaLnBrk="1" hangingPunct="1">
              <a:lnSpc>
                <a:spcPct val="80000"/>
              </a:lnSpc>
              <a:buFont typeface="Wingdings 2" pitchFamily="18" charset="2"/>
              <a:buNone/>
              <a:defRPr/>
            </a:pPr>
            <a:r>
              <a:rPr lang="es-ES" sz="2200" b="1" dirty="0"/>
              <a:t>		la posibilidad de que un mismo asunto </a:t>
            </a:r>
            <a:r>
              <a:rPr lang="es-ES" sz="2200" b="1" u="sng" dirty="0"/>
              <a:t>sea o  no susceptible</a:t>
            </a:r>
            <a:r>
              <a:rPr lang="es-ES" sz="2200" b="1" dirty="0"/>
              <a:t> de ser examinado sucesivamente por distintos órganos, tanto en su aspecto fáctico como jurídico (mediante un  recurso ordinario de apelación).</a:t>
            </a:r>
          </a:p>
          <a:p>
            <a:pPr eaLnBrk="1" hangingPunct="1">
              <a:lnSpc>
                <a:spcPct val="80000"/>
              </a:lnSpc>
              <a:buFont typeface="Wingdings 2" pitchFamily="18" charset="2"/>
              <a:buNone/>
              <a:defRPr/>
            </a:pPr>
            <a:endParaRPr lang="es-ES" sz="2200" dirty="0"/>
          </a:p>
          <a:p>
            <a:pPr algn="just" eaLnBrk="1" hangingPunct="1">
              <a:lnSpc>
                <a:spcPct val="80000"/>
              </a:lnSpc>
              <a:buFont typeface="Wingdings 2" pitchFamily="18" charset="2"/>
              <a:buNone/>
              <a:defRPr/>
            </a:pPr>
            <a:r>
              <a:rPr lang="es-ES" sz="2200" dirty="0"/>
              <a:t> </a:t>
            </a:r>
            <a:r>
              <a:rPr lang="es-ES" sz="2500" b="1" i="1" dirty="0">
                <a:solidFill>
                  <a:srgbClr val="FF0000"/>
                </a:solidFill>
                <a:effectLst>
                  <a:outerShdw blurRad="38100" dist="38100" dir="2700000" algn="tl">
                    <a:srgbClr val="C0C0C0"/>
                  </a:outerShdw>
                </a:effectLst>
              </a:rPr>
              <a:t> </a:t>
            </a:r>
            <a:r>
              <a:rPr lang="es-ES" sz="2500" b="1" i="1" dirty="0">
                <a:solidFill>
                  <a:srgbClr val="C00000"/>
                </a:solidFill>
                <a:effectLst>
                  <a:outerShdw blurRad="38100" dist="38100" dir="2700000" algn="tl">
                    <a:srgbClr val="C0C0C0"/>
                  </a:outerShdw>
                </a:effectLst>
              </a:rPr>
              <a:t>Principio general:</a:t>
            </a:r>
            <a:r>
              <a:rPr lang="es-ES" sz="2500" b="1" i="1" dirty="0">
                <a:solidFill>
                  <a:srgbClr val="FF0000"/>
                </a:solidFill>
                <a:effectLst>
                  <a:outerShdw blurRad="38100" dist="38100" dir="2700000" algn="tl">
                    <a:srgbClr val="C0C0C0"/>
                  </a:outerShdw>
                </a:effectLst>
              </a:rPr>
              <a:t>  </a:t>
            </a:r>
            <a:r>
              <a:rPr lang="es-ES" sz="2200" b="1" dirty="0"/>
              <a:t>INSTANCIA MÚLTIPLE.</a:t>
            </a:r>
          </a:p>
          <a:p>
            <a:pPr algn="just" eaLnBrk="1" hangingPunct="1">
              <a:lnSpc>
                <a:spcPct val="80000"/>
              </a:lnSpc>
              <a:buFont typeface="Wingdings 2" pitchFamily="18" charset="2"/>
              <a:buNone/>
              <a:defRPr/>
            </a:pPr>
            <a:r>
              <a:rPr lang="es-ES" sz="2200" dirty="0"/>
              <a:t>		Salvo las excepciones de </a:t>
            </a:r>
            <a:r>
              <a:rPr lang="es-ES" sz="2200" dirty="0" err="1"/>
              <a:t>irrecurribilidad</a:t>
            </a:r>
            <a:r>
              <a:rPr lang="es-ES" sz="2200" dirty="0"/>
              <a:t> y casos de instancia única de los tribunales colegiados (en general, sus resoluciones se revisan mediante recurso Extraordinario, no por recurso Apelación).</a:t>
            </a:r>
          </a:p>
          <a:p>
            <a:pPr eaLnBrk="1" hangingPunct="1">
              <a:lnSpc>
                <a:spcPct val="80000"/>
              </a:lnSpc>
              <a:buFont typeface="Wingdings 2" pitchFamily="18" charset="2"/>
              <a:buNone/>
              <a:defRPr/>
            </a:pPr>
            <a:endParaRPr lang="es-ES" sz="2200" dirty="0"/>
          </a:p>
        </p:txBody>
      </p:sp>
    </p:spTree>
    <p:extLst>
      <p:ext uri="{BB962C8B-B14F-4D97-AF65-F5344CB8AC3E}">
        <p14:creationId xmlns:p14="http://schemas.microsoft.com/office/powerpoint/2010/main" val="3643468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9AFF65-169B-3546-9B15-9D1F5AE26844}"/>
              </a:ext>
            </a:extLst>
          </p:cNvPr>
          <p:cNvSpPr>
            <a:spLocks noGrp="1"/>
          </p:cNvSpPr>
          <p:nvPr>
            <p:ph type="title"/>
          </p:nvPr>
        </p:nvSpPr>
        <p:spPr>
          <a:xfrm>
            <a:off x="211507" y="126521"/>
            <a:ext cx="9501836" cy="615351"/>
          </a:xfrm>
        </p:spPr>
        <p:txBody>
          <a:bodyPr>
            <a:normAutofit fontScale="90000"/>
          </a:bodyPr>
          <a:lstStyle/>
          <a:p>
            <a:r>
              <a:rPr lang="es-AR" b="1" i="1" dirty="0">
                <a:solidFill>
                  <a:schemeClr val="tx2"/>
                </a:solidFill>
              </a:rPr>
              <a:t>DIFERENCIAS y SEMEJANZAS</a:t>
            </a:r>
          </a:p>
        </p:txBody>
      </p:sp>
      <p:sp>
        <p:nvSpPr>
          <p:cNvPr id="3" name="Marcador de contenido 2">
            <a:extLst>
              <a:ext uri="{FF2B5EF4-FFF2-40B4-BE49-F238E27FC236}">
                <a16:creationId xmlns:a16="http://schemas.microsoft.com/office/drawing/2014/main" id="{7E7084D0-0A03-DD4F-B494-A45EC8FE2A73}"/>
              </a:ext>
            </a:extLst>
          </p:cNvPr>
          <p:cNvSpPr>
            <a:spLocks noGrp="1"/>
          </p:cNvSpPr>
          <p:nvPr>
            <p:ph idx="1"/>
          </p:nvPr>
        </p:nvSpPr>
        <p:spPr>
          <a:xfrm>
            <a:off x="211507" y="741872"/>
            <a:ext cx="9726122" cy="5779698"/>
          </a:xfrm>
        </p:spPr>
        <p:txBody>
          <a:bodyPr>
            <a:normAutofit/>
          </a:bodyPr>
          <a:lstStyle/>
          <a:p>
            <a:pPr algn="just"/>
            <a:r>
              <a:rPr lang="es-AR" b="1" i="1" dirty="0"/>
              <a:t>LA FUNCIÓN LEGISLATIVA, EN GENERAL PRODUCE NORMAS JURÍDICAS GENERALES Y ABSTRACTAS, QUE PUEDEN SER MODIFICADAS Y/O DEROGADAS MEDIANTE OTRA NORMA DEL MISMO TENOR, DICTADA POR EL MISMO ÓRGANO LEGISLATIVO. </a:t>
            </a:r>
          </a:p>
          <a:p>
            <a:pPr algn="just"/>
            <a:endParaRPr lang="es-AR" b="1" i="1" dirty="0"/>
          </a:p>
          <a:p>
            <a:pPr algn="just"/>
            <a:r>
              <a:rPr lang="es-AR" sz="2000" b="1" i="1" dirty="0"/>
              <a:t>LA FUNCIÓN ADMINISTRATIVA,  TIENE EN COMÚN CON LA FUNCIÓN JUDICIAL QUE </a:t>
            </a:r>
            <a:endParaRPr lang="es-AR" b="1" i="1" dirty="0"/>
          </a:p>
          <a:p>
            <a:pPr lvl="1" algn="just"/>
            <a:r>
              <a:rPr lang="es-AR" b="1" i="1" dirty="0"/>
              <a:t>EN AMBOS CASOS SE INDIVIDUALIZA Y CONCRETA UNA NORMA GENERAL, </a:t>
            </a:r>
          </a:p>
          <a:p>
            <a:pPr lvl="1" algn="just"/>
            <a:r>
              <a:rPr lang="es-AR" b="1" i="1" dirty="0"/>
              <a:t>SU AUTOR ES SIEMPRE UN ORGANO DEL ESTADO, confiriéndole carácter de autoridad a sus actos. </a:t>
            </a:r>
          </a:p>
          <a:p>
            <a:pPr lvl="1" algn="just"/>
            <a:r>
              <a:rPr lang="es-AR" b="1" i="1" dirty="0"/>
              <a:t>EN AMBOS CASOS, EL ACTO jurisdiccional tiene la aptitud de imponerse a cualquier miembro de la comunidad cuya conducta o cuyas relaciones estén comprenidas en el ámbito de competencia asignado a algún organo estatal (quedan afuera las llamada “jurisdicciones domésticas”, como la deportiva o la asociativa).</a:t>
            </a:r>
          </a:p>
        </p:txBody>
      </p:sp>
    </p:spTree>
    <p:extLst>
      <p:ext uri="{BB962C8B-B14F-4D97-AF65-F5344CB8AC3E}">
        <p14:creationId xmlns:p14="http://schemas.microsoft.com/office/powerpoint/2010/main" val="1846587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8FA7B0-C58C-E745-AAFC-E78E49EDE143}"/>
              </a:ext>
            </a:extLst>
          </p:cNvPr>
          <p:cNvSpPr>
            <a:spLocks noGrp="1"/>
          </p:cNvSpPr>
          <p:nvPr>
            <p:ph type="title"/>
          </p:nvPr>
        </p:nvSpPr>
        <p:spPr>
          <a:xfrm>
            <a:off x="345057" y="0"/>
            <a:ext cx="8596668" cy="1320800"/>
          </a:xfrm>
        </p:spPr>
        <p:txBody>
          <a:bodyPr/>
          <a:lstStyle/>
          <a:p>
            <a:r>
              <a:rPr lang="es-AR" dirty="0"/>
              <a:t>Diferencias y semejanzas</a:t>
            </a:r>
          </a:p>
        </p:txBody>
      </p:sp>
      <p:sp>
        <p:nvSpPr>
          <p:cNvPr id="3" name="Marcador de contenido 2">
            <a:extLst>
              <a:ext uri="{FF2B5EF4-FFF2-40B4-BE49-F238E27FC236}">
                <a16:creationId xmlns:a16="http://schemas.microsoft.com/office/drawing/2014/main" id="{024FD535-AA65-F14F-AC71-7550AE1192CC}"/>
              </a:ext>
            </a:extLst>
          </p:cNvPr>
          <p:cNvSpPr>
            <a:spLocks noGrp="1"/>
          </p:cNvSpPr>
          <p:nvPr>
            <p:ph idx="1"/>
          </p:nvPr>
        </p:nvSpPr>
        <p:spPr>
          <a:xfrm>
            <a:off x="345057" y="1000664"/>
            <a:ext cx="9713343" cy="5331125"/>
          </a:xfrm>
        </p:spPr>
        <p:txBody>
          <a:bodyPr/>
          <a:lstStyle/>
          <a:p>
            <a:pPr algn="just"/>
            <a:r>
              <a:rPr lang="es-AR" sz="2000" b="1" i="1" dirty="0"/>
              <a:t>Tienen de diferente: </a:t>
            </a:r>
          </a:p>
          <a:p>
            <a:pPr lvl="1" algn="just"/>
            <a:r>
              <a:rPr lang="es-AR" sz="1800" b="1" i="1" dirty="0"/>
              <a:t>En la actuación administrativa que interviene en la relación del órgano administrativo con el ciudadano administrado,  el proyecto comunitario puede expresarse de modo espontáne0 o directo  (una persona que solicitó tramite de jubilación, se conforma cuando ésta les es denegada por la Caja de Jubilaciones) o bien puede expresarse también de modo no espontáneo  o no espontáneo. </a:t>
            </a:r>
          </a:p>
          <a:p>
            <a:pPr lvl="1" algn="just"/>
            <a:r>
              <a:rPr lang="es-AR" sz="1800" b="1" i="1" dirty="0"/>
              <a:t>La judicial en cambio, se expresa de modo indirecta, no espontánea o mediata, ante la presencia de un conflicto o disputa cuya solución requiere la intervención de deterinados órganos comunitarios que dicten un fallo que exprese cual es el verdadero proyecto comunitario que resultó malogrado a raíz del conflito, todo a fin de evitar los riesgos e inseguridad de administrar justicia por mano propia (cuando ese mismo ciudadano, no conforme con el criterio de la caja, deduce un recurso para que un organismo superior administrativo, sea el que revise y exprese el contenido del proyecto, determinando el alcance del derecho del administrado y correlativo deber del organismo inferior). </a:t>
            </a:r>
          </a:p>
          <a:p>
            <a:endParaRPr lang="es-AR" dirty="0"/>
          </a:p>
        </p:txBody>
      </p:sp>
    </p:spTree>
    <p:extLst>
      <p:ext uri="{BB962C8B-B14F-4D97-AF65-F5344CB8AC3E}">
        <p14:creationId xmlns:p14="http://schemas.microsoft.com/office/powerpoint/2010/main" val="3895017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166F5A21-795C-4D44-A04D-091B4A44097D}"/>
              </a:ext>
            </a:extLst>
          </p:cNvPr>
          <p:cNvSpPr>
            <a:spLocks noGrp="1"/>
          </p:cNvSpPr>
          <p:nvPr>
            <p:ph type="title"/>
          </p:nvPr>
        </p:nvSpPr>
        <p:spPr>
          <a:xfrm>
            <a:off x="942796" y="138023"/>
            <a:ext cx="7499350" cy="1143000"/>
          </a:xfrm>
        </p:spPr>
        <p:txBody>
          <a:bodyPr/>
          <a:lstStyle/>
          <a:p>
            <a:pPr>
              <a:defRPr/>
            </a:pPr>
            <a:r>
              <a:rPr lang="es-ES" dirty="0"/>
              <a:t>Concepto jurisdicción (Palacio)</a:t>
            </a:r>
          </a:p>
        </p:txBody>
      </p:sp>
      <p:sp>
        <p:nvSpPr>
          <p:cNvPr id="19458" name="2 Marcador de contenido">
            <a:extLst>
              <a:ext uri="{FF2B5EF4-FFF2-40B4-BE49-F238E27FC236}">
                <a16:creationId xmlns:a16="http://schemas.microsoft.com/office/drawing/2014/main" id="{B6096D2D-B51D-3C46-B06F-573E23D4F281}"/>
              </a:ext>
            </a:extLst>
          </p:cNvPr>
          <p:cNvSpPr>
            <a:spLocks noGrp="1"/>
          </p:cNvSpPr>
          <p:nvPr>
            <p:ph idx="1"/>
          </p:nvPr>
        </p:nvSpPr>
        <p:spPr>
          <a:xfrm>
            <a:off x="942796" y="1143000"/>
            <a:ext cx="7962900" cy="5267325"/>
          </a:xfrm>
        </p:spPr>
        <p:txBody>
          <a:bodyPr>
            <a:normAutofit/>
          </a:bodyPr>
          <a:lstStyle/>
          <a:p>
            <a:pPr algn="just">
              <a:lnSpc>
                <a:spcPct val="150000"/>
              </a:lnSpc>
            </a:pPr>
            <a:r>
              <a:rPr lang="es-ES" altLang="es-ES_tradnl" sz="2400" dirty="0"/>
              <a:t>Acto jurisdiccional es aquel mediante el cual un órgano del Estado (judicial o administrativo), a raíz de haber mediado un </a:t>
            </a:r>
            <a:r>
              <a:rPr lang="es-ES" altLang="es-ES_tradnl" sz="2400" i="1" dirty="0">
                <a:solidFill>
                  <a:srgbClr val="FF0000"/>
                </a:solidFill>
              </a:rPr>
              <a:t>conflicto </a:t>
            </a:r>
            <a:r>
              <a:rPr lang="es-ES" altLang="es-ES_tradnl" sz="2400" i="1" dirty="0"/>
              <a:t>expresa en </a:t>
            </a:r>
            <a:r>
              <a:rPr lang="es-ES" altLang="es-ES_tradnl" sz="2400" i="1" dirty="0">
                <a:solidFill>
                  <a:srgbClr val="FF0000"/>
                </a:solidFill>
              </a:rPr>
              <a:t>forma indirecta</a:t>
            </a:r>
            <a:r>
              <a:rPr lang="es-ES" altLang="es-ES_tradnl" sz="2400" i="1" dirty="0"/>
              <a:t> y mediata (no </a:t>
            </a:r>
            <a:r>
              <a:rPr lang="es-ES" altLang="es-ES_tradnl" sz="2400" i="1" dirty="0" err="1"/>
              <a:t>espóntanea</a:t>
            </a:r>
            <a:r>
              <a:rPr lang="es-ES" altLang="es-ES_tradnl" sz="2400" i="1" dirty="0"/>
              <a:t>) el contenido de un “concreto proyecto comunitario”  mediante el dictado de una </a:t>
            </a:r>
            <a:r>
              <a:rPr lang="es-ES" altLang="es-ES_tradnl" sz="2400" i="1" dirty="0">
                <a:solidFill>
                  <a:srgbClr val="FF0000"/>
                </a:solidFill>
              </a:rPr>
              <a:t>norma individual (</a:t>
            </a:r>
            <a:r>
              <a:rPr lang="es-ES" altLang="es-ES_tradnl" sz="2400" i="1" dirty="0">
                <a:solidFill>
                  <a:srgbClr val="C00000"/>
                </a:solidFill>
              </a:rPr>
              <a:t>sentencia, resolución administrativa, según sea acto de</a:t>
            </a:r>
            <a:r>
              <a:rPr lang="es-ES" altLang="es-ES_tradnl" sz="2400" i="1" dirty="0">
                <a:solidFill>
                  <a:srgbClr val="FF0000"/>
                </a:solidFill>
              </a:rPr>
              <a:t> “jurisdicción judicial o de “jurisdicción administrativa). </a:t>
            </a:r>
            <a:endParaRPr lang="es-ES" altLang="es-ES_tradnl" sz="2400" dirty="0">
              <a:solidFill>
                <a:srgbClr val="FF0000"/>
              </a:solidFill>
            </a:endParaRPr>
          </a:p>
        </p:txBody>
      </p:sp>
    </p:spTree>
    <p:extLst>
      <p:ext uri="{BB962C8B-B14F-4D97-AF65-F5344CB8AC3E}">
        <p14:creationId xmlns:p14="http://schemas.microsoft.com/office/powerpoint/2010/main" val="354763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851F9447-C18F-1046-BE2E-6404C25FE51F}"/>
              </a:ext>
            </a:extLst>
          </p:cNvPr>
          <p:cNvSpPr>
            <a:spLocks noGrp="1"/>
          </p:cNvSpPr>
          <p:nvPr>
            <p:ph type="title"/>
          </p:nvPr>
        </p:nvSpPr>
        <p:spPr>
          <a:xfrm>
            <a:off x="431322" y="162943"/>
            <a:ext cx="8540150" cy="837721"/>
          </a:xfrm>
        </p:spPr>
        <p:txBody>
          <a:bodyPr>
            <a:normAutofit/>
          </a:bodyPr>
          <a:lstStyle/>
          <a:p>
            <a:pPr>
              <a:defRPr/>
            </a:pPr>
            <a:r>
              <a:rPr lang="es-ES" b="1" i="1" dirty="0">
                <a:solidFill>
                  <a:schemeClr val="tx2"/>
                </a:solidFill>
              </a:rPr>
              <a:t>JURISDICCIÓN (Palacio)</a:t>
            </a:r>
          </a:p>
        </p:txBody>
      </p:sp>
      <p:sp>
        <p:nvSpPr>
          <p:cNvPr id="3" name="2 Marcador de contenido">
            <a:extLst>
              <a:ext uri="{FF2B5EF4-FFF2-40B4-BE49-F238E27FC236}">
                <a16:creationId xmlns:a16="http://schemas.microsoft.com/office/drawing/2014/main" id="{AA262159-57B3-E749-BD3E-B6E26AB00876}"/>
              </a:ext>
            </a:extLst>
          </p:cNvPr>
          <p:cNvSpPr>
            <a:spLocks noGrp="1"/>
          </p:cNvSpPr>
          <p:nvPr>
            <p:ph idx="1"/>
          </p:nvPr>
        </p:nvSpPr>
        <p:spPr>
          <a:xfrm>
            <a:off x="276045" y="1000664"/>
            <a:ext cx="9385541" cy="5558287"/>
          </a:xfrm>
        </p:spPr>
        <p:txBody>
          <a:bodyPr>
            <a:normAutofit lnSpcReduction="10000"/>
          </a:bodyPr>
          <a:lstStyle/>
          <a:p>
            <a:pPr>
              <a:buFont typeface="Wingdings 2" pitchFamily="18" charset="2"/>
              <a:buChar char=""/>
              <a:defRPr/>
            </a:pPr>
            <a:r>
              <a:rPr lang="es-ES" sz="2800" b="1" dirty="0"/>
              <a:t>GÉNERO:  “JURISDICCIÓN”</a:t>
            </a:r>
          </a:p>
          <a:p>
            <a:pPr marL="0" indent="0">
              <a:buNone/>
              <a:defRPr/>
            </a:pPr>
            <a:endParaRPr lang="es-ES" dirty="0"/>
          </a:p>
          <a:p>
            <a:pPr lvl="1">
              <a:defRPr/>
            </a:pPr>
            <a:r>
              <a:rPr lang="es-ES" sz="2800" b="1" i="1" dirty="0">
                <a:solidFill>
                  <a:schemeClr val="tx2"/>
                </a:solidFill>
              </a:rPr>
              <a:t>ESPECIES </a:t>
            </a:r>
            <a:r>
              <a:rPr lang="es-ES" sz="2400" i="1" dirty="0">
                <a:solidFill>
                  <a:schemeClr val="tx2"/>
                </a:solidFill>
              </a:rPr>
              <a:t>:</a:t>
            </a:r>
            <a:endParaRPr lang="es-ES" sz="2400" b="1" i="1" dirty="0">
              <a:solidFill>
                <a:schemeClr val="tx2"/>
              </a:solidFill>
            </a:endParaRPr>
          </a:p>
          <a:p>
            <a:pPr lvl="2">
              <a:defRPr/>
            </a:pPr>
            <a:r>
              <a:rPr lang="es-ES" sz="2800" b="1" i="1" dirty="0">
                <a:solidFill>
                  <a:schemeClr val="tx2"/>
                </a:solidFill>
              </a:rPr>
              <a:t>JURISDICCION ADMINISTRATIVA  </a:t>
            </a:r>
            <a:r>
              <a:rPr lang="es-ES" sz="2800" i="1" dirty="0">
                <a:solidFill>
                  <a:schemeClr val="tx2"/>
                </a:solidFill>
              </a:rPr>
              <a:t>(Sujeta a “Revisión Judicial” ) </a:t>
            </a:r>
            <a:r>
              <a:rPr lang="es-ES" sz="2800" i="1" dirty="0" err="1">
                <a:solidFill>
                  <a:schemeClr val="tx2"/>
                </a:solidFill>
              </a:rPr>
              <a:t>Ej</a:t>
            </a:r>
            <a:r>
              <a:rPr lang="es-ES" sz="2800" i="1" dirty="0">
                <a:solidFill>
                  <a:schemeClr val="tx2"/>
                </a:solidFill>
              </a:rPr>
              <a:t>: Tribunal de cuentas de la Nación. &gt; jurisdicción militar forma parte de esta especie. </a:t>
            </a:r>
            <a:endParaRPr lang="es-ES" sz="2800" b="1" i="1" u="sng" dirty="0">
              <a:solidFill>
                <a:schemeClr val="tx2"/>
              </a:solidFill>
              <a:effectLst>
                <a:outerShdw blurRad="38100" dist="38100" dir="2700000" algn="tl">
                  <a:srgbClr val="C0C0C0"/>
                </a:outerShdw>
              </a:effectLst>
            </a:endParaRPr>
          </a:p>
          <a:p>
            <a:pPr lvl="2">
              <a:defRPr/>
            </a:pPr>
            <a:r>
              <a:rPr lang="es-ES" sz="2800" b="1" i="1" dirty="0">
                <a:solidFill>
                  <a:schemeClr val="tx2"/>
                </a:solidFill>
                <a:effectLst>
                  <a:outerShdw blurRad="38100" dist="38100" dir="2700000" algn="tl">
                    <a:srgbClr val="C0C0C0"/>
                  </a:outerShdw>
                </a:effectLst>
              </a:rPr>
              <a:t>JURISDICCIÓN JUDICIAL </a:t>
            </a:r>
            <a:r>
              <a:rPr lang="es-ES" sz="2800" i="1" dirty="0">
                <a:solidFill>
                  <a:schemeClr val="tx2"/>
                </a:solidFill>
                <a:effectLst>
                  <a:outerShdw blurRad="38100" dist="38100" dir="2700000" algn="tl">
                    <a:srgbClr val="C0C0C0"/>
                  </a:outerShdw>
                </a:effectLst>
              </a:rPr>
              <a:t>(o </a:t>
            </a:r>
            <a:r>
              <a:rPr lang="es-ES" sz="2800" b="1" i="1" dirty="0">
                <a:solidFill>
                  <a:schemeClr val="tx2"/>
                </a:solidFill>
                <a:effectLst>
                  <a:outerShdw blurRad="38100" dist="38100" dir="2700000" algn="tl">
                    <a:srgbClr val="C0C0C0"/>
                  </a:outerShdw>
                </a:effectLst>
              </a:rPr>
              <a:t>función judicial/o función pública procesal</a:t>
            </a:r>
            <a:r>
              <a:rPr lang="es-ES" sz="2800" i="1" dirty="0">
                <a:solidFill>
                  <a:schemeClr val="tx2"/>
                </a:solidFill>
                <a:effectLst>
                  <a:outerShdw blurRad="38100" dist="38100" dir="2700000" algn="tl">
                    <a:srgbClr val="C0C0C0"/>
                  </a:outerShdw>
                </a:effectLst>
              </a:rPr>
              <a:t>) : de acuerdo al poder político del que emanan las atribuciones de administrar justicia,  tiene su origen en el Estado nacional (arts. 94 y </a:t>
            </a:r>
            <a:r>
              <a:rPr lang="es-ES" sz="2800" i="1" dirty="0" err="1">
                <a:solidFill>
                  <a:schemeClr val="tx2"/>
                </a:solidFill>
                <a:effectLst>
                  <a:outerShdw blurRad="38100" dist="38100" dir="2700000" algn="tl">
                    <a:srgbClr val="C0C0C0"/>
                  </a:outerShdw>
                </a:effectLst>
              </a:rPr>
              <a:t>sgtes</a:t>
            </a:r>
            <a:r>
              <a:rPr lang="es-ES" sz="2800" i="1" dirty="0">
                <a:solidFill>
                  <a:schemeClr val="tx2"/>
                </a:solidFill>
                <a:effectLst>
                  <a:outerShdw blurRad="38100" dist="38100" dir="2700000" algn="tl">
                    <a:srgbClr val="C0C0C0"/>
                  </a:outerShdw>
                </a:effectLst>
              </a:rPr>
              <a:t> </a:t>
            </a:r>
            <a:r>
              <a:rPr lang="es-ES" sz="2800" i="1" dirty="0" err="1">
                <a:solidFill>
                  <a:schemeClr val="tx2"/>
                </a:solidFill>
                <a:effectLst>
                  <a:outerShdw blurRad="38100" dist="38100" dir="2700000" algn="tl">
                    <a:srgbClr val="C0C0C0"/>
                  </a:outerShdw>
                </a:effectLst>
              </a:rPr>
              <a:t>cn</a:t>
            </a:r>
            <a:r>
              <a:rPr lang="es-ES" sz="2800" i="1" dirty="0">
                <a:solidFill>
                  <a:schemeClr val="tx2"/>
                </a:solidFill>
                <a:effectLst>
                  <a:outerShdw blurRad="38100" dist="38100" dir="2700000" algn="tl">
                    <a:srgbClr val="C0C0C0"/>
                  </a:outerShdw>
                </a:effectLst>
              </a:rPr>
              <a:t>) y provincial (art. 5 y 106 </a:t>
            </a:r>
            <a:r>
              <a:rPr lang="es-ES" sz="2800" i="1" dirty="0" err="1">
                <a:solidFill>
                  <a:schemeClr val="tx2"/>
                </a:solidFill>
                <a:effectLst>
                  <a:outerShdw blurRad="38100" dist="38100" dir="2700000" algn="tl">
                    <a:srgbClr val="C0C0C0"/>
                  </a:outerShdw>
                </a:effectLst>
              </a:rPr>
              <a:t>cn</a:t>
            </a:r>
            <a:r>
              <a:rPr lang="es-ES" sz="2800" i="1" dirty="0">
                <a:solidFill>
                  <a:schemeClr val="tx2"/>
                </a:solidFill>
                <a:effectLst>
                  <a:outerShdw blurRad="38100" dist="38100" dir="2700000" algn="tl">
                    <a:srgbClr val="C0C0C0"/>
                  </a:outerShdw>
                </a:effectLst>
              </a:rPr>
              <a:t>)</a:t>
            </a:r>
          </a:p>
          <a:p>
            <a:pPr>
              <a:buFont typeface="Wingdings 2" pitchFamily="18" charset="2"/>
              <a:buChar char=""/>
              <a:defRPr/>
            </a:pPr>
            <a:endParaRPr lang="es-ES" dirty="0"/>
          </a:p>
        </p:txBody>
      </p:sp>
    </p:spTree>
    <p:extLst>
      <p:ext uri="{BB962C8B-B14F-4D97-AF65-F5344CB8AC3E}">
        <p14:creationId xmlns:p14="http://schemas.microsoft.com/office/powerpoint/2010/main" val="1200254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D64FF3D2-C53C-B646-90E1-B19EA87F3DF1}"/>
              </a:ext>
            </a:extLst>
          </p:cNvPr>
          <p:cNvSpPr>
            <a:spLocks noGrp="1"/>
          </p:cNvSpPr>
          <p:nvPr>
            <p:ph type="title"/>
          </p:nvPr>
        </p:nvSpPr>
        <p:spPr>
          <a:xfrm>
            <a:off x="812147" y="476345"/>
            <a:ext cx="7499350" cy="993775"/>
          </a:xfrm>
        </p:spPr>
        <p:txBody>
          <a:bodyPr>
            <a:normAutofit/>
          </a:bodyPr>
          <a:lstStyle/>
          <a:p>
            <a:pPr>
              <a:defRPr/>
            </a:pPr>
            <a:r>
              <a:rPr lang="es-AR" sz="4000" b="1" i="1" dirty="0">
                <a:solidFill>
                  <a:schemeClr val="accent1">
                    <a:lumMod val="75000"/>
                  </a:schemeClr>
                </a:solidFill>
              </a:rPr>
              <a:t>Jurisdicción JUDICIAL. Noción.</a:t>
            </a:r>
            <a:endParaRPr lang="es-ES" sz="3900" dirty="0">
              <a:effectLst>
                <a:outerShdw blurRad="38100" dist="38100" dir="2700000" algn="tl">
                  <a:srgbClr val="C0C0C0"/>
                </a:outerShdw>
              </a:effectLst>
            </a:endParaRPr>
          </a:p>
        </p:txBody>
      </p:sp>
      <p:sp>
        <p:nvSpPr>
          <p:cNvPr id="3" name="2 Marcador de contenido">
            <a:extLst>
              <a:ext uri="{FF2B5EF4-FFF2-40B4-BE49-F238E27FC236}">
                <a16:creationId xmlns:a16="http://schemas.microsoft.com/office/drawing/2014/main" id="{C606968D-D5C2-CD4B-98A9-BBC24250A96F}"/>
              </a:ext>
            </a:extLst>
          </p:cNvPr>
          <p:cNvSpPr>
            <a:spLocks noGrp="1"/>
          </p:cNvSpPr>
          <p:nvPr>
            <p:ph idx="1"/>
          </p:nvPr>
        </p:nvSpPr>
        <p:spPr>
          <a:xfrm>
            <a:off x="558940" y="1470120"/>
            <a:ext cx="8964621" cy="4873625"/>
          </a:xfrm>
        </p:spPr>
        <p:txBody>
          <a:bodyPr>
            <a:normAutofit lnSpcReduction="10000"/>
          </a:bodyPr>
          <a:lstStyle/>
          <a:p>
            <a:pPr algn="just">
              <a:buFont typeface="Wingdings 2" pitchFamily="18" charset="2"/>
              <a:buChar char=""/>
              <a:defRPr/>
            </a:pPr>
            <a:r>
              <a:rPr lang="es-ES" sz="3600" dirty="0"/>
              <a:t> </a:t>
            </a:r>
            <a:r>
              <a:rPr lang="es-ES" dirty="0"/>
              <a:t> </a:t>
            </a:r>
            <a:r>
              <a:rPr lang="es-ES" sz="3600" i="1" dirty="0">
                <a:effectLst>
                  <a:outerShdw blurRad="38100" dist="38100" dir="2700000" algn="tl">
                    <a:srgbClr val="C0C0C0"/>
                  </a:outerShdw>
                </a:effectLst>
              </a:rPr>
              <a:t>“</a:t>
            </a:r>
            <a:r>
              <a:rPr lang="es-ES" sz="3600" i="1" dirty="0">
                <a:solidFill>
                  <a:srgbClr val="FF0000"/>
                </a:solidFill>
                <a:effectLst>
                  <a:outerShdw blurRad="38100" dist="38100" dir="2700000" algn="tl">
                    <a:srgbClr val="C0C0C0"/>
                  </a:outerShdw>
                </a:effectLst>
              </a:rPr>
              <a:t>Actividad </a:t>
            </a:r>
            <a:r>
              <a:rPr lang="es-ES" sz="3600" dirty="0">
                <a:effectLst>
                  <a:outerShdw blurRad="38100" dist="38100" dir="2700000" algn="tl">
                    <a:srgbClr val="C0C0C0"/>
                  </a:outerShdw>
                </a:effectLst>
              </a:rPr>
              <a:t>desarrollada por el </a:t>
            </a:r>
            <a:r>
              <a:rPr lang="es-ES" sz="3600" i="1" dirty="0">
                <a:solidFill>
                  <a:srgbClr val="FF0000"/>
                </a:solidFill>
                <a:effectLst>
                  <a:outerShdw blurRad="38100" dist="38100" dir="2700000" algn="tl">
                    <a:srgbClr val="C0C0C0"/>
                  </a:outerShdw>
                </a:effectLst>
              </a:rPr>
              <a:t>Estado*</a:t>
            </a:r>
            <a:r>
              <a:rPr lang="es-ES" sz="3600" i="1" dirty="0">
                <a:effectLst>
                  <a:outerShdw blurRad="38100" dist="38100" dir="2700000" algn="tl">
                    <a:srgbClr val="C0C0C0"/>
                  </a:outerShdw>
                </a:effectLst>
              </a:rPr>
              <a:t> a través de </a:t>
            </a:r>
            <a:r>
              <a:rPr lang="es-ES" sz="3600" i="1" u="sng" dirty="0">
                <a:solidFill>
                  <a:srgbClr val="FF0000"/>
                </a:solidFill>
                <a:effectLst>
                  <a:outerShdw blurRad="38100" dist="38100" dir="2700000" algn="tl">
                    <a:srgbClr val="C0C0C0"/>
                  </a:outerShdw>
                </a:effectLst>
              </a:rPr>
              <a:t>una autoridad** </a:t>
            </a:r>
            <a:r>
              <a:rPr lang="es-ES" sz="3600" i="1" dirty="0">
                <a:effectLst>
                  <a:outerShdw blurRad="38100" dist="38100" dir="2700000" algn="tl">
                    <a:srgbClr val="C0C0C0"/>
                  </a:outerShdw>
                </a:effectLst>
              </a:rPr>
              <a:t>que actúa </a:t>
            </a:r>
            <a:r>
              <a:rPr lang="es-ES" sz="3600" i="1" u="sng" dirty="0">
                <a:solidFill>
                  <a:srgbClr val="FF0000"/>
                </a:solidFill>
                <a:effectLst>
                  <a:outerShdw blurRad="38100" dist="38100" dir="2700000" algn="tl">
                    <a:srgbClr val="C0C0C0"/>
                  </a:outerShdw>
                </a:effectLst>
              </a:rPr>
              <a:t>independiente*** e imparcialmente****</a:t>
            </a:r>
            <a:r>
              <a:rPr lang="es-ES" sz="3600" i="1" dirty="0">
                <a:effectLst>
                  <a:outerShdw blurRad="38100" dist="38100" dir="2700000" algn="tl">
                    <a:srgbClr val="C0C0C0"/>
                  </a:outerShdw>
                </a:effectLst>
              </a:rPr>
              <a:t> </a:t>
            </a:r>
            <a:r>
              <a:rPr lang="es-ES" sz="3600" dirty="0">
                <a:effectLst>
                  <a:outerShdw blurRad="38100" dist="38100" dir="2700000" algn="tl">
                    <a:srgbClr val="C0C0C0"/>
                  </a:outerShdw>
                </a:effectLst>
              </a:rPr>
              <a:t>dentro de un proceso, siendo el resultado de su labor </a:t>
            </a:r>
            <a:r>
              <a:rPr lang="es-ES" sz="3600" dirty="0">
                <a:solidFill>
                  <a:srgbClr val="FF0000"/>
                </a:solidFill>
                <a:effectLst>
                  <a:outerShdw blurRad="38100" dist="38100" dir="2700000" algn="tl">
                    <a:srgbClr val="C0C0C0"/>
                  </a:outerShdw>
                </a:effectLst>
              </a:rPr>
              <a:t>la producción de normas jurídicas</a:t>
            </a:r>
            <a:r>
              <a:rPr lang="es-ES" sz="3600" i="1" dirty="0">
                <a:solidFill>
                  <a:srgbClr val="FF0000"/>
                </a:solidFill>
                <a:effectLst>
                  <a:outerShdw blurRad="38100" dist="38100" dir="2700000" algn="tl">
                    <a:srgbClr val="C0C0C0"/>
                  </a:outerShdw>
                </a:effectLst>
              </a:rPr>
              <a:t> </a:t>
            </a:r>
            <a:r>
              <a:rPr lang="es-ES" sz="3600" i="1" u="sng" dirty="0">
                <a:solidFill>
                  <a:srgbClr val="FF0000"/>
                </a:solidFill>
                <a:effectLst>
                  <a:outerShdw blurRad="38100" dist="38100" dir="2700000" algn="tl">
                    <a:srgbClr val="C0C0C0"/>
                  </a:outerShdw>
                </a:effectLst>
              </a:rPr>
              <a:t>irrevisables*****</a:t>
            </a:r>
            <a:r>
              <a:rPr lang="es-ES" sz="3600" i="1" u="sng" dirty="0">
                <a:effectLst>
                  <a:outerShdw blurRad="38100" dist="38100" dir="2700000" algn="tl">
                    <a:srgbClr val="C0C0C0"/>
                  </a:outerShdw>
                </a:effectLst>
              </a:rPr>
              <a:t>para las demás actividades estatales</a:t>
            </a:r>
            <a:r>
              <a:rPr lang="es-ES" sz="3600" i="1" dirty="0">
                <a:effectLst>
                  <a:outerShdw blurRad="38100" dist="38100" dir="2700000" algn="tl">
                    <a:srgbClr val="C0C0C0"/>
                  </a:outerShdw>
                </a:effectLst>
              </a:rPr>
              <a:t> y en ciertos casos, para la misma actividad </a:t>
            </a:r>
            <a:r>
              <a:rPr lang="es-ES" sz="3600" i="1" u="sng" dirty="0">
                <a:effectLst>
                  <a:outerShdw blurRad="38100" dist="38100" dir="2700000" algn="tl">
                    <a:srgbClr val="C0C0C0"/>
                  </a:outerShdw>
                </a:effectLst>
              </a:rPr>
              <a:t>jurisdiccional.</a:t>
            </a:r>
            <a:r>
              <a:rPr lang="es-ES" sz="3600" i="1" dirty="0">
                <a:effectLst>
                  <a:outerShdw blurRad="38100" dist="38100" dir="2700000" algn="tl">
                    <a:srgbClr val="C0C0C0"/>
                  </a:outerShdw>
                </a:effectLst>
              </a:rPr>
              <a:t>”******</a:t>
            </a:r>
          </a:p>
        </p:txBody>
      </p:sp>
    </p:spTree>
    <p:extLst>
      <p:ext uri="{BB962C8B-B14F-4D97-AF65-F5344CB8AC3E}">
        <p14:creationId xmlns:p14="http://schemas.microsoft.com/office/powerpoint/2010/main" val="207520720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97D5F5-11DC-2840-A3AD-E2C88BD50DC7}"/>
              </a:ext>
            </a:extLst>
          </p:cNvPr>
          <p:cNvSpPr>
            <a:spLocks noGrp="1"/>
          </p:cNvSpPr>
          <p:nvPr>
            <p:ph type="title"/>
          </p:nvPr>
        </p:nvSpPr>
        <p:spPr>
          <a:xfrm>
            <a:off x="517585" y="212785"/>
            <a:ext cx="8596668" cy="580845"/>
          </a:xfrm>
        </p:spPr>
        <p:txBody>
          <a:bodyPr>
            <a:normAutofit fontScale="90000"/>
          </a:bodyPr>
          <a:lstStyle/>
          <a:p>
            <a:r>
              <a:rPr lang="es-AR" b="1" i="1" dirty="0"/>
              <a:t>Jurisdicción judicial. Caracteres</a:t>
            </a:r>
          </a:p>
        </p:txBody>
      </p:sp>
      <p:sp>
        <p:nvSpPr>
          <p:cNvPr id="3" name="Marcador de contenido 2">
            <a:extLst>
              <a:ext uri="{FF2B5EF4-FFF2-40B4-BE49-F238E27FC236}">
                <a16:creationId xmlns:a16="http://schemas.microsoft.com/office/drawing/2014/main" id="{AC44AA69-E5D7-E54C-8C8C-B313502109C0}"/>
              </a:ext>
            </a:extLst>
          </p:cNvPr>
          <p:cNvSpPr>
            <a:spLocks noGrp="1"/>
          </p:cNvSpPr>
          <p:nvPr>
            <p:ph idx="1"/>
          </p:nvPr>
        </p:nvSpPr>
        <p:spPr>
          <a:xfrm>
            <a:off x="224287" y="1000664"/>
            <a:ext cx="9972136" cy="5727940"/>
          </a:xfrm>
        </p:spPr>
        <p:txBody>
          <a:bodyPr>
            <a:normAutofit/>
          </a:bodyPr>
          <a:lstStyle/>
          <a:p>
            <a:pPr algn="just"/>
            <a:r>
              <a:rPr lang="es-AR" sz="2000" b="1" dirty="0"/>
              <a:t>INDEROGABILIDAD  : MAS ALLA DE LA COEXISTENCIA ENTRE LAS “JURISDICCIONES” –como competencias-  FEDERAL Y ORDINARIA. </a:t>
            </a:r>
          </a:p>
          <a:p>
            <a:pPr algn="just"/>
            <a:endParaRPr lang="es-AR" sz="2000" b="1" dirty="0"/>
          </a:p>
          <a:p>
            <a:pPr algn="just"/>
            <a:r>
              <a:rPr lang="es-AR" sz="2000" b="1" dirty="0"/>
              <a:t>INDELEGABILIDAD: solo puede ser ejercida por el juez  a quien compete  entender en ese conflicto </a:t>
            </a:r>
          </a:p>
          <a:p>
            <a:pPr marL="0" indent="0" algn="just">
              <a:buNone/>
            </a:pPr>
            <a:endParaRPr lang="es-AR" sz="2000" b="1" dirty="0"/>
          </a:p>
          <a:p>
            <a:pPr algn="just"/>
            <a:r>
              <a:rPr lang="es-AR" sz="2000" b="1" dirty="0"/>
              <a:t>UNIDAD: no es concebible la fragmentación de la función jurisdiccional</a:t>
            </a:r>
          </a:p>
          <a:p>
            <a:pPr algn="just"/>
            <a:endParaRPr lang="es-AR" sz="2000" b="1" dirty="0"/>
          </a:p>
          <a:p>
            <a:pPr algn="just"/>
            <a:r>
              <a:rPr lang="es-AR" sz="2000" b="1" dirty="0"/>
              <a:t>Es Exclusiva y Excluyentemente ejercida </a:t>
            </a:r>
            <a:r>
              <a:rPr lang="es-AR" sz="2000" b="1" u="sng" dirty="0"/>
              <a:t>por un organismo del Estado </a:t>
            </a:r>
            <a:r>
              <a:rPr lang="es-AR" sz="2000" b="1" dirty="0"/>
              <a:t>que además debe ser independiente, imparcial e impartial.</a:t>
            </a:r>
          </a:p>
          <a:p>
            <a:pPr algn="just"/>
            <a:endParaRPr lang="es-AR" sz="2000" b="1" dirty="0"/>
          </a:p>
          <a:p>
            <a:pPr algn="just"/>
            <a:r>
              <a:rPr lang="es-AR" sz="2000" b="1" dirty="0"/>
              <a:t>SUSTITUTIVA: Couture: en el juicio de conocimiento, el juez sustituye con su voluntad la voluntad de las partes y de los terceros; en el proceso de ejecución, la sustitución consiste en que los funcionarios del Estado, coactivamente, realizan los actos que debió hacer el obligado omiso. </a:t>
            </a:r>
          </a:p>
        </p:txBody>
      </p:sp>
    </p:spTree>
    <p:extLst>
      <p:ext uri="{BB962C8B-B14F-4D97-AF65-F5344CB8AC3E}">
        <p14:creationId xmlns:p14="http://schemas.microsoft.com/office/powerpoint/2010/main" val="238275786"/>
      </p:ext>
    </p:extLst>
  </p:cSld>
  <p:clrMapOvr>
    <a:masterClrMapping/>
  </p:clrMapOvr>
</p:sld>
</file>

<file path=ppt/theme/theme1.xml><?xml version="1.0" encoding="utf-8"?>
<a:theme xmlns:a="http://schemas.openxmlformats.org/drawingml/2006/main" name="Faceta">
  <a:themeElements>
    <a:clrScheme name="Verde">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{0578F3D1-07CD-EF45-A910-450ECCA1403F}tf10001060</Template>
  <TotalTime>583</TotalTime>
  <Words>3512</Words>
  <Application>Microsoft Macintosh PowerPoint</Application>
  <PresentationFormat>Panorámica</PresentationFormat>
  <Paragraphs>249</Paragraphs>
  <Slides>33</Slides>
  <Notes>19</Notes>
  <HiddenSlides>1</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33</vt:i4>
      </vt:variant>
    </vt:vector>
  </HeadingPairs>
  <TitlesOfParts>
    <vt:vector size="41" baseType="lpstr">
      <vt:lpstr>American Typewriter</vt:lpstr>
      <vt:lpstr>American Typewriter Condensed</vt:lpstr>
      <vt:lpstr>Arial</vt:lpstr>
      <vt:lpstr>Calibri</vt:lpstr>
      <vt:lpstr>Trebuchet MS</vt:lpstr>
      <vt:lpstr>Wingdings 2</vt:lpstr>
      <vt:lpstr>Wingdings 3</vt:lpstr>
      <vt:lpstr>Faceta</vt:lpstr>
      <vt:lpstr>BOLILLA 5    La jurisdicción</vt:lpstr>
      <vt:lpstr>Jurisdicción. Cuestión terminológica. </vt:lpstr>
      <vt:lpstr>JURISDICCIÓN COMO FUNCION: una de las funciones estatales mediante la cual los órganos del Estado administran justicia…</vt:lpstr>
      <vt:lpstr>DIFERENCIAS y SEMEJANZAS</vt:lpstr>
      <vt:lpstr>Diferencias y semejanzas</vt:lpstr>
      <vt:lpstr>Concepto jurisdicción (Palacio)</vt:lpstr>
      <vt:lpstr>JURISDICCIÓN (Palacio)</vt:lpstr>
      <vt:lpstr>Jurisdicción JUDICIAL. Noción.</vt:lpstr>
      <vt:lpstr>Jurisdicción judicial. Caracteres</vt:lpstr>
      <vt:lpstr>Elementos de la jurisdicción</vt:lpstr>
      <vt:lpstr>Elementos de la función jurisdiccional (cont)</vt:lpstr>
      <vt:lpstr>Clasificación de la Función Jurisdiccional</vt:lpstr>
      <vt:lpstr>Jurisdicción “Voluntaria”</vt:lpstr>
      <vt:lpstr>“Jurisdicción (judicial) voluntaria”(cont) </vt:lpstr>
      <vt:lpstr>Desenvolvimiento de la función jurisdiccional judicial </vt:lpstr>
      <vt:lpstr>Desenvolvimiento de la función jurisdiccional judicial</vt:lpstr>
      <vt:lpstr>Organización del poder Judicial </vt:lpstr>
      <vt:lpstr>Organización PODER JUDICIAL NACION </vt:lpstr>
      <vt:lpstr>Caracteres de la justicia federal</vt:lpstr>
      <vt:lpstr>Competencia federal: art. 116 CN</vt:lpstr>
      <vt:lpstr>Competencia federal art. 116 CN</vt:lpstr>
      <vt:lpstr>Justicia Federal ** (excepto  c.a.b.a.)</vt:lpstr>
      <vt:lpstr>Justicia Federal – </vt:lpstr>
      <vt:lpstr>Justicia Federal – Santa Fe* (cont)</vt:lpstr>
      <vt:lpstr>Justicia Federal – Entre Rios* (cont)</vt:lpstr>
      <vt:lpstr>Poder Judicial Santa Fe**</vt:lpstr>
      <vt:lpstr>Poder Judicial Santa Fe</vt:lpstr>
      <vt:lpstr>Poder Judicial de Entre Ríos*  </vt:lpstr>
      <vt:lpstr> Justicia de Paz Entre Ríos </vt:lpstr>
      <vt:lpstr>MAPA JUDICIAL Poder Judicial de Entre Ríos</vt:lpstr>
      <vt:lpstr>ÓRGANOS JUDICIALES. CLASES: </vt:lpstr>
      <vt:lpstr>ORGANOS JUDICIALES: (cont)    </vt:lpstr>
      <vt:lpstr>CLASES DE ORGANOS JUDICIALES: (cont)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BOLILLA 5 La jurisdicción    a) Noción y naturaleza. Cuestión terminológica: problemas que acarrea. Elementos. b) La función jurisdiccional. Contenido constitucional.  Diferencia con otras funciones estatales. La jurisdicción penal. Otros tipos de jurisdicción (administrativa, común, militar, arbitral, eclesiástica).  La llamada “jurisdicción voluntaria”.                                    .   c) Órganos jurisdiccionales. Estructuración. El poder judicial. Órganos unipersonales y pluripersonales. Rol de las Cortes Supremas. La doble instancia. Organización del poder judicial en nuestro país. Órganos supranacionales. Eficientismo y poder judicial.              .                    </dc:title>
  <dc:creator>Valentina Ramirez Amable</dc:creator>
  <cp:lastModifiedBy>Microsoft Office User</cp:lastModifiedBy>
  <cp:revision>31</cp:revision>
  <dcterms:created xsi:type="dcterms:W3CDTF">2019-04-15T21:03:53Z</dcterms:created>
  <dcterms:modified xsi:type="dcterms:W3CDTF">2019-04-24T12:40:53Z</dcterms:modified>
</cp:coreProperties>
</file>