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p:restoredTop sz="92800"/>
  </p:normalViewPr>
  <p:slideViewPr>
    <p:cSldViewPr snapToGrid="0" snapToObjects="1" showGuides="1">
      <p:cViewPr varScale="1">
        <p:scale>
          <a:sx n="62" d="100"/>
          <a:sy n="62" d="100"/>
        </p:scale>
        <p:origin x="49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5/31/19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5/31/19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A8E3B-1EC0-F34D-ABB1-083DC63B7F21}"/>
              </a:ext>
            </a:extLst>
          </p:cNvPr>
          <p:cNvSpPr>
            <a:spLocks noGrp="1"/>
          </p:cNvSpPr>
          <p:nvPr>
            <p:ph type="ctrTitle"/>
          </p:nvPr>
        </p:nvSpPr>
        <p:spPr>
          <a:xfrm>
            <a:off x="1888873" y="492607"/>
            <a:ext cx="7766936" cy="1646302"/>
          </a:xfrm>
        </p:spPr>
        <p:txBody>
          <a:bodyPr/>
          <a:lstStyle/>
          <a:p>
            <a:pPr algn="l"/>
            <a:r>
              <a:rPr lang="es-AR" b="1" i="1" dirty="0"/>
              <a:t>Bolilla 11 </a:t>
            </a:r>
          </a:p>
        </p:txBody>
      </p:sp>
      <p:sp>
        <p:nvSpPr>
          <p:cNvPr id="3" name="Subtítulo 2">
            <a:extLst>
              <a:ext uri="{FF2B5EF4-FFF2-40B4-BE49-F238E27FC236}">
                <a16:creationId xmlns:a16="http://schemas.microsoft.com/office/drawing/2014/main" id="{B2324C49-5BBA-FB4D-A3CC-D7BFF9A81FA3}"/>
              </a:ext>
            </a:extLst>
          </p:cNvPr>
          <p:cNvSpPr>
            <a:spLocks noGrp="1"/>
          </p:cNvSpPr>
          <p:nvPr>
            <p:ph type="subTitle" idx="1"/>
          </p:nvPr>
        </p:nvSpPr>
        <p:spPr>
          <a:xfrm>
            <a:off x="1507066" y="2639291"/>
            <a:ext cx="8530551" cy="2508441"/>
          </a:xfrm>
        </p:spPr>
        <p:txBody>
          <a:bodyPr>
            <a:normAutofit/>
          </a:bodyPr>
          <a:lstStyle/>
          <a:p>
            <a:pPr algn="l"/>
            <a:r>
              <a:rPr lang="es-AR" sz="3200" dirty="0">
                <a:latin typeface="+mj-lt"/>
              </a:rPr>
              <a:t> </a:t>
            </a:r>
            <a:r>
              <a:rPr lang="es-AR" sz="3200" b="1" i="1" dirty="0">
                <a:solidFill>
                  <a:schemeClr val="accent2">
                    <a:lumMod val="50000"/>
                  </a:schemeClr>
                </a:solidFill>
                <a:latin typeface="+mj-lt"/>
              </a:rPr>
              <a:t>FASE PRELIMINAR:</a:t>
            </a:r>
          </a:p>
          <a:p>
            <a:pPr algn="ctr"/>
            <a:r>
              <a:rPr lang="es-AR" sz="3200" b="1" i="1" dirty="0">
                <a:solidFill>
                  <a:schemeClr val="accent2">
                    <a:lumMod val="50000"/>
                  </a:schemeClr>
                </a:solidFill>
                <a:latin typeface="+mj-lt"/>
              </a:rPr>
              <a:t>DILIGENCIAS PRELIMINARES  EN PROCESOS DECLARATIVOS Y  EJECUTIVOS </a:t>
            </a:r>
          </a:p>
        </p:txBody>
      </p:sp>
    </p:spTree>
    <p:extLst>
      <p:ext uri="{BB962C8B-B14F-4D97-AF65-F5344CB8AC3E}">
        <p14:creationId xmlns:p14="http://schemas.microsoft.com/office/powerpoint/2010/main" val="1794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2F767C-F174-0844-B7B8-E99D1520A3DB}"/>
              </a:ext>
            </a:extLst>
          </p:cNvPr>
          <p:cNvSpPr>
            <a:spLocks noGrp="1"/>
          </p:cNvSpPr>
          <p:nvPr>
            <p:ph type="title"/>
          </p:nvPr>
        </p:nvSpPr>
        <p:spPr>
          <a:xfrm>
            <a:off x="677333" y="0"/>
            <a:ext cx="9048558" cy="1267691"/>
          </a:xfrm>
        </p:spPr>
        <p:txBody>
          <a:bodyPr>
            <a:normAutofit/>
          </a:bodyPr>
          <a:lstStyle/>
          <a:p>
            <a:r>
              <a:rPr lang="es-AR" b="1" i="1" dirty="0">
                <a:solidFill>
                  <a:schemeClr val="bg2">
                    <a:lumMod val="25000"/>
                  </a:schemeClr>
                </a:solidFill>
              </a:rPr>
              <a:t>Diligencias preliminares y de prueba anticipada</a:t>
            </a:r>
          </a:p>
        </p:txBody>
      </p:sp>
      <p:sp>
        <p:nvSpPr>
          <p:cNvPr id="3" name="Marcador de contenido 2">
            <a:extLst>
              <a:ext uri="{FF2B5EF4-FFF2-40B4-BE49-F238E27FC236}">
                <a16:creationId xmlns:a16="http://schemas.microsoft.com/office/drawing/2014/main" id="{6A00F9E0-2E9E-CE48-A763-FE59C0883030}"/>
              </a:ext>
            </a:extLst>
          </p:cNvPr>
          <p:cNvSpPr>
            <a:spLocks noGrp="1"/>
          </p:cNvSpPr>
          <p:nvPr>
            <p:ph idx="1"/>
          </p:nvPr>
        </p:nvSpPr>
        <p:spPr>
          <a:xfrm>
            <a:off x="677333" y="1267691"/>
            <a:ext cx="9048558" cy="4773672"/>
          </a:xfrm>
        </p:spPr>
        <p:txBody>
          <a:bodyPr/>
          <a:lstStyle/>
          <a:p>
            <a:r>
              <a:rPr lang="es-AR" sz="2400" b="1" dirty="0"/>
              <a:t>Medidas susceptibles de ser solicitadas de modo PREVIO a la interposición de la demanda. </a:t>
            </a:r>
          </a:p>
          <a:p>
            <a:endParaRPr lang="es-AR" sz="2400" b="1" dirty="0"/>
          </a:p>
          <a:p>
            <a:r>
              <a:rPr lang="es-AR" sz="2400" b="1" dirty="0"/>
              <a:t>Tanto por quien “pretenda demandar”(futuro actor) por quien, con fundamento, PREVEA QUE SERÁ DEMANDADO (futuro demandado) </a:t>
            </a:r>
          </a:p>
          <a:p>
            <a:endParaRPr lang="es-AR" sz="2400" b="1" dirty="0"/>
          </a:p>
          <a:p>
            <a:r>
              <a:rPr lang="es-AR" sz="2400" b="1" dirty="0"/>
              <a:t>Algunas poseen naturaleza netamente PREPARATORIA y otras CONSERVATORIA. </a:t>
            </a:r>
          </a:p>
          <a:p>
            <a:pPr marL="0" indent="0">
              <a:buNone/>
            </a:pPr>
            <a:endParaRPr lang="es-AR" sz="2400" b="1" dirty="0"/>
          </a:p>
          <a:p>
            <a:endParaRPr lang="es-AR" b="1" dirty="0"/>
          </a:p>
        </p:txBody>
      </p:sp>
    </p:spTree>
    <p:extLst>
      <p:ext uri="{BB962C8B-B14F-4D97-AF65-F5344CB8AC3E}">
        <p14:creationId xmlns:p14="http://schemas.microsoft.com/office/powerpoint/2010/main" val="28313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2F767C-F174-0844-B7B8-E99D1520A3DB}"/>
              </a:ext>
            </a:extLst>
          </p:cNvPr>
          <p:cNvSpPr>
            <a:spLocks noGrp="1"/>
          </p:cNvSpPr>
          <p:nvPr>
            <p:ph type="title"/>
          </p:nvPr>
        </p:nvSpPr>
        <p:spPr>
          <a:xfrm>
            <a:off x="677333" y="0"/>
            <a:ext cx="8843185" cy="869577"/>
          </a:xfrm>
        </p:spPr>
        <p:txBody>
          <a:bodyPr>
            <a:normAutofit fontScale="90000"/>
          </a:bodyPr>
          <a:lstStyle/>
          <a:p>
            <a:r>
              <a:rPr lang="es-AR" b="1" i="1" dirty="0">
                <a:solidFill>
                  <a:schemeClr val="bg2">
                    <a:lumMod val="25000"/>
                  </a:schemeClr>
                </a:solidFill>
              </a:rPr>
              <a:t>Diligencias preliminares y de prueba anticipada en los procesos de conocimiento</a:t>
            </a:r>
          </a:p>
        </p:txBody>
      </p:sp>
      <p:sp>
        <p:nvSpPr>
          <p:cNvPr id="3" name="Marcador de contenido 2">
            <a:extLst>
              <a:ext uri="{FF2B5EF4-FFF2-40B4-BE49-F238E27FC236}">
                <a16:creationId xmlns:a16="http://schemas.microsoft.com/office/drawing/2014/main" id="{6A00F9E0-2E9E-CE48-A763-FE59C0883030}"/>
              </a:ext>
            </a:extLst>
          </p:cNvPr>
          <p:cNvSpPr>
            <a:spLocks noGrp="1"/>
          </p:cNvSpPr>
          <p:nvPr>
            <p:ph idx="1"/>
          </p:nvPr>
        </p:nvSpPr>
        <p:spPr>
          <a:xfrm>
            <a:off x="220132" y="1146667"/>
            <a:ext cx="9918950" cy="4773672"/>
          </a:xfrm>
        </p:spPr>
        <p:txBody>
          <a:bodyPr/>
          <a:lstStyle/>
          <a:p>
            <a:r>
              <a:rPr lang="es-AR" b="1" spc="300" dirty="0"/>
              <a:t>MEDIDAS DE NATURALEZA  PREPARATORIA: </a:t>
            </a:r>
          </a:p>
          <a:p>
            <a:pPr algn="just"/>
            <a:r>
              <a:rPr lang="es-AR" b="1" spc="300" dirty="0"/>
              <a:t>TIENEN POR OBJETO ASEGURAR A LAS PARTES LA POSIBILIDAD DE PLANTEAR SUS ALEGACIONES EN LA FORMA MÁS PRECISA Y EFICAZ. </a:t>
            </a:r>
          </a:p>
          <a:p>
            <a:pPr algn="just"/>
            <a:r>
              <a:rPr lang="es-AR" b="1" spc="300" dirty="0"/>
              <a:t>PERSIGUEN: </a:t>
            </a:r>
          </a:p>
          <a:p>
            <a:pPr lvl="1" algn="just"/>
            <a:r>
              <a:rPr lang="es-AR" b="1" spc="300" dirty="0"/>
              <a:t>LA DETERMINACIÓN DE LA LEGITIMACIÓN PROCESAL DE QUIENES HAN DE INTERVENIR EN UN PROCESO, Ó </a:t>
            </a:r>
          </a:p>
          <a:p>
            <a:pPr lvl="1" algn="just"/>
            <a:r>
              <a:rPr lang="es-AR" b="1" spc="300" dirty="0"/>
              <a:t>LA COMPROBACIÓN DE CIERTAS CIRCUNSTANCIAS CUYO CONOCIMIENTO ES IMPRESCINDIBLE O MANIFIESTAMENTE VENTAJOSO </a:t>
            </a:r>
          </a:p>
          <a:p>
            <a:pPr lvl="1" algn="just"/>
            <a:endParaRPr lang="es-AR" b="1" spc="300" dirty="0"/>
          </a:p>
          <a:p>
            <a:pPr algn="just"/>
            <a:r>
              <a:rPr lang="es-AR" b="1" spc="300" dirty="0"/>
              <a:t> SIEMPRE, DESDE EL PUNTO DE VISTA DE LA ECONOMÍA PROCESAL, PARA FUNDAR UNA EVENTUAL PRESENTACIÓN A JUICIO. </a:t>
            </a:r>
          </a:p>
          <a:p>
            <a:pPr algn="just"/>
            <a:endParaRPr lang="es-AR" b="1" spc="300" dirty="0"/>
          </a:p>
        </p:txBody>
      </p:sp>
      <p:sp>
        <p:nvSpPr>
          <p:cNvPr id="4" name="Flecha curva 3">
            <a:extLst>
              <a:ext uri="{FF2B5EF4-FFF2-40B4-BE49-F238E27FC236}">
                <a16:creationId xmlns:a16="http://schemas.microsoft.com/office/drawing/2014/main" id="{745BBB5C-2286-344B-B630-1F261B8D1365}"/>
              </a:ext>
            </a:extLst>
          </p:cNvPr>
          <p:cNvSpPr/>
          <p:nvPr/>
        </p:nvSpPr>
        <p:spPr>
          <a:xfrm flipV="1">
            <a:off x="540372" y="2595282"/>
            <a:ext cx="136961" cy="183245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356644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00C9E-C3AE-8447-86A9-A8E9A677C090}"/>
              </a:ext>
            </a:extLst>
          </p:cNvPr>
          <p:cNvSpPr>
            <a:spLocks noGrp="1"/>
          </p:cNvSpPr>
          <p:nvPr>
            <p:ph type="title"/>
          </p:nvPr>
        </p:nvSpPr>
        <p:spPr>
          <a:xfrm>
            <a:off x="363072" y="106099"/>
            <a:ext cx="8596668" cy="1320800"/>
          </a:xfrm>
        </p:spPr>
        <p:txBody>
          <a:bodyPr>
            <a:normAutofit/>
          </a:bodyPr>
          <a:lstStyle/>
          <a:p>
            <a:r>
              <a:rPr lang="es-AR" b="1" i="1" dirty="0">
                <a:solidFill>
                  <a:schemeClr val="bg2">
                    <a:lumMod val="25000"/>
                  </a:schemeClr>
                </a:solidFill>
              </a:rPr>
              <a:t>Diligencias preliminares y de prueba anticipada en los procesos</a:t>
            </a:r>
            <a:endParaRPr lang="es-AR" dirty="0"/>
          </a:p>
        </p:txBody>
      </p:sp>
      <p:sp>
        <p:nvSpPr>
          <p:cNvPr id="3" name="Marcador de contenido 2">
            <a:extLst>
              <a:ext uri="{FF2B5EF4-FFF2-40B4-BE49-F238E27FC236}">
                <a16:creationId xmlns:a16="http://schemas.microsoft.com/office/drawing/2014/main" id="{FFFE167F-BC55-7846-9797-ACB32D1A1C04}"/>
              </a:ext>
            </a:extLst>
          </p:cNvPr>
          <p:cNvSpPr>
            <a:spLocks noGrp="1"/>
          </p:cNvSpPr>
          <p:nvPr>
            <p:ph sz="half" idx="1"/>
          </p:nvPr>
        </p:nvSpPr>
        <p:spPr>
          <a:xfrm>
            <a:off x="309281" y="1628604"/>
            <a:ext cx="4752051" cy="5081477"/>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r>
              <a:rPr lang="es-AR" sz="2800" b="1" i="1" spc="300" dirty="0"/>
              <a:t>MEDIDAS DE NATURALEZA  PREPARATORIA: </a:t>
            </a:r>
          </a:p>
          <a:p>
            <a:pPr algn="just"/>
            <a:r>
              <a:rPr lang="es-AR" b="1" spc="300" dirty="0"/>
              <a:t>OBJETO: ASEGURAR A LAS PARTES LA POSIBILIDAD DE PLANTEAR SUS ALEGACIONES EN LA FORMA MÁS PRECISA Y EFICAZ. </a:t>
            </a:r>
          </a:p>
          <a:p>
            <a:pPr marL="0" indent="0" algn="just">
              <a:buNone/>
            </a:pPr>
            <a:r>
              <a:rPr lang="es-AR" b="1" spc="300" dirty="0"/>
              <a:t>PERSIGUEN: </a:t>
            </a:r>
          </a:p>
          <a:p>
            <a:pPr lvl="1" algn="just"/>
            <a:r>
              <a:rPr lang="es-AR" sz="1800" b="1" spc="300" dirty="0"/>
              <a:t>LA DETERMINACIÓN DE LA LEGITIMACIÓN PROCESAL DE QUIENES HAN DE INTERVENIR EN UN PROCESO, Ó </a:t>
            </a:r>
          </a:p>
          <a:p>
            <a:pPr lvl="1" algn="just"/>
            <a:r>
              <a:rPr lang="es-AR" sz="1800" b="1" spc="300" dirty="0"/>
              <a:t>LA COMPROBACIÓN DE CIERTAS CIRCUNSTANCIAS CUYO CONOCIMIENTO ES IMPRESCINDIBLE O MANIFIESTAMENTE VENTAJOSO </a:t>
            </a:r>
          </a:p>
          <a:p>
            <a:pPr lvl="1" algn="just"/>
            <a:endParaRPr lang="es-AR" b="1" spc="300" dirty="0"/>
          </a:p>
          <a:p>
            <a:pPr algn="just"/>
            <a:r>
              <a:rPr lang="es-AR" b="1" spc="300" dirty="0"/>
              <a:t> SIEMPRE, DESDE EL PUNTO DE VISTA DE LA ECONOMÍA PROCESAL, PARA FUNDAR UNA EVENTUAL PRESENTACIÓN A JUICIO. </a:t>
            </a:r>
          </a:p>
          <a:p>
            <a:endParaRPr lang="es-AR" dirty="0"/>
          </a:p>
        </p:txBody>
      </p:sp>
      <p:sp>
        <p:nvSpPr>
          <p:cNvPr id="4" name="Marcador de contenido 3">
            <a:extLst>
              <a:ext uri="{FF2B5EF4-FFF2-40B4-BE49-F238E27FC236}">
                <a16:creationId xmlns:a16="http://schemas.microsoft.com/office/drawing/2014/main" id="{61E167B9-8E36-5647-A359-FD925B2A5A19}"/>
              </a:ext>
            </a:extLst>
          </p:cNvPr>
          <p:cNvSpPr>
            <a:spLocks noGrp="1"/>
          </p:cNvSpPr>
          <p:nvPr>
            <p:ph sz="half" idx="2"/>
          </p:nvPr>
        </p:nvSpPr>
        <p:spPr>
          <a:xfrm>
            <a:off x="5276485" y="1628604"/>
            <a:ext cx="5171879" cy="5081477"/>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r>
              <a:rPr lang="es-AR" sz="2800" b="1" i="1" spc="300" dirty="0"/>
              <a:t>MEDIDA DE NATURALEZA CONSERVATORIA:</a:t>
            </a:r>
          </a:p>
          <a:p>
            <a:endParaRPr lang="es-AR" sz="2000" b="1" i="1" spc="300" dirty="0"/>
          </a:p>
          <a:p>
            <a:pPr algn="just"/>
            <a:r>
              <a:rPr lang="es-AR" b="1" spc="300" dirty="0"/>
              <a:t>PROCURAN, ANTE EL RIESGO DE QUE DETERMINADOS ELEMENTOS DE PRUEBA DESAPAREZCAN, DURANTE EL TRASNCURSO DEL PROCESO:</a:t>
            </a:r>
          </a:p>
          <a:p>
            <a:pPr marL="0" indent="0" algn="just">
              <a:buNone/>
            </a:pPr>
            <a:endParaRPr lang="es-AR" b="1" spc="300" dirty="0"/>
          </a:p>
          <a:p>
            <a:pPr algn="just"/>
            <a:r>
              <a:rPr lang="es-AR" b="1" spc="300" dirty="0"/>
              <a:t>QUE ESOS MEDIOS PROBATORIOS QUEDEN ADQUIRIDOS ANTESDE QUE ELLO OCURR Ó</a:t>
            </a:r>
          </a:p>
          <a:p>
            <a:pPr algn="just"/>
            <a:endParaRPr lang="es-AR" b="1" spc="300" dirty="0"/>
          </a:p>
          <a:p>
            <a:pPr algn="just"/>
            <a:r>
              <a:rPr lang="es-AR" b="1" spc="300" dirty="0"/>
              <a:t>IMPEDIR, MEDIANTE EL SECUESTRO QUE LA COSA REIVINDICADA SE PIERDA O DETERIORE EN MANOS DE SU POSEEDOR. </a:t>
            </a:r>
          </a:p>
          <a:p>
            <a:pPr algn="just"/>
            <a:endParaRPr lang="es-AR" b="1" spc="300" dirty="0"/>
          </a:p>
        </p:txBody>
      </p:sp>
      <p:sp>
        <p:nvSpPr>
          <p:cNvPr id="5" name="Flecha curva 4">
            <a:extLst>
              <a:ext uri="{FF2B5EF4-FFF2-40B4-BE49-F238E27FC236}">
                <a16:creationId xmlns:a16="http://schemas.microsoft.com/office/drawing/2014/main" id="{739466B9-B6E0-C843-B54B-0DC22767BA41}"/>
              </a:ext>
            </a:extLst>
          </p:cNvPr>
          <p:cNvSpPr/>
          <p:nvPr/>
        </p:nvSpPr>
        <p:spPr>
          <a:xfrm flipV="1">
            <a:off x="510988" y="3523129"/>
            <a:ext cx="228600" cy="2087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92808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2F767C-F174-0844-B7B8-E99D1520A3DB}"/>
              </a:ext>
            </a:extLst>
          </p:cNvPr>
          <p:cNvSpPr>
            <a:spLocks noGrp="1"/>
          </p:cNvSpPr>
          <p:nvPr>
            <p:ph type="title"/>
          </p:nvPr>
        </p:nvSpPr>
        <p:spPr>
          <a:xfrm>
            <a:off x="677333" y="0"/>
            <a:ext cx="8802843" cy="111610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s-AR" b="1" i="1" dirty="0">
                <a:solidFill>
                  <a:schemeClr val="bg2">
                    <a:lumMod val="25000"/>
                  </a:schemeClr>
                </a:solidFill>
              </a:rPr>
              <a:t>Diligencias preliminares y de prueba anticipada en los procesos de conocimiento</a:t>
            </a:r>
          </a:p>
        </p:txBody>
      </p:sp>
      <p:sp>
        <p:nvSpPr>
          <p:cNvPr id="3" name="Marcador de contenido 2">
            <a:extLst>
              <a:ext uri="{FF2B5EF4-FFF2-40B4-BE49-F238E27FC236}">
                <a16:creationId xmlns:a16="http://schemas.microsoft.com/office/drawing/2014/main" id="{6A00F9E0-2E9E-CE48-A763-FE59C0883030}"/>
              </a:ext>
            </a:extLst>
          </p:cNvPr>
          <p:cNvSpPr>
            <a:spLocks noGrp="1"/>
          </p:cNvSpPr>
          <p:nvPr>
            <p:ph idx="1"/>
          </p:nvPr>
        </p:nvSpPr>
        <p:spPr>
          <a:xfrm>
            <a:off x="677332" y="1267691"/>
            <a:ext cx="9206255" cy="4773672"/>
          </a:xfrm>
        </p:spPr>
        <p:txBody>
          <a:bodyPr/>
          <a:lstStyle/>
          <a:p>
            <a:endParaRPr lang="es-AR" b="1" dirty="0"/>
          </a:p>
          <a:p>
            <a:r>
              <a:rPr lang="es-AR" sz="2000" b="1" dirty="0"/>
              <a:t>ARTS. 323 A 329 CPCN/ 311 a 317 CPCCER/ DILIGENCIAS PRELIMINARES Y DE PRUEBA ANTICIPADA</a:t>
            </a:r>
          </a:p>
          <a:p>
            <a:r>
              <a:rPr lang="es-AR" sz="2000" b="1" dirty="0"/>
              <a:t>Arts. 390 a 397 CPCC Sta Fe : MEDIDAS PREPARATORIAS</a:t>
            </a:r>
          </a:p>
          <a:p>
            <a:r>
              <a:rPr lang="es-AR" sz="2000" b="1" dirty="0"/>
              <a:t> Arts. 272 a 275 CPCC Sta Fe: Medidas de aseguramiento de prueba (prueba anticipada)</a:t>
            </a:r>
          </a:p>
          <a:p>
            <a:endParaRPr lang="es-AR" sz="2000" b="1" dirty="0"/>
          </a:p>
          <a:p>
            <a:endParaRPr lang="es-AR" sz="2000" b="1" dirty="0"/>
          </a:p>
          <a:p>
            <a:endParaRPr lang="es-AR" sz="2000" b="1" i="1" dirty="0">
              <a:solidFill>
                <a:schemeClr val="bg2">
                  <a:lumMod val="25000"/>
                </a:schemeClr>
              </a:solidFill>
            </a:endParaRPr>
          </a:p>
          <a:p>
            <a:r>
              <a:rPr lang="es-AR" sz="2000" b="1" i="1" dirty="0">
                <a:solidFill>
                  <a:schemeClr val="bg2">
                    <a:lumMod val="25000"/>
                  </a:schemeClr>
                </a:solidFill>
              </a:rPr>
              <a:t>Arts.  525 a 530 CPCCN / Arts. 511 a 516 CPCCER</a:t>
            </a:r>
          </a:p>
          <a:p>
            <a:r>
              <a:rPr lang="es-AR" sz="2000" b="1" i="1" dirty="0">
                <a:solidFill>
                  <a:schemeClr val="bg2">
                    <a:lumMod val="25000"/>
                  </a:schemeClr>
                </a:solidFill>
              </a:rPr>
              <a:t>Arts. 445 a 449 CPCC Sta Fe</a:t>
            </a:r>
            <a:endParaRPr lang="es-AR" sz="2000" b="1" dirty="0"/>
          </a:p>
        </p:txBody>
      </p:sp>
      <p:sp>
        <p:nvSpPr>
          <p:cNvPr id="4" name="Rectángulo 3">
            <a:extLst>
              <a:ext uri="{FF2B5EF4-FFF2-40B4-BE49-F238E27FC236}">
                <a16:creationId xmlns:a16="http://schemas.microsoft.com/office/drawing/2014/main" id="{7CF9C091-CB42-FE4F-9982-4180AE778EA3}"/>
              </a:ext>
            </a:extLst>
          </p:cNvPr>
          <p:cNvSpPr/>
          <p:nvPr/>
        </p:nvSpPr>
        <p:spPr>
          <a:xfrm>
            <a:off x="677332" y="3654527"/>
            <a:ext cx="8802844" cy="9278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3200" b="1" i="1" dirty="0">
                <a:solidFill>
                  <a:schemeClr val="bg2">
                    <a:lumMod val="25000"/>
                  </a:schemeClr>
                </a:solidFill>
              </a:rPr>
              <a:t>Medidas preparatorias en procesos ejecutivos.</a:t>
            </a:r>
          </a:p>
        </p:txBody>
      </p:sp>
    </p:spTree>
    <p:extLst>
      <p:ext uri="{BB962C8B-B14F-4D97-AF65-F5344CB8AC3E}">
        <p14:creationId xmlns:p14="http://schemas.microsoft.com/office/powerpoint/2010/main" val="122310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19A74E-55FF-9642-A7CC-8C267EDF4A2E}"/>
              </a:ext>
            </a:extLst>
          </p:cNvPr>
          <p:cNvSpPr>
            <a:spLocks noGrp="1"/>
          </p:cNvSpPr>
          <p:nvPr>
            <p:ph type="title"/>
          </p:nvPr>
        </p:nvSpPr>
        <p:spPr>
          <a:xfrm>
            <a:off x="443753" y="279401"/>
            <a:ext cx="8969188" cy="903940"/>
          </a:xfrm>
          <a:solidFill>
            <a:schemeClr val="accent2">
              <a:lumMod val="60000"/>
              <a:lumOff val="40000"/>
            </a:schemeClr>
          </a:solidFill>
        </p:spPr>
        <p:txBody>
          <a:bodyPr/>
          <a:lstStyle/>
          <a:p>
            <a:r>
              <a:rPr lang="es-AR" b="1" i="1" dirty="0">
                <a:solidFill>
                  <a:schemeClr val="accent2">
                    <a:lumMod val="50000"/>
                  </a:schemeClr>
                </a:solidFill>
              </a:rPr>
              <a:t>SIMILITUDES Y DIFERENCIAS</a:t>
            </a:r>
          </a:p>
        </p:txBody>
      </p:sp>
      <p:sp>
        <p:nvSpPr>
          <p:cNvPr id="3" name="Marcador de contenido 2">
            <a:extLst>
              <a:ext uri="{FF2B5EF4-FFF2-40B4-BE49-F238E27FC236}">
                <a16:creationId xmlns:a16="http://schemas.microsoft.com/office/drawing/2014/main" id="{A190ADD0-D501-A549-BD2F-6FED63A7F21E}"/>
              </a:ext>
            </a:extLst>
          </p:cNvPr>
          <p:cNvSpPr>
            <a:spLocks noGrp="1"/>
          </p:cNvSpPr>
          <p:nvPr>
            <p:ph idx="1"/>
          </p:nvPr>
        </p:nvSpPr>
        <p:spPr>
          <a:xfrm>
            <a:off x="443753" y="1600201"/>
            <a:ext cx="9170894" cy="4840940"/>
          </a:xfrm>
        </p:spPr>
        <p:txBody>
          <a:bodyPr>
            <a:normAutofit/>
          </a:bodyPr>
          <a:lstStyle/>
          <a:p>
            <a:r>
              <a:rPr lang="es-AR" dirty="0"/>
              <a:t>AMBAS PUEDEN INICIARSE ANTES DE LA DEMANDA. </a:t>
            </a:r>
          </a:p>
          <a:p>
            <a:r>
              <a:rPr lang="es-AR" dirty="0"/>
              <a:t>SOLO LAS MEDIDAS DE PRUEBA ANTICIPADA PUEDEN SOLICITARSE TAMBIÉN, UNA VEZ INICIADO EL PROCESO (si existe riesgo de que se pierda la prueba, para cuando se llegue a la etapa probatoria respectiva). </a:t>
            </a:r>
          </a:p>
          <a:p>
            <a:r>
              <a:rPr lang="es-AR" dirty="0"/>
              <a:t>LAS PRELIMINARES SE DISPONEN A PEDIDO DE PARTE </a:t>
            </a:r>
            <a:r>
              <a:rPr lang="es-AR" b="1" dirty="0"/>
              <a:t>Y SIN CITACIÓN </a:t>
            </a:r>
            <a:r>
              <a:rPr lang="es-AR" dirty="0"/>
              <a:t>DE LA FUTURA CONTRARIA. </a:t>
            </a:r>
          </a:p>
          <a:p>
            <a:r>
              <a:rPr lang="es-AR" dirty="0"/>
              <a:t>LAS DE PRUEBA, SALVO CASO DE URGENCIA, </a:t>
            </a:r>
            <a:r>
              <a:rPr lang="es-AR" b="1" dirty="0"/>
              <a:t>EXIGEN QUE  CITACIÓN DE LA FUTURA CONTRARIA</a:t>
            </a:r>
            <a:r>
              <a:rPr lang="es-AR" dirty="0"/>
              <a:t> -PARA QUE CONTROLE LA PRODUCCIÓN DE ESA PRUEBA ÄNTICIPADA-</a:t>
            </a:r>
          </a:p>
          <a:p>
            <a:r>
              <a:rPr lang="es-AR" dirty="0"/>
              <a:t>LAS PREPATARORIAS O PRELIMINARES en general, poseen plazo de caducidad. Si no se INICIA EL FUTURO JUICIO, EN UN DETERMINADO TIEMPO QUE FIJA LA LEY PROCESAL (ver art. 311 in fine cpccer, ART 394 CPCC Sta Fe). </a:t>
            </a:r>
          </a:p>
          <a:p>
            <a:r>
              <a:rPr lang="es-AR" dirty="0"/>
              <a:t>LAS MEDIDAS DE PRUEBA no tienen plazo de caducidad (ART. 275 CPCC Sta Fe, art. 311 in fine CPCCER)</a:t>
            </a:r>
          </a:p>
          <a:p>
            <a:endParaRPr lang="es-AR" dirty="0"/>
          </a:p>
        </p:txBody>
      </p:sp>
    </p:spTree>
    <p:extLst>
      <p:ext uri="{BB962C8B-B14F-4D97-AF65-F5344CB8AC3E}">
        <p14:creationId xmlns:p14="http://schemas.microsoft.com/office/powerpoint/2010/main" val="492908544"/>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Faceta</Template>
  <TotalTime>78</TotalTime>
  <Words>537</Words>
  <Application>Microsoft Macintosh PowerPoint</Application>
  <PresentationFormat>Panorámica</PresentationFormat>
  <Paragraphs>50</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Trebuchet MS</vt:lpstr>
      <vt:lpstr>Wingdings 3</vt:lpstr>
      <vt:lpstr>Faceta</vt:lpstr>
      <vt:lpstr>Bolilla 11 </vt:lpstr>
      <vt:lpstr>Diligencias preliminares y de prueba anticipada</vt:lpstr>
      <vt:lpstr>Diligencias preliminares y de prueba anticipada en los procesos de conocimiento</vt:lpstr>
      <vt:lpstr>Diligencias preliminares y de prueba anticipada en los procesos</vt:lpstr>
      <vt:lpstr>Diligencias preliminares y de prueba anticipada en los procesos de conocimiento</vt:lpstr>
      <vt:lpstr>SIMILITUDES Y DIFERENCIAS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Bolilla 11 </dc:title>
  <dc:creator>Valentina Ramirez Amable</dc:creator>
  <cp:lastModifiedBy>Valentina Ramirez Amable</cp:lastModifiedBy>
  <cp:revision>10</cp:revision>
  <dcterms:created xsi:type="dcterms:W3CDTF">2019-05-26T22:06:12Z</dcterms:created>
  <dcterms:modified xsi:type="dcterms:W3CDTF">2019-05-31T19:25:45Z</dcterms:modified>
</cp:coreProperties>
</file>