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74" r:id="rId3"/>
    <p:sldId id="279" r:id="rId4"/>
    <p:sldId id="273" r:id="rId5"/>
    <p:sldId id="278" r:id="rId6"/>
    <p:sldId id="257" r:id="rId7"/>
    <p:sldId id="264" r:id="rId8"/>
    <p:sldId id="280" r:id="rId9"/>
    <p:sldId id="282" r:id="rId10"/>
    <p:sldId id="28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23"/>
    <p:restoredTop sz="66550"/>
  </p:normalViewPr>
  <p:slideViewPr>
    <p:cSldViewPr snapToGrid="0" snapToObjects="1">
      <p:cViewPr varScale="1">
        <p:scale>
          <a:sx n="61" d="100"/>
          <a:sy n="61" d="100"/>
        </p:scale>
        <p:origin x="1960" y="19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72" d="100"/>
          <a:sy n="72" d="100"/>
        </p:scale>
        <p:origin x="3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2731E1-E0D1-AA43-B898-FFDBED62FFE9}" type="datetimeFigureOut">
              <a:rPr lang="es-AR" smtClean="0"/>
              <a:t>3/4/19</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36DD3D-1AF9-0C43-BB0E-F55FEBC6CED2}" type="slidenum">
              <a:rPr lang="es-AR" smtClean="0"/>
              <a:t>‹Nº›</a:t>
            </a:fld>
            <a:endParaRPr lang="es-AR"/>
          </a:p>
        </p:txBody>
      </p:sp>
    </p:spTree>
    <p:extLst>
      <p:ext uri="{BB962C8B-B14F-4D97-AF65-F5344CB8AC3E}">
        <p14:creationId xmlns:p14="http://schemas.microsoft.com/office/powerpoint/2010/main" val="358912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1</a:t>
            </a:fld>
            <a:endParaRPr lang="es-AR"/>
          </a:p>
        </p:txBody>
      </p:sp>
    </p:spTree>
    <p:extLst>
      <p:ext uri="{BB962C8B-B14F-4D97-AF65-F5344CB8AC3E}">
        <p14:creationId xmlns:p14="http://schemas.microsoft.com/office/powerpoint/2010/main" val="1392848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AR" dirty="0"/>
              <a:t>* La concepción tradicional predomina hasta mediados del s. XIX. : NO ADMITE de modo alguno la autonomía de la acción. Para muchos de quienes se enrolaban en esta teoría, LA ACCIÓN ERA EL MISMO DERECHO MATERIAL ALEGADO ANTE LOS TRIBUNALES DE JUSTICIA. ABSOLUTA EQUIVALENCIA DE AMBOS CONCEPTOS (Aubri-Rau, Demolombe, Planiol y Ripert, Colmo, Josserand). OTROS (como Savigny), sin llegar a ese extremo, conciben a LA ACCIÓN COMO UN ELEMENTO O UNA FUNCIÓN DEL DERECHO MATERIAL.  </a:t>
            </a:r>
          </a:p>
          <a:p>
            <a:pPr marL="171450" indent="-171450">
              <a:buFont typeface="Arial" panose="020B0604020202020204" pitchFamily="34" charset="0"/>
              <a:buChar char="•"/>
            </a:pPr>
            <a:r>
              <a:rPr lang="es-AR" b="1" i="1" dirty="0"/>
              <a:t>CRITICA</a:t>
            </a:r>
            <a:r>
              <a:rPr lang="es-AR" dirty="0"/>
              <a:t>: la identificación entre dcho material y acción no se concilia con la falta de coincidencia que separa a ambas entidades juridicas, en lo que respecta a los respectivos sujetos y contenido: ni elórgano judicial tiene posibilidad de figuar entre los sujetos del derecho material, ni la prestación que es correlativa del derecho material puede consistir en la actividad del órgano jurdicial. Además, existen derechos sin ACCION (las obligaciones naturales) y ACCIONES SIN DERECHO (acciones declarativas, constitutivas, acciones cautelares etc) </a:t>
            </a:r>
          </a:p>
          <a:p>
            <a:pPr marL="171450" indent="-171450">
              <a:buFont typeface="Arial" panose="020B0604020202020204" pitchFamily="34" charset="0"/>
              <a:buChar char="•"/>
            </a:pPr>
            <a:r>
              <a:rPr lang="es-AR" dirty="0"/>
              <a:t>** La concepción MODERNA comienza a hacerse camino a mediados del S. XIX.: ACCIÓN Y DERECHO son DOS ENTIDADES JURÍDICAS INDEPENDIENTES. CARNELUTTI, señala que el desarrollo de esa AUTONOMÍA es  uno de los capítulos mas interesantes de la historia del derecho. Couture: afirma que esta independencia entre ACCIÓN Y DERECHO deriva de la autonomía misma del DERECHO PRODCESAL como disciplina jurídica. </a:t>
            </a:r>
          </a:p>
          <a:p>
            <a:pPr marL="628650" lvl="1" indent="-171450">
              <a:buFont typeface="Arial" panose="020B0604020202020204" pitchFamily="34" charset="0"/>
              <a:buChar char="•"/>
            </a:pPr>
            <a:r>
              <a:rPr lang="es-AR" dirty="0"/>
              <a:t>Dentro de la concepción moderna, existen dos grupos de teorías: </a:t>
            </a:r>
          </a:p>
          <a:p>
            <a:pPr marL="1085850" lvl="2" indent="-171450">
              <a:buFont typeface="Arial" panose="020B0604020202020204" pitchFamily="34" charset="0"/>
              <a:buChar char="•"/>
            </a:pPr>
            <a:r>
              <a:rPr lang="es-AR" b="1" dirty="0"/>
              <a:t>UN GRUPO </a:t>
            </a:r>
            <a:r>
              <a:rPr lang="es-AR" dirty="0"/>
              <a:t>la concibe como DERECHO DIRIGIDO A LA OBTENCIÓN DE UNA SENTENCIA FAVORABLE PARA EL TITULAR. ESTA TENDENCIA, que ve en </a:t>
            </a:r>
            <a:r>
              <a:rPr lang="es-AR" b="1" dirty="0"/>
              <a:t>la ACCIÓN un derecho CONCRETO</a:t>
            </a:r>
            <a:r>
              <a:rPr lang="es-AR" dirty="0"/>
              <a:t>, es decir, perteneciente sólo a los titulares de un derecho material. se ESCINDE A SU VEZ en </a:t>
            </a:r>
          </a:p>
          <a:p>
            <a:pPr marL="1543050" lvl="3" indent="-171450">
              <a:buFont typeface="Arial" panose="020B0604020202020204" pitchFamily="34" charset="0"/>
              <a:buChar char="•"/>
            </a:pPr>
            <a:r>
              <a:rPr lang="es-AR" dirty="0"/>
              <a:t>2 DIRECCIONES :</a:t>
            </a:r>
          </a:p>
          <a:p>
            <a:pPr marL="2000250" lvl="4" indent="-171450">
              <a:buFont typeface="Arial" panose="020B0604020202020204" pitchFamily="34" charset="0"/>
              <a:buChar char="•"/>
            </a:pPr>
            <a:r>
              <a:rPr lang="es-AR" dirty="0"/>
              <a:t> &gt;&gt;&gt;&gt; a) derecho público subjetivo a la tutela jurídica, </a:t>
            </a:r>
            <a:r>
              <a:rPr lang="es-AR" u="sng" dirty="0"/>
              <a:t>deducido frente al Estado</a:t>
            </a:r>
            <a:r>
              <a:rPr lang="es-AR" dirty="0"/>
              <a:t>, en la persona de sus órganos jurisdiccionales, enlos cuales pesa el Deber de impatri tutela jurídia reclamada por el TITULAR del derecho </a:t>
            </a:r>
          </a:p>
          <a:p>
            <a:pPr marL="2000250" lvl="4" indent="-171450">
              <a:buFont typeface="Arial" panose="020B0604020202020204" pitchFamily="34" charset="0"/>
              <a:buChar char="•"/>
            </a:pPr>
            <a:r>
              <a:rPr lang="es-AR" dirty="0"/>
              <a:t>  &gt;&gt;&gt;&gt;&gt; b) es una POTESTAD, o derecho postestativo, que se ejerce frente al ADVERSARIO y se halla encaminado a que éste soporte “el efecto juríodico de la actuación de la ley” (CHIOVENDA, que debe ser ubicado en esta postura, define a la ACCIÓN COMO “EL PODER JURIDICO DE REALIZAR LA CONDICIÓN PARA LA ACTUACIÓN DE LA VOLUNTAD DE LA LEY”.  La acción es un DERECHO AUTÓNOMO respecto del derecho Subjetivo. Si bien ambos coinciden en la circunstancia de apoyarse en una voluntad concreta de la ley (derecho objetivo) que garantiza la consecución de un bien, </a:t>
            </a:r>
            <a:r>
              <a:rPr lang="es-AR" u="sng" dirty="0"/>
              <a:t>mientras el dcho subjetivo o dcho de obligación</a:t>
            </a:r>
            <a:r>
              <a:rPr lang="es-AR" dirty="0"/>
              <a:t>, tiende a proporcionarlal acreedor ese bien medinate la prestación del obligado,  el </a:t>
            </a:r>
            <a:r>
              <a:rPr lang="es-AR" u="sng" dirty="0"/>
              <a:t>derecho de acción </a:t>
            </a:r>
            <a:r>
              <a:rPr lang="es-AR" u="none" dirty="0"/>
              <a:t> tiende a conseguirlo por los otros medios posibles, los qcuales tienen su campo de experimentación en el </a:t>
            </a:r>
            <a:r>
              <a:rPr lang="es-AR" i="1" u="none" dirty="0"/>
              <a:t>PROCESO</a:t>
            </a:r>
            <a:r>
              <a:rPr lang="es-AR" u="none" dirty="0"/>
              <a:t>. La ACCIÓN no es, como decía la postura clásica, una función o elemento del derecho subjetivo, SINO un DERECHO DISTINTO que UNIDO A AQUEL, llena absolutamente la voluntad concreta de la ley que se denomina Derecho Objetivo.  El derecho de acicón es autónomo y  disinto  del subjetivo lo que se demuestra con el hecho que la ACCION puede nacer y extinguirse independientemente de la obligación (la acción de condena, por ej, se extingue por incumplimiento del deudor) y porque ambos derecho se encuentran sujetos a normas distintas: puede permanecer inmutable la norma que rige la obligación pero cambiar la norma procesal que reugla la acción corresponidente y medidas procesales inherentes a ella) Derecho subjetio y acción son </a:t>
            </a:r>
            <a:r>
              <a:rPr lang="es-AR" u="sng" dirty="0"/>
              <a:t>derechos subjetivos concurrentes</a:t>
            </a:r>
            <a:r>
              <a:rPr lang="es-AR" u="none" dirty="0"/>
              <a:t>: ambos se dirigen a la misma voluntad concreta de leu que garantiza un bien determinado, pero tienen a lograr la consecución de ese bien, por caminos y medios diferentes. Tambien se ve la autonomia, en los casos en que el bien garantizado no puede sino conseguirse  a traves del proceso: ej las acciones declarativas, respecto de las que. No puede sostenerse que exista a cargo del demandado una prestación consistente en la certidumbre jurídica ni, por lo tanto, que éste haya violado o descoocido derecho alguno; también con la acción privada penal: que comporta el poder de producir la aplicación de una norma penal, aunque el querellante no tenga ningún derecho subjetivo al castigo del culpable; con las medidas cautelares, que se disponen sin previa verificación acerca de la efectiva exsitencia de una voluntad de ley que garantice un bien a quien las solicita. </a:t>
            </a:r>
          </a:p>
          <a:p>
            <a:pPr marL="2000250" lvl="4" indent="-171450" algn="just">
              <a:buFont typeface="Arial" panose="020B0604020202020204" pitchFamily="34" charset="0"/>
              <a:buChar char="•"/>
            </a:pPr>
            <a:r>
              <a:rPr lang="es-AR" b="1" i="1" u="none" dirty="0"/>
              <a:t>CRITICA:  </a:t>
            </a:r>
            <a:r>
              <a:rPr lang="es-AR" b="0" i="1" u="none" dirty="0"/>
              <a:t>el derecho a tutela jurídica o sentencia favorable, solo nacería al finalizar el proceso, cuando el juez dicta la sentencia luego de haber formado su convicción con los elemenots aportados al juicio. Es decir que, con anterioridad al pronunciamiento de la sentencia definitiva, resultaría imposible afirmar que existe el derecho de acción. A lo que se suma que, en los hechos, el pronunciamiento de una sentencia favorable depende, fundamentalmente, de la conducta del actor y del demandado en el desarrollo del  proceso: el actor no tendrá un fallo favorable  incluso cuando del los términos generales de la norma que invoca sea titular de un derecho subjetivo o interés legítimo SI NO LOGRA, mediante el adecuado cumplimiento de diversos actos que integran el proceso –especialmente los consistentes en la aportación de prueba-  generar en el juez o tribunal la convicción de que su pretensión es fundada. Lo mismo sucede respecto del demandado y sus defensas. </a:t>
            </a:r>
          </a:p>
          <a:p>
            <a:pPr marL="2457450" lvl="5" indent="-171450" algn="just">
              <a:buFont typeface="Arial" panose="020B0604020202020204" pitchFamily="34" charset="0"/>
              <a:buChar char="•"/>
            </a:pPr>
            <a:r>
              <a:rPr lang="es-AR" b="0" i="1" u="none" dirty="0"/>
              <a:t>Ademas  -entre otras críticas- la concepción concreta no logra demostrar que se configue un verdadero derecho contra el Estado u organismo jurisdiccional de obtener una sentencia favorable, pues el deber final del organismo es resolver el conflicto suscitado entre las partes, no dictar una sentencia favorable para quien se considerea, a priori, titular de la acción.</a:t>
            </a:r>
          </a:p>
          <a:p>
            <a:pPr marL="1085850" lvl="2" indent="-171450" algn="just">
              <a:buFont typeface="Arial" panose="020B0604020202020204" pitchFamily="34" charset="0"/>
              <a:buChar char="•"/>
            </a:pPr>
            <a:endParaRPr lang="es-AR" b="0" dirty="0"/>
          </a:p>
          <a:p>
            <a:pPr marL="1085850" lvl="2" indent="-171450">
              <a:buFont typeface="Arial" panose="020B0604020202020204" pitchFamily="34" charset="0"/>
              <a:buChar char="•"/>
            </a:pPr>
            <a:r>
              <a:rPr lang="es-AR" b="1" dirty="0"/>
              <a:t>EL SEGUNDO GRUPO de las orientaciones modernas, CONCIBE A LA ACCIÓN COMO UN DERECHO ABSTRACTO a la TUTELA JURIDICA. </a:t>
            </a:r>
            <a:r>
              <a:rPr lang="es-AR" b="0" dirty="0"/>
              <a:t>La acción no es un derecho o poder para reclamar el pronunciamiento de un  fallo  de contenido determinado, sino UN DERECHO PUBLICO SUBJETIVO que corresponde a TODOS LOS CIUDADANOS POR EL SOLO HECHO DE SERLO Y CUYO OBJETO CONSISTE EN LA PRESTACIÓN DE LA ACTIVIDAD JURISDICCIONAL, CUALQUIERA SEA EL CONTENIDO (favorable o desfavorable) DEL FALLO EN SE ESA PRESTACIÓN SE CONCRETE (ROCCO (Alfredo y Hugo; CARNELUTTI, LIEBMAN) .CARNELUTTI, califica a la ACCIÓN como DERECHO PÚBLICO SUBJETIVO DE LAS PARTES, independiente del derecho material y netamente diferenciable de éste último tando en el contenido como en el sujeto pasivo: el Derecho Subjetivo Material tiene por contenido la prevalencia del interes en litis y por sujeto pasivo  a la otra parte; el Derecho Subjetivo Procesal tiene por contenido la prevalencia del interés en la COMPOSICIÓN DE LA LITIS y </a:t>
            </a:r>
            <a:r>
              <a:rPr lang="es-AR" b="0" u="sng" dirty="0"/>
              <a:t>como sujeto pasivo al JUEZ </a:t>
            </a:r>
            <a:r>
              <a:rPr lang="es-AR" b="0" dirty="0"/>
              <a:t>o miembro del tribunal a quien corresponde proveer la demanda propuesta por una parte ( en esto se diferencia de la mayoría de los que se afilian a la postura abstracta que entienden que el sujeto pasivo de este derecho sería el ESTADO) . Continua diciendo el autor que el Derecho de Acción uno de los derechos públicos que se denominan DERECHOS CÍVICOS.</a:t>
            </a:r>
            <a:endParaRPr lang="es-AR" b="0" u="none" dirty="0"/>
          </a:p>
          <a:p>
            <a:pPr marL="1543050" lvl="3" indent="-171450">
              <a:buFont typeface="Arial" panose="020B0604020202020204" pitchFamily="34" charset="0"/>
              <a:buChar char="•"/>
            </a:pPr>
            <a:r>
              <a:rPr lang="es-AR" b="0" u="none" dirty="0"/>
              <a:t>En sus últimos desenvolvimientos, la teoría abstracta ha llevado a concebir a la ACCIÓN como una de las ESPECIES del derecho constitucional de PETICION (COUTURE) </a:t>
            </a:r>
          </a:p>
          <a:p>
            <a:pPr marL="1543050" lvl="3" indent="-171450" algn="just">
              <a:buFont typeface="Arial" panose="020B0604020202020204" pitchFamily="34" charset="0"/>
              <a:buChar char="•"/>
            </a:pPr>
            <a:r>
              <a:rPr lang="es-AR" b="1" u="none" dirty="0"/>
              <a:t>CRITICA: </a:t>
            </a:r>
          </a:p>
          <a:p>
            <a:pPr marL="1543050" lvl="3" indent="-171450" algn="just">
              <a:buFont typeface="Arial" panose="020B0604020202020204" pitchFamily="34" charset="0"/>
              <a:buChar char="•"/>
            </a:pPr>
            <a:r>
              <a:rPr lang="es-AR" b="0" u="none" dirty="0"/>
              <a:t>La orientación abstracta logra superar las objeticones hechas a la concepción “concreta”, pero NO ES IDONEA para satisfacer el proposito de sus adeptos, de Erigir al concepto ACCIÓN como UNA DE LAS CLAVES DIRECTRICES DE LA PROBLEMÁTICA PROCESAL. Considerada la acción como una potestad abstracta y general de obtener la presetación de la actividad jurisdiccional, DIFICILMENTE cabe la posiblidad de vincular ese concepto con diversos fenómenos que revisten carácter fundamental en la ciencia del proceso, como los temas de LITISPENDENCIA, CONGRUENCIA, COSA JUZGADA.</a:t>
            </a:r>
          </a:p>
          <a:p>
            <a:pPr marL="1543050" lvl="3" indent="-171450" algn="just">
              <a:buFont typeface="Arial" panose="020B0604020202020204" pitchFamily="34" charset="0"/>
              <a:buChar char="•"/>
            </a:pPr>
            <a:r>
              <a:rPr lang="es-AR" b="0" u="none" dirty="0"/>
              <a:t> Tampoco tiene explicación el problema de los requisitos que deben mediar para el pronunciamiento de una sentencia favorable a quien ejercita aquel derecho en un caso concreto. Algunos autres que sostienen esta postura, se han visto obligados a complementar el concepto de acción con el de DEMANDA, a la que se considera como el acto mediante el cual se ejerce, en un caso concreto, el poder meramente procesal en que el derecho de acción consiste. De esta forma, mediante la demanda, se obtiene la determinación de los sujetos del derecho de acción (antes de ella.  estaría n en estado de indeterminación) como de la específica finalidad tenida en mira por el titular de ese derecho, el problema de la identificación de las acciones se reconduce a un problema de dentificaciones de demandas; mientras que el tema de las condiciones de la acción resulta absorvido por las condiciones de funbilidad de la demanda (ver Palacio, Tratado … I, 3era edicion actualizada por Camps, pags. 274/283. Abeledo Perrot 2011).</a:t>
            </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2</a:t>
            </a:fld>
            <a:endParaRPr lang="es-AR"/>
          </a:p>
        </p:txBody>
      </p:sp>
    </p:spTree>
    <p:extLst>
      <p:ext uri="{BB962C8B-B14F-4D97-AF65-F5344CB8AC3E}">
        <p14:creationId xmlns:p14="http://schemas.microsoft.com/office/powerpoint/2010/main" val="3340746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AR" dirty="0"/>
              <a:t>* </a:t>
            </a:r>
            <a:r>
              <a:rPr lang="es-AR" sz="1200" dirty="0"/>
              <a:t>Es un elemento que sirve de sustento a la pretensión pues la posibilidad de ésta sea planteada, obedece a la existencia del dcho de acción. </a:t>
            </a:r>
            <a:endParaRPr lang="es-AR" dirty="0"/>
          </a:p>
          <a:p>
            <a:pPr algn="just"/>
            <a:r>
              <a:rPr lang="es-AR" b="1" dirty="0"/>
              <a:t>** Conclusiones sobre el tema Derecho de acción:</a:t>
            </a:r>
            <a:r>
              <a:rPr lang="es-AR" dirty="0"/>
              <a:t> la preocupación doctrinaria que busca esclarecer la escencia del derecho de acción es infecunda para resolver los problemas concretos que la experiencia del proceso plantea.</a:t>
            </a:r>
          </a:p>
          <a:p>
            <a:pPr algn="just"/>
            <a:r>
              <a:rPr lang="es-AR" dirty="0"/>
              <a:t>El poder de provocar la actividad jurisdiccional, ni por su naturaleza, ni por su contenido, pertenecen a la ciencia del proceso: este poder –sea que se lo considere un derecho o bien una potestad o facultad de todo sujeto- constituye un PODER POLÍTICO O ADMINISTRATIVO si se quiere; es un supuesto de la actividad procesal pero es PREVIO. A ella y por tanto está fuera del “mundo del proceso”. El concepto de ACCIÓN es  “relativo” al proceso, pues no depende de las estructuras procesales, sino que es independiente de elllas y funciona respetando a las mismas como una VARIABLE de distinto significado. El concepto de ACCIÓN PROCESAL es intrascendente para el proceso. Dos autores que postulen diversa naturaleza jurídica del concepto ACCIÓN, pueden escribir sobre el derecho procesal con resultados concretos afines, aún partiendo de conceptos de acción absolutamente diferentes (GUASP, “LA PRETENSIÓN PROCESAL” RDP, (BUENOS AIRES),1951-I-333). Por ello, debe reemplazarse el estudio de la ACCIÓN, por el del ACTO que, si bien debe su existencia al ejercicio del derecho de acción,  constituye el OBJETO DEL PROCESO CONTENCIOSO: es decir LA PRETENSIÓN PROCESAL,  a la que cabe definir como el ACTO en virtud del cual se reclama ante un órgano judicial (o eventualmente arbitral) y frente a una persona distinta, la resolución de un conflicto suscitado entre dicha persona y el autor de la reclamación.  (PALACIO, Tratado de Derecho Procesal Civil T I, ps 282/283, abeledo Perrot, 2011 – 3era edición actualizada por Camps).</a:t>
            </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3</a:t>
            </a:fld>
            <a:endParaRPr lang="es-AR"/>
          </a:p>
        </p:txBody>
      </p:sp>
    </p:spTree>
    <p:extLst>
      <p:ext uri="{BB962C8B-B14F-4D97-AF65-F5344CB8AC3E}">
        <p14:creationId xmlns:p14="http://schemas.microsoft.com/office/powerpoint/2010/main" val="91667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65760" indent="-283464" algn="just">
              <a:buNone/>
              <a:defRPr/>
            </a:pPr>
            <a:r>
              <a:rPr lang="es-ES" sz="1200" i="1" dirty="0">
                <a:effectLst>
                  <a:outerShdw blurRad="38100" dist="38100" dir="2700000" algn="tl">
                    <a:srgbClr val="000000">
                      <a:alpha val="43137"/>
                    </a:srgbClr>
                  </a:outerShdw>
                </a:effectLst>
              </a:rPr>
              <a:t>*Derecho de “continente” y no de “contenido”. Es el derecho a promover un proceso y a que en el mismo recaiga una sentencia,  nada mas.</a:t>
            </a:r>
          </a:p>
          <a:p>
            <a:pPr marL="365760" indent="-283464" algn="just">
              <a:buNone/>
              <a:defRPr/>
            </a:pPr>
            <a:endParaRPr lang="es-ES" sz="1200" i="1" dirty="0">
              <a:effectLst>
                <a:outerShdw blurRad="38100" dist="38100" dir="2700000" algn="tl">
                  <a:srgbClr val="000000">
                    <a:alpha val="43137"/>
                  </a:srgbClr>
                </a:outerShdw>
              </a:effectLst>
            </a:endParaRPr>
          </a:p>
          <a:p>
            <a:pPr marL="365760" indent="-283464" algn="just">
              <a:buNone/>
              <a:defRPr/>
            </a:pPr>
            <a:r>
              <a:rPr lang="es-ES" sz="1200" i="1" dirty="0">
                <a:effectLst>
                  <a:outerShdw blurRad="38100" dist="38100" dir="2700000" algn="tl">
                    <a:srgbClr val="000000">
                      <a:alpha val="43137"/>
                    </a:srgbClr>
                  </a:outerShdw>
                </a:effectLst>
              </a:rPr>
              <a:t>** independiente del derecho material que se desea mantener incólume. Quien no cuenta con razón para promover el proceso por no disfrutar del derecho material que invoca, puede igualmente ejercitar el derecho de acción. Generando así un proceso que desembocará, por principio, en una sentencia desfavorable. </a:t>
            </a:r>
          </a:p>
          <a:p>
            <a:pPr marL="365760" indent="-283464" algn="just">
              <a:buNone/>
              <a:defRPr/>
            </a:pPr>
            <a:r>
              <a:rPr lang="es-AR" dirty="0"/>
              <a:t>*** al decir que es gozado por toda pna fisica o jca, se apunta a dejar en claro la raigambre constitucional del derecho de acción / art 18 CN y a la circunstancia de que es una atribución inherente a la personalidad jurídica en sentido lato. </a:t>
            </a:r>
          </a:p>
          <a:p>
            <a:pPr marL="365760" indent="-283464" algn="just">
              <a:buNone/>
              <a:defRPr/>
            </a:pPr>
            <a:endParaRPr lang="es-AR" dirty="0"/>
          </a:p>
        </p:txBody>
      </p:sp>
      <p:sp>
        <p:nvSpPr>
          <p:cNvPr id="4" name="Marcador de número de diapositiva 3"/>
          <p:cNvSpPr>
            <a:spLocks noGrp="1"/>
          </p:cNvSpPr>
          <p:nvPr>
            <p:ph type="sldNum" sz="quarter" idx="5"/>
          </p:nvPr>
        </p:nvSpPr>
        <p:spPr/>
        <p:txBody>
          <a:bodyPr/>
          <a:lstStyle/>
          <a:p>
            <a:fld id="{8436DD3D-1AF9-0C43-BB0E-F55FEBC6CED2}" type="slidenum">
              <a:rPr lang="es-AR" smtClean="0"/>
              <a:t>4</a:t>
            </a:fld>
            <a:endParaRPr lang="es-AR"/>
          </a:p>
        </p:txBody>
      </p:sp>
    </p:spTree>
    <p:extLst>
      <p:ext uri="{BB962C8B-B14F-4D97-AF65-F5344CB8AC3E}">
        <p14:creationId xmlns:p14="http://schemas.microsoft.com/office/powerpoint/2010/main" val="2249080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AR" dirty="0"/>
              <a:t>La pretensión procesal debe distinguirse de la pretensión material que es la facultad de exigir a otro el cumplimiento de lo debido. Por tal motivo se la define como la manifestaicón de voluntad a treves de la cual alguien reclama algo ANTE EL ORGANO JURISDICICONAL y CONTRA OTRO.  </a:t>
            </a:r>
          </a:p>
          <a:p>
            <a:pPr algn="just"/>
            <a:r>
              <a:rPr lang="es-AR" dirty="0"/>
              <a:t>Como se exterioriza la pretensión : en nuestro sistema, a traves de la  presentación de la demanda, en ejercicio del derecho de acción. El pretensor aspida a algo, y en definivita, aspira a obtener una sentencia favorable que le otorgará lo que él desea. </a:t>
            </a:r>
          </a:p>
          <a:p>
            <a:pPr algn="just"/>
            <a:r>
              <a:rPr lang="es-AR" dirty="0"/>
              <a:t>Al ejercerse el derecho de acción mediante la formulación de una pretensión, el primero “baja”de la mera especulación científica al mundo de lo concreto. Por ello la pretensión procesal es una declaracion de voluntad en cuyo mérido se solicita la actuación del órgano jurisdiciconal en miras a la satisfacción de un interés concreto y frente a una persona distinta del autor de la declaración.  </a:t>
            </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5</a:t>
            </a:fld>
            <a:endParaRPr lang="es-AR"/>
          </a:p>
        </p:txBody>
      </p:sp>
    </p:spTree>
    <p:extLst>
      <p:ext uri="{BB962C8B-B14F-4D97-AF65-F5344CB8AC3E}">
        <p14:creationId xmlns:p14="http://schemas.microsoft.com/office/powerpoint/2010/main" val="784729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6</a:t>
            </a:fld>
            <a:endParaRPr lang="es-AR"/>
          </a:p>
        </p:txBody>
      </p:sp>
    </p:spTree>
    <p:extLst>
      <p:ext uri="{BB962C8B-B14F-4D97-AF65-F5344CB8AC3E}">
        <p14:creationId xmlns:p14="http://schemas.microsoft.com/office/powerpoint/2010/main" val="3344731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7</a:t>
            </a:fld>
            <a:endParaRPr lang="es-AR"/>
          </a:p>
        </p:txBody>
      </p:sp>
    </p:spTree>
    <p:extLst>
      <p:ext uri="{BB962C8B-B14F-4D97-AF65-F5344CB8AC3E}">
        <p14:creationId xmlns:p14="http://schemas.microsoft.com/office/powerpoint/2010/main" val="33528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AR" dirty="0"/>
              <a:t>Es el efecto jurídico que se persigue mediante la pretensión. Dos puntos de vista:</a:t>
            </a:r>
          </a:p>
          <a:p>
            <a:pPr marL="171450" indent="-171450">
              <a:buFont typeface="Arial" panose="020B0604020202020204" pitchFamily="34" charset="0"/>
              <a:buChar char="•"/>
            </a:pPr>
            <a:r>
              <a:rPr lang="es-AR" dirty="0"/>
              <a:t> MEDIATO: el bien de la vida sobre el que debe recaer, concretarmente, el pronunciamiento pedido (EJ . SUMA DE DINERO O INMUEBLE A CUYA RESTITUCIÓN SE PRETENDE CONDENAR AL DEMANDADO) </a:t>
            </a:r>
          </a:p>
          <a:p>
            <a:pPr marL="171450" indent="-171450">
              <a:buFont typeface="Arial" panose="020B0604020202020204" pitchFamily="34" charset="0"/>
              <a:buChar char="•"/>
            </a:pPr>
            <a:r>
              <a:rPr lang="es-AR" dirty="0"/>
              <a:t>INMEDIATO: LA CLASE de PRONUNCIAMiENTO que se intenta o reclama (DE CONDENA, DECLARACIÓN, EJECUCIÓN ETC). </a:t>
            </a:r>
          </a:p>
          <a:p>
            <a:pPr marL="628650" lvl="1" indent="-171450">
              <a:buFont typeface="Arial" panose="020B0604020202020204" pitchFamily="34" charset="0"/>
              <a:buChar char="•"/>
            </a:pPr>
            <a:r>
              <a:rPr lang="es-AR" dirty="0"/>
              <a:t>A ambos aspectos de la pretensión procesal, alude el cpccn, POR EJ, cuando en el inc 6 habla de la “petición en términos claros ypositivos” = obj inmediato; mientras que en el inc 3 referie al objeto mediato de la pretensión: “la cosa demandada designándola con exactitud”. </a:t>
            </a:r>
          </a:p>
          <a:p>
            <a:pPr marL="628650" lvl="1" indent="-171450">
              <a:buFont typeface="Arial" panose="020B0604020202020204" pitchFamily="34" charset="0"/>
              <a:buChar char="•"/>
            </a:pPr>
            <a:endParaRPr lang="es-AR" dirty="0"/>
          </a:p>
          <a:p>
            <a:pPr marL="628650" lvl="1" indent="-171450">
              <a:buFont typeface="Arial" panose="020B0604020202020204" pitchFamily="34" charset="0"/>
              <a:buChar char="•"/>
            </a:pPr>
            <a:r>
              <a:rPr lang="es-AR" dirty="0"/>
              <a:t>**CAUSA: fundamento o título de la pretensión, consiste en la INVOCACIÓN DE UNA  CONCRETA SITUACIÓN DE HECHO A PARTIR DE LA CUAL EL ACTOR ASIGNA UNA DETERMINADA CONSECUENCIA JURÍDICA. Esa invocación no actua como razón justificante de la pretensión, sino que tiene por objeto PARTICULARIZARLA O DELIMITARLA suministrando al juez el concreto SECTOR de la realidad dentro de la cual debe juzgar el caso. </a:t>
            </a:r>
          </a:p>
          <a:p>
            <a:pPr marL="628650" lvl="1" indent="-171450">
              <a:buFont typeface="Arial" panose="020B0604020202020204" pitchFamily="34" charset="0"/>
              <a:buChar char="•"/>
            </a:pPr>
            <a:r>
              <a:rPr lang="es-AR" dirty="0"/>
              <a:t>CAUSA DE LA PRETENSION. No debe confundirse con los ARGUMENTOS de hecho o de derecho (normas juridicas) expuestos por el actor. EL JUEZ debe decidir si se ha operado la consecuencia jurídica que invoca el actor, pero para ello le es indiferente la designación técnica que aquel le haya asignado a la situación de hecho descripta como causa de su pretensión, ya que es CONSUSTANCIAL a la función decisoria la LIBERTAD de ELECCIÓN DE LA NORMA o normas que conceptualizan el caso (IURA NOVIT CURIAE) . LO QUE INDIVIDUALIZA A LA PRETENSION SON LOS HECHOS AFIRMADOS EN LA MEDIDA QUE SEAN IDONEOS PAR PRODUCIR DETERMINADO EFECTO JURÍDICO. EJ . CASO que vimos en clase, ACCIDENTE DE TRANSITO : RESUELTO POR RESP SUBJETIVA U OBJETIVA. </a:t>
            </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8</a:t>
            </a:fld>
            <a:endParaRPr lang="es-AR"/>
          </a:p>
        </p:txBody>
      </p:sp>
    </p:spTree>
    <p:extLst>
      <p:ext uri="{BB962C8B-B14F-4D97-AF65-F5344CB8AC3E}">
        <p14:creationId xmlns:p14="http://schemas.microsoft.com/office/powerpoint/2010/main" val="3506235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5"/>
          </p:nvPr>
        </p:nvSpPr>
        <p:spPr/>
        <p:txBody>
          <a:bodyPr/>
          <a:lstStyle/>
          <a:p>
            <a:fld id="{8436DD3D-1AF9-0C43-BB0E-F55FEBC6CED2}" type="slidenum">
              <a:rPr lang="es-AR" smtClean="0"/>
              <a:t>9</a:t>
            </a:fld>
            <a:endParaRPr lang="es-AR"/>
          </a:p>
        </p:txBody>
      </p:sp>
    </p:spTree>
    <p:extLst>
      <p:ext uri="{BB962C8B-B14F-4D97-AF65-F5344CB8AC3E}">
        <p14:creationId xmlns:p14="http://schemas.microsoft.com/office/powerpoint/2010/main" val="3357215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63B882-1DD6-C742-8D71-2E6B6FDBF6E9}"/>
              </a:ext>
            </a:extLst>
          </p:cNvPr>
          <p:cNvSpPr>
            <a:spLocks noGrp="1"/>
          </p:cNvSpPr>
          <p:nvPr>
            <p:ph type="ctrTitle"/>
          </p:nvPr>
        </p:nvSpPr>
        <p:spPr>
          <a:xfrm>
            <a:off x="748145" y="679643"/>
            <a:ext cx="8525858" cy="1128375"/>
          </a:xfrm>
        </p:spPr>
        <p:txBody>
          <a:bodyPr/>
          <a:lstStyle/>
          <a:p>
            <a:pPr algn="l"/>
            <a:r>
              <a:rPr lang="es-AR" b="1" i="1" dirty="0"/>
              <a:t>Bolilla 3</a:t>
            </a:r>
          </a:p>
        </p:txBody>
      </p:sp>
      <p:sp>
        <p:nvSpPr>
          <p:cNvPr id="3" name="Subtítulo 2">
            <a:extLst>
              <a:ext uri="{FF2B5EF4-FFF2-40B4-BE49-F238E27FC236}">
                <a16:creationId xmlns:a16="http://schemas.microsoft.com/office/drawing/2014/main" id="{0DB6F632-26D6-7B41-8FB6-408711AA7C0D}"/>
              </a:ext>
            </a:extLst>
          </p:cNvPr>
          <p:cNvSpPr>
            <a:spLocks noGrp="1"/>
          </p:cNvSpPr>
          <p:nvPr>
            <p:ph type="subTitle" idx="1"/>
          </p:nvPr>
        </p:nvSpPr>
        <p:spPr>
          <a:xfrm>
            <a:off x="1018309" y="1995055"/>
            <a:ext cx="9040091" cy="3969328"/>
          </a:xfrm>
        </p:spPr>
        <p:txBody>
          <a:bodyPr>
            <a:normAutofit fontScale="92500" lnSpcReduction="20000"/>
          </a:bodyPr>
          <a:lstStyle/>
          <a:p>
            <a:pPr algn="just"/>
            <a:endParaRPr lang="es-AR" dirty="0"/>
          </a:p>
          <a:p>
            <a:pPr algn="just"/>
            <a:r>
              <a:rPr lang="es-ES_tradnl" sz="3200" b="1" i="1" dirty="0">
                <a:solidFill>
                  <a:schemeClr val="tx2"/>
                </a:solidFill>
              </a:rPr>
              <a:t>La acción procesal</a:t>
            </a:r>
            <a:endParaRPr lang="es-AR" sz="3200" b="1" i="1" dirty="0">
              <a:solidFill>
                <a:schemeClr val="tx2"/>
              </a:solidFill>
            </a:endParaRPr>
          </a:p>
          <a:p>
            <a:pPr algn="just"/>
            <a:r>
              <a:rPr lang="es-ES_tradnl" sz="2400" dirty="0">
                <a:solidFill>
                  <a:schemeClr val="tx1"/>
                </a:solidFill>
              </a:rPr>
              <a:t>a)</a:t>
            </a:r>
            <a:r>
              <a:rPr lang="es-ES_tradnl" sz="2400" b="1" dirty="0">
                <a:solidFill>
                  <a:schemeClr val="tx1"/>
                </a:solidFill>
              </a:rPr>
              <a:t> </a:t>
            </a:r>
            <a:r>
              <a:rPr lang="es-ES_tradnl" sz="2400" dirty="0">
                <a:solidFill>
                  <a:schemeClr val="tx1"/>
                </a:solidFill>
              </a:rPr>
              <a:t>Noción. Contenido constitucional. Naturaleza jurídica: teorías. Clasificación.</a:t>
            </a:r>
            <a:endParaRPr lang="es-AR" sz="2400" dirty="0">
              <a:solidFill>
                <a:schemeClr val="tx1"/>
              </a:solidFill>
            </a:endParaRPr>
          </a:p>
          <a:p>
            <a:pPr algn="just"/>
            <a:r>
              <a:rPr lang="es-ES_tradnl" sz="2400" dirty="0">
                <a:solidFill>
                  <a:schemeClr val="tx1"/>
                </a:solidFill>
              </a:rPr>
              <a:t>b) Acción civil y acción penal: Diferencias. La acción civil en el proceso penal.</a:t>
            </a:r>
            <a:endParaRPr lang="es-AR" sz="2400" dirty="0">
              <a:solidFill>
                <a:schemeClr val="tx1"/>
              </a:solidFill>
            </a:endParaRPr>
          </a:p>
          <a:p>
            <a:pPr algn="just"/>
            <a:r>
              <a:rPr lang="es-ES_tradnl" sz="2400" dirty="0">
                <a:solidFill>
                  <a:schemeClr val="tx1"/>
                </a:solidFill>
              </a:rPr>
              <a:t>c) Acción, pretensión y demanda: Diferencias y puntos de contacto.</a:t>
            </a:r>
            <a:endParaRPr lang="es-AR" sz="2400" dirty="0">
              <a:solidFill>
                <a:schemeClr val="tx1"/>
              </a:solidFill>
            </a:endParaRPr>
          </a:p>
          <a:p>
            <a:pPr algn="just"/>
            <a:r>
              <a:rPr lang="es-ES_tradnl" sz="2400" dirty="0">
                <a:solidFill>
                  <a:schemeClr val="tx1"/>
                </a:solidFill>
              </a:rPr>
              <a:t>d) La pretensión procesal. Concepto y elementos. Clasificación. </a:t>
            </a:r>
          </a:p>
          <a:p>
            <a:pPr algn="just"/>
            <a:r>
              <a:rPr lang="es-ES_tradnl" sz="2400" dirty="0">
                <a:solidFill>
                  <a:schemeClr val="tx1"/>
                </a:solidFill>
              </a:rPr>
              <a:t>Acumulación de pretensiones. La pretensión del demandado.</a:t>
            </a:r>
            <a:endParaRPr lang="es-AR" sz="2400" dirty="0">
              <a:solidFill>
                <a:schemeClr val="tx1"/>
              </a:solidFill>
            </a:endParaRPr>
          </a:p>
          <a:p>
            <a:pPr algn="just"/>
            <a:r>
              <a:rPr lang="es-ES_tradnl" sz="2400" b="1" dirty="0">
                <a:solidFill>
                  <a:schemeClr val="tx1"/>
                </a:solidFill>
              </a:rPr>
              <a:t> </a:t>
            </a:r>
            <a:endParaRPr lang="es-AR" sz="2400" dirty="0">
              <a:solidFill>
                <a:schemeClr val="tx1"/>
              </a:solidFill>
            </a:endParaRPr>
          </a:p>
          <a:p>
            <a:pPr algn="just"/>
            <a:endParaRPr lang="es-AR" dirty="0"/>
          </a:p>
        </p:txBody>
      </p:sp>
    </p:spTree>
    <p:extLst>
      <p:ext uri="{BB962C8B-B14F-4D97-AF65-F5344CB8AC3E}">
        <p14:creationId xmlns:p14="http://schemas.microsoft.com/office/powerpoint/2010/main" val="256567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858E5-EEA3-EA4C-B362-1DB372A440B5}"/>
              </a:ext>
            </a:extLst>
          </p:cNvPr>
          <p:cNvSpPr>
            <a:spLocks noGrp="1"/>
          </p:cNvSpPr>
          <p:nvPr>
            <p:ph type="title"/>
          </p:nvPr>
        </p:nvSpPr>
        <p:spPr/>
        <p:txBody>
          <a:bodyPr/>
          <a:lstStyle/>
          <a:p>
            <a:endParaRPr lang="es-AR"/>
          </a:p>
        </p:txBody>
      </p:sp>
      <p:pic>
        <p:nvPicPr>
          <p:cNvPr id="1025" name="Picture 1" descr="page22image46281312">
            <a:extLst>
              <a:ext uri="{FF2B5EF4-FFF2-40B4-BE49-F238E27FC236}">
                <a16:creationId xmlns:a16="http://schemas.microsoft.com/office/drawing/2014/main" id="{D9C0497D-7054-3043-8C59-73A7E4AFEDF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722474"/>
            <a:ext cx="9274002" cy="8750595"/>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9E582716-ACB9-C441-98BB-F44AA4A697B0}"/>
              </a:ext>
            </a:extLst>
          </p:cNvPr>
          <p:cNvSpPr/>
          <p:nvPr/>
        </p:nvSpPr>
        <p:spPr>
          <a:xfrm>
            <a:off x="0" y="-786809"/>
            <a:ext cx="9274002" cy="24029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130576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4CAB47-EC12-6444-AE2A-D78CDD859B85}"/>
              </a:ext>
            </a:extLst>
          </p:cNvPr>
          <p:cNvSpPr>
            <a:spLocks noGrp="1"/>
          </p:cNvSpPr>
          <p:nvPr>
            <p:ph type="title"/>
          </p:nvPr>
        </p:nvSpPr>
        <p:spPr>
          <a:xfrm>
            <a:off x="340242" y="251181"/>
            <a:ext cx="8596668" cy="845127"/>
          </a:xfrm>
        </p:spPr>
        <p:txBody>
          <a:bodyPr>
            <a:normAutofit fontScale="90000"/>
          </a:bodyPr>
          <a:lstStyle/>
          <a:p>
            <a:r>
              <a:rPr lang="es-AR" b="1" i="1" dirty="0"/>
              <a:t>Teorias sobre la naturaleza jurídica de la la acción </a:t>
            </a:r>
          </a:p>
        </p:txBody>
      </p:sp>
      <p:sp>
        <p:nvSpPr>
          <p:cNvPr id="3" name="Marcador de contenido 2">
            <a:extLst>
              <a:ext uri="{FF2B5EF4-FFF2-40B4-BE49-F238E27FC236}">
                <a16:creationId xmlns:a16="http://schemas.microsoft.com/office/drawing/2014/main" id="{00E7C858-8991-334B-A26C-65FCCCD234D8}"/>
              </a:ext>
            </a:extLst>
          </p:cNvPr>
          <p:cNvSpPr>
            <a:spLocks noGrp="1"/>
          </p:cNvSpPr>
          <p:nvPr>
            <p:ph idx="1"/>
          </p:nvPr>
        </p:nvSpPr>
        <p:spPr>
          <a:xfrm>
            <a:off x="340242" y="1454727"/>
            <a:ext cx="10249786" cy="5174673"/>
          </a:xfrm>
        </p:spPr>
        <p:txBody>
          <a:bodyPr>
            <a:normAutofit/>
          </a:bodyPr>
          <a:lstStyle/>
          <a:p>
            <a:r>
              <a:rPr lang="es-AR" sz="2400" b="1" dirty="0"/>
              <a:t>TRADICIONAL* : </a:t>
            </a:r>
          </a:p>
          <a:p>
            <a:pPr marL="457200" lvl="1" indent="0">
              <a:buNone/>
            </a:pPr>
            <a:r>
              <a:rPr lang="es-AR" sz="2800" dirty="0"/>
              <a:t>         ACCIÓN                DERECHO SUBJETIVO</a:t>
            </a:r>
            <a:endParaRPr lang="es-AR" sz="2400" dirty="0"/>
          </a:p>
          <a:p>
            <a:r>
              <a:rPr lang="es-AR" sz="2400" b="1" dirty="0"/>
              <a:t>“MODERNA”** (abstracta / concreta)                                                                                                     </a:t>
            </a:r>
          </a:p>
          <a:p>
            <a:pPr marL="0" indent="0">
              <a:buNone/>
            </a:pPr>
            <a:r>
              <a:rPr lang="es-AR" sz="2800" dirty="0"/>
              <a:t>               ACCION 			DERECHO SUBJETIVO</a:t>
            </a:r>
          </a:p>
          <a:p>
            <a:pPr marL="0" indent="0" algn="just">
              <a:buNone/>
            </a:pPr>
            <a:r>
              <a:rPr lang="es-AR" sz="2200" b="1" dirty="0"/>
              <a:t>Concreta:</a:t>
            </a:r>
          </a:p>
          <a:p>
            <a:pPr marL="0" indent="0" algn="just">
              <a:buNone/>
            </a:pPr>
            <a:r>
              <a:rPr lang="es-AR" sz="2200" dirty="0"/>
              <a:t>		a) DERECHO A UN PRONUNCIAMIENTO FAVORABLE; b) DERECHO POTESTATIVO A SOLICITAR LA ACTIVIDAD JURISDICCIONAL, PARA RESOLVER EL CONFLICTO; c) Acción es una especie del derecho constitucional de peticionar a las autoridades. </a:t>
            </a:r>
          </a:p>
          <a:p>
            <a:pPr marL="0" indent="0" algn="just">
              <a:buNone/>
            </a:pPr>
            <a:r>
              <a:rPr lang="es-AR" sz="2200" b="1" dirty="0"/>
              <a:t>Abstracta: </a:t>
            </a:r>
            <a:r>
              <a:rPr lang="es-AR" sz="2200" dirty="0"/>
              <a:t>-derecho abstracto púbiico, subjetivo, a la tutela jurídica cualquiera sea la solucion que se obtenga en el conflicto;derecho cuyo objeto es obetener la prestación de la actividad jurisdiccional  (CARNELUTTI);  </a:t>
            </a:r>
            <a:endParaRPr lang="es-AR" sz="2200" b="1" dirty="0"/>
          </a:p>
          <a:p>
            <a:pPr marL="0" indent="0">
              <a:buNone/>
            </a:pPr>
            <a:endParaRPr lang="es-AR" sz="2200" dirty="0"/>
          </a:p>
        </p:txBody>
      </p:sp>
      <p:sp>
        <p:nvSpPr>
          <p:cNvPr id="4" name="Distinto de 3">
            <a:extLst>
              <a:ext uri="{FF2B5EF4-FFF2-40B4-BE49-F238E27FC236}">
                <a16:creationId xmlns:a16="http://schemas.microsoft.com/office/drawing/2014/main" id="{C49EAD7C-666A-AB48-A1FE-A7ECA9441A26}"/>
              </a:ext>
            </a:extLst>
          </p:cNvPr>
          <p:cNvSpPr/>
          <p:nvPr/>
        </p:nvSpPr>
        <p:spPr>
          <a:xfrm>
            <a:off x="3395423" y="2826327"/>
            <a:ext cx="933680" cy="602673"/>
          </a:xfrm>
          <a:prstGeom prst="mathNotEqual">
            <a:avLst>
              <a:gd name="adj1" fmla="val 23520"/>
              <a:gd name="adj2" fmla="val 6600000"/>
              <a:gd name="adj3" fmla="val 13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5" name="Igual 4">
            <a:extLst>
              <a:ext uri="{FF2B5EF4-FFF2-40B4-BE49-F238E27FC236}">
                <a16:creationId xmlns:a16="http://schemas.microsoft.com/office/drawing/2014/main" id="{530EBDD9-2406-E548-A3AF-CFB15E25C695}"/>
              </a:ext>
            </a:extLst>
          </p:cNvPr>
          <p:cNvSpPr/>
          <p:nvPr/>
        </p:nvSpPr>
        <p:spPr>
          <a:xfrm>
            <a:off x="3495184" y="1874000"/>
            <a:ext cx="725862" cy="53305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a:solidFill>
                  <a:schemeClr val="tx1"/>
                </a:solidFill>
              </a:rPr>
              <a:t>  </a:t>
            </a:r>
          </a:p>
        </p:txBody>
      </p:sp>
    </p:spTree>
    <p:extLst>
      <p:ext uri="{BB962C8B-B14F-4D97-AF65-F5344CB8AC3E}">
        <p14:creationId xmlns:p14="http://schemas.microsoft.com/office/powerpoint/2010/main" val="222351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1BF57-EA4F-8B40-95F9-6502ABEF7C53}"/>
              </a:ext>
            </a:extLst>
          </p:cNvPr>
          <p:cNvSpPr>
            <a:spLocks noGrp="1"/>
          </p:cNvSpPr>
          <p:nvPr>
            <p:ph type="title"/>
          </p:nvPr>
        </p:nvSpPr>
        <p:spPr>
          <a:xfrm>
            <a:off x="407171" y="173182"/>
            <a:ext cx="8596668" cy="1320800"/>
          </a:xfrm>
        </p:spPr>
        <p:txBody>
          <a:bodyPr/>
          <a:lstStyle/>
          <a:p>
            <a:r>
              <a:rPr lang="es-AR" b="1" dirty="0"/>
              <a:t>Acción. Perspectiva constitucional.</a:t>
            </a:r>
          </a:p>
        </p:txBody>
      </p:sp>
      <p:sp>
        <p:nvSpPr>
          <p:cNvPr id="3" name="Marcador de contenido 2">
            <a:extLst>
              <a:ext uri="{FF2B5EF4-FFF2-40B4-BE49-F238E27FC236}">
                <a16:creationId xmlns:a16="http://schemas.microsoft.com/office/drawing/2014/main" id="{7A57A452-6E31-4449-A5C8-49BCA627BADB}"/>
              </a:ext>
            </a:extLst>
          </p:cNvPr>
          <p:cNvSpPr>
            <a:spLocks noGrp="1"/>
          </p:cNvSpPr>
          <p:nvPr>
            <p:ph idx="1"/>
          </p:nvPr>
        </p:nvSpPr>
        <p:spPr>
          <a:xfrm>
            <a:off x="407171" y="997527"/>
            <a:ext cx="9651229" cy="5043835"/>
          </a:xfrm>
        </p:spPr>
        <p:txBody>
          <a:bodyPr>
            <a:normAutofit fontScale="55000" lnSpcReduction="20000"/>
          </a:bodyPr>
          <a:lstStyle/>
          <a:p>
            <a:r>
              <a:rPr lang="es-AR" sz="4000" b="1" dirty="0"/>
              <a:t>Couture*: </a:t>
            </a:r>
            <a:r>
              <a:rPr lang="es-AR" sz="4000" dirty="0"/>
              <a:t>el derecho de acción es derivación del principio constitucional de peticionar a las autoridades. ES EL PODER DE HACER VALER UNA PRETENSIÓN. </a:t>
            </a:r>
          </a:p>
          <a:p>
            <a:endParaRPr lang="es-AR" sz="4000" dirty="0"/>
          </a:p>
          <a:p>
            <a:r>
              <a:rPr lang="es-AR" sz="4000" dirty="0"/>
              <a:t>DERECHO CÍVICO, simple supuesto de la actividad procesal, previo a ella (GUASP)</a:t>
            </a:r>
          </a:p>
          <a:p>
            <a:pPr marL="0" indent="0">
              <a:buNone/>
            </a:pPr>
            <a:endParaRPr lang="es-AR" sz="4000" dirty="0"/>
          </a:p>
          <a:p>
            <a:pPr lvl="2"/>
            <a:r>
              <a:rPr lang="es-AR" sz="3200" dirty="0"/>
              <a:t>Tanto actor como demandado.</a:t>
            </a:r>
          </a:p>
          <a:p>
            <a:pPr marL="914400" lvl="2" indent="0">
              <a:buNone/>
            </a:pPr>
            <a:endParaRPr lang="es-AR" sz="3200" dirty="0"/>
          </a:p>
          <a:p>
            <a:pPr algn="just"/>
            <a:r>
              <a:rPr lang="es-AR" sz="4600" dirty="0"/>
              <a:t>Palacio**: es una derecho público subjetivo de provocar la actividad de los órganos judiciales y al cual es correlativo el deber que incumbe a dichos órganos, en el sentido de prestar esa actividad cada vez que le sea requerida, con prescindencia de que quien ejerce el derecho o poder sea o no titular de un derecho subjetivo material.</a:t>
            </a:r>
          </a:p>
        </p:txBody>
      </p:sp>
    </p:spTree>
    <p:extLst>
      <p:ext uri="{BB962C8B-B14F-4D97-AF65-F5344CB8AC3E}">
        <p14:creationId xmlns:p14="http://schemas.microsoft.com/office/powerpoint/2010/main" val="419787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0001" y="415636"/>
            <a:ext cx="9616672" cy="935182"/>
          </a:xfrm>
        </p:spPr>
        <p:txBody>
          <a:bodyPr>
            <a:normAutofit fontScale="90000"/>
          </a:bodyPr>
          <a:lstStyle/>
          <a:p>
            <a:pPr>
              <a:defRPr/>
            </a:pPr>
            <a:r>
              <a:rPr lang="es-AR" b="1" i="1" dirty="0">
                <a:solidFill>
                  <a:srgbClr val="C00000"/>
                </a:solidFill>
              </a:rPr>
              <a:t>ACCION, PRETENSIÓN Y DEMANDA.  Diferencias y puntos de contacto. </a:t>
            </a:r>
            <a:endParaRPr lang="es-ES" dirty="0">
              <a:solidFill>
                <a:schemeClr val="tx2">
                  <a:satMod val="130000"/>
                </a:schemeClr>
              </a:solidFill>
            </a:endParaRPr>
          </a:p>
        </p:txBody>
      </p:sp>
      <p:sp>
        <p:nvSpPr>
          <p:cNvPr id="3" name="2 Marcador de contenido"/>
          <p:cNvSpPr>
            <a:spLocks noGrp="1"/>
          </p:cNvSpPr>
          <p:nvPr>
            <p:ph idx="1"/>
          </p:nvPr>
        </p:nvSpPr>
        <p:spPr>
          <a:xfrm>
            <a:off x="130001" y="1681017"/>
            <a:ext cx="9616672" cy="4464601"/>
          </a:xfrm>
        </p:spPr>
        <p:txBody>
          <a:bodyPr>
            <a:normAutofit fontScale="77500" lnSpcReduction="20000"/>
          </a:bodyPr>
          <a:lstStyle/>
          <a:p>
            <a:pPr marL="365760" indent="-283464">
              <a:buFont typeface="Wingdings 2"/>
              <a:buChar char=""/>
              <a:defRPr/>
            </a:pPr>
            <a:r>
              <a:rPr lang="es-ES" sz="3800" b="1" dirty="0">
                <a:solidFill>
                  <a:srgbClr val="00B050"/>
                </a:solidFill>
              </a:rPr>
              <a:t>La acción</a:t>
            </a:r>
            <a:r>
              <a:rPr lang="es-ES" sz="3800" dirty="0">
                <a:solidFill>
                  <a:srgbClr val="00B050"/>
                </a:solidFill>
              </a:rPr>
              <a:t>: </a:t>
            </a:r>
          </a:p>
          <a:p>
            <a:pPr marL="365760" indent="-283464" algn="just">
              <a:buFont typeface="Wingdings 2"/>
              <a:buChar char=""/>
              <a:defRPr/>
            </a:pPr>
            <a:endParaRPr lang="es-ES" dirty="0"/>
          </a:p>
          <a:p>
            <a:pPr marL="365760" indent="-283464" algn="just">
              <a:buNone/>
              <a:defRPr/>
            </a:pPr>
            <a:r>
              <a:rPr lang="es-ES" sz="4000" i="1" dirty="0">
                <a:effectLst>
                  <a:outerShdw blurRad="38100" dist="38100" dir="2700000" algn="tl">
                    <a:srgbClr val="000000">
                      <a:alpha val="43137"/>
                    </a:srgbClr>
                  </a:outerShdw>
                </a:effectLst>
              </a:rPr>
              <a:t>  “Derecho subjetivo público, abstracto*, autónomo** de que goza toda persona –física o jurídica-*** para postular el ejercicio de la actividad jurisdiccional” (</a:t>
            </a:r>
            <a:r>
              <a:rPr lang="es-ES" sz="4000" i="1" dirty="0" err="1">
                <a:effectLst>
                  <a:outerShdw blurRad="38100" dist="38100" dir="2700000" algn="tl">
                    <a:srgbClr val="000000">
                      <a:alpha val="43137"/>
                    </a:srgbClr>
                  </a:outerShdw>
                </a:effectLst>
              </a:rPr>
              <a:t>Peyrano</a:t>
            </a:r>
            <a:r>
              <a:rPr lang="es-ES" sz="4000" i="1" dirty="0">
                <a:effectLst>
                  <a:outerShdw blurRad="38100" dist="38100" dir="2700000" algn="tl">
                    <a:srgbClr val="000000">
                      <a:alpha val="43137"/>
                    </a:srgbClr>
                  </a:outerShdw>
                </a:effectLst>
              </a:rPr>
              <a:t> </a:t>
            </a:r>
            <a:r>
              <a:rPr lang="es-ES" sz="2800" i="1" dirty="0">
                <a:effectLst>
                  <a:outerShdw blurRad="38100" dist="38100" dir="2700000" algn="tl">
                    <a:srgbClr val="000000">
                      <a:alpha val="43137"/>
                    </a:srgbClr>
                  </a:outerShdw>
                </a:effectLst>
              </a:rPr>
              <a:t>[ = Palacio] </a:t>
            </a:r>
            <a:r>
              <a:rPr lang="es-ES" sz="4000" i="1" dirty="0">
                <a:effectLst>
                  <a:outerShdw blurRad="38100" dist="38100" dir="2700000" algn="tl">
                    <a:srgbClr val="000000">
                      <a:alpha val="43137"/>
                    </a:srgbClr>
                  </a:outerShdw>
                </a:effectLst>
              </a:rPr>
              <a:t>)</a:t>
            </a:r>
          </a:p>
          <a:p>
            <a:pPr marL="365760" indent="-283464" algn="just">
              <a:buNone/>
              <a:defRPr/>
            </a:pPr>
            <a:endParaRPr lang="es-ES" sz="4000" i="1" dirty="0">
              <a:effectLst>
                <a:outerShdw blurRad="38100" dist="38100" dir="2700000" algn="tl">
                  <a:srgbClr val="000000">
                    <a:alpha val="43137"/>
                  </a:srgbClr>
                </a:outerShdw>
              </a:effectLst>
            </a:endParaRPr>
          </a:p>
          <a:p>
            <a:pPr marL="365760" indent="-283464" algn="ctr">
              <a:buNone/>
              <a:defRPr/>
            </a:pPr>
            <a:r>
              <a:rPr lang="es-ES" sz="4000" i="1" dirty="0">
                <a:effectLst>
                  <a:outerShdw blurRad="38100" dist="38100" dir="2700000" algn="tl">
                    <a:srgbClr val="000000">
                      <a:alpha val="43137"/>
                    </a:srgbClr>
                  </a:outerShdw>
                </a:effectLst>
              </a:rPr>
              <a:t>“Es el derecho a promover un proceso y a que en el mismo recaiga una sentencia”.</a:t>
            </a:r>
          </a:p>
          <a:p>
            <a:pPr marL="365760" indent="-283464" algn="ctr">
              <a:buNone/>
              <a:defRPr/>
            </a:pPr>
            <a:r>
              <a:rPr lang="es-ES" sz="3900" i="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50661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306642"/>
            <a:ext cx="9746672" cy="4962540"/>
          </a:xfrm>
        </p:spPr>
        <p:txBody>
          <a:bodyPr>
            <a:normAutofit lnSpcReduction="10000"/>
          </a:bodyPr>
          <a:lstStyle/>
          <a:p>
            <a:pPr marL="365760" indent="-283464" algn="just">
              <a:buNone/>
              <a:defRPr/>
            </a:pPr>
            <a:endParaRPr lang="es-ES" sz="3600" b="1" dirty="0">
              <a:solidFill>
                <a:srgbClr val="00B050"/>
              </a:solidFill>
            </a:endParaRPr>
          </a:p>
          <a:p>
            <a:pPr marL="365760" indent="-283464" algn="just">
              <a:buNone/>
              <a:defRPr/>
            </a:pPr>
            <a:r>
              <a:rPr lang="es-ES" sz="3600" b="1" dirty="0">
                <a:solidFill>
                  <a:srgbClr val="00B050"/>
                </a:solidFill>
              </a:rPr>
              <a:t>Pretensión Procesal:  </a:t>
            </a:r>
          </a:p>
          <a:p>
            <a:pPr marL="365760" indent="-283464" algn="just">
              <a:buNone/>
              <a:defRPr/>
            </a:pPr>
            <a:r>
              <a:rPr lang="es-ES" sz="4000" i="1" dirty="0">
                <a:effectLst>
                  <a:outerShdw blurRad="38100" dist="38100" dir="2700000" algn="tl">
                    <a:srgbClr val="000000">
                      <a:alpha val="43137"/>
                    </a:srgbClr>
                  </a:outerShdw>
                </a:effectLst>
              </a:rPr>
              <a:t>“Manifestación de voluntad a través de la cual alguien reclama algo ante el órgano jurisdiccional contra otro, en miras a la satisfacción de un interés concreto”.  </a:t>
            </a:r>
            <a:endParaRPr lang="es-ES" sz="4000" dirty="0"/>
          </a:p>
          <a:p>
            <a:pPr marL="365760" indent="-283464" algn="just">
              <a:buNone/>
              <a:defRPr/>
            </a:pPr>
            <a:r>
              <a:rPr lang="es-ES" sz="2800" dirty="0"/>
              <a:t>Es algo que </a:t>
            </a:r>
            <a:r>
              <a:rPr lang="es-ES" sz="2800" b="1" dirty="0"/>
              <a:t>se hace  (</a:t>
            </a:r>
            <a:r>
              <a:rPr lang="es-ES" sz="2800" dirty="0"/>
              <a:t>no se “tiene”, no es un derecho). </a:t>
            </a:r>
          </a:p>
          <a:p>
            <a:pPr marL="365760" indent="-283464">
              <a:buNone/>
              <a:defRPr/>
            </a:pPr>
            <a:endParaRPr lang="es-ES" dirty="0"/>
          </a:p>
          <a:p>
            <a:pPr marL="365760" indent="-283464">
              <a:buNone/>
              <a:defRPr/>
            </a:pPr>
            <a:endParaRPr lang="es-ES" dirty="0"/>
          </a:p>
        </p:txBody>
      </p:sp>
      <p:sp>
        <p:nvSpPr>
          <p:cNvPr id="5" name="Título 4">
            <a:extLst>
              <a:ext uri="{FF2B5EF4-FFF2-40B4-BE49-F238E27FC236}">
                <a16:creationId xmlns:a16="http://schemas.microsoft.com/office/drawing/2014/main" id="{B8170440-7B4B-8F4F-9D7E-36AE2344F485}"/>
              </a:ext>
            </a:extLst>
          </p:cNvPr>
          <p:cNvSpPr>
            <a:spLocks noGrp="1"/>
          </p:cNvSpPr>
          <p:nvPr>
            <p:ph type="title"/>
          </p:nvPr>
        </p:nvSpPr>
        <p:spPr>
          <a:xfrm>
            <a:off x="270164" y="193962"/>
            <a:ext cx="9227127" cy="1302329"/>
          </a:xfrm>
        </p:spPr>
        <p:txBody>
          <a:bodyPr>
            <a:noAutofit/>
          </a:bodyPr>
          <a:lstStyle/>
          <a:p>
            <a:r>
              <a:rPr lang="es-AR" sz="3200" b="1" i="1" dirty="0">
                <a:solidFill>
                  <a:srgbClr val="C00000"/>
                </a:solidFill>
              </a:rPr>
              <a:t>ACCION, PRETENSIÓN Y DEMANDA.  Diferencias y puntos de contacto. (Cont)</a:t>
            </a:r>
          </a:p>
        </p:txBody>
      </p:sp>
    </p:spTree>
    <p:extLst>
      <p:ext uri="{BB962C8B-B14F-4D97-AF65-F5344CB8AC3E}">
        <p14:creationId xmlns:p14="http://schemas.microsoft.com/office/powerpoint/2010/main" val="114419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94DB13F-5022-7945-A98D-958772C8BB95}"/>
              </a:ext>
            </a:extLst>
          </p:cNvPr>
          <p:cNvSpPr>
            <a:spLocks noGrp="1"/>
          </p:cNvSpPr>
          <p:nvPr>
            <p:ph type="ctrTitle"/>
          </p:nvPr>
        </p:nvSpPr>
        <p:spPr>
          <a:xfrm>
            <a:off x="415636" y="0"/>
            <a:ext cx="8749146" cy="1357603"/>
          </a:xfrm>
        </p:spPr>
        <p:txBody>
          <a:bodyPr>
            <a:noAutofit/>
          </a:bodyPr>
          <a:lstStyle/>
          <a:p>
            <a:pPr marL="484632" algn="just">
              <a:defRPr/>
            </a:pPr>
            <a:r>
              <a:rPr lang="es-AR" sz="3200" b="1" i="1" dirty="0">
                <a:solidFill>
                  <a:srgbClr val="C00000"/>
                </a:solidFill>
              </a:rPr>
              <a:t>ACCION, PRETENSIÓN Y DEMANDA.  Diferencias y puntos de contacto. (Cont)</a:t>
            </a:r>
            <a:endParaRPr lang="es-ES" sz="4400" b="1" i="1" dirty="0">
              <a:solidFill>
                <a:schemeClr val="accent1">
                  <a:tint val="83000"/>
                  <a:satMod val="150000"/>
                </a:schemeClr>
              </a:solidFill>
              <a:effectLst>
                <a:outerShdw blurRad="38100" dist="38100" dir="2700000" algn="tl">
                  <a:srgbClr val="000000">
                    <a:alpha val="43137"/>
                  </a:srgbClr>
                </a:outerShdw>
              </a:effectLst>
            </a:endParaRPr>
          </a:p>
        </p:txBody>
      </p:sp>
      <p:sp>
        <p:nvSpPr>
          <p:cNvPr id="3" name="2 Subtítulo">
            <a:extLst>
              <a:ext uri="{FF2B5EF4-FFF2-40B4-BE49-F238E27FC236}">
                <a16:creationId xmlns:a16="http://schemas.microsoft.com/office/drawing/2014/main" id="{98F44C36-127B-C849-A588-38BB5F8C6E2B}"/>
              </a:ext>
            </a:extLst>
          </p:cNvPr>
          <p:cNvSpPr>
            <a:spLocks noGrp="1"/>
          </p:cNvSpPr>
          <p:nvPr>
            <p:ph type="subTitle" idx="1"/>
          </p:nvPr>
        </p:nvSpPr>
        <p:spPr>
          <a:xfrm>
            <a:off x="166255" y="1600200"/>
            <a:ext cx="9960409" cy="4686300"/>
          </a:xfrm>
          <a:ln>
            <a:miter lim="800000"/>
            <a:headEnd/>
            <a:tailEnd/>
          </a:ln>
          <a:extLst>
            <a:ext uri="{FAA26D3D-D897-4be2-8F04-BA451C77F1D7}"/>
          </a:extLst>
        </p:spPr>
        <p:txBody>
          <a:bodyPr rtlCol="0">
            <a:normAutofit/>
          </a:bodyPr>
          <a:lstStyle/>
          <a:p>
            <a:pPr algn="l">
              <a:spcBef>
                <a:spcPts val="0"/>
              </a:spcBef>
              <a:defRPr/>
            </a:pPr>
            <a:r>
              <a:rPr lang="es-ES" sz="4000" b="1" dirty="0">
                <a:solidFill>
                  <a:srgbClr val="00B050"/>
                </a:solidFill>
              </a:rPr>
              <a:t>   Demanda:</a:t>
            </a:r>
          </a:p>
          <a:p>
            <a:pPr algn="ctr">
              <a:spcBef>
                <a:spcPts val="0"/>
              </a:spcBef>
              <a:defRPr/>
            </a:pPr>
            <a:endParaRPr lang="es-ES" sz="4000" b="1" dirty="0">
              <a:solidFill>
                <a:schemeClr val="tx1"/>
              </a:solidFill>
            </a:endParaRPr>
          </a:p>
          <a:p>
            <a:pPr algn="ctr">
              <a:spcBef>
                <a:spcPts val="0"/>
              </a:spcBef>
              <a:defRPr/>
            </a:pPr>
            <a:r>
              <a:rPr lang="es-ES" sz="4000" b="1" dirty="0">
                <a:solidFill>
                  <a:schemeClr val="tx1"/>
                </a:solidFill>
              </a:rPr>
              <a:t>Acto de iniciación procesal (Palacio)</a:t>
            </a:r>
          </a:p>
          <a:p>
            <a:pPr algn="ctr">
              <a:spcBef>
                <a:spcPts val="0"/>
              </a:spcBef>
              <a:defRPr/>
            </a:pPr>
            <a:endParaRPr lang="es-ES" sz="4000" b="1" dirty="0">
              <a:solidFill>
                <a:schemeClr val="tx1"/>
              </a:solidFill>
            </a:endParaRPr>
          </a:p>
          <a:p>
            <a:pPr algn="ctr">
              <a:spcBef>
                <a:spcPts val="0"/>
              </a:spcBef>
              <a:defRPr/>
            </a:pPr>
            <a:endParaRPr lang="es-ES" sz="4000" b="1" dirty="0">
              <a:solidFill>
                <a:schemeClr val="tx1"/>
              </a:solidFill>
            </a:endParaRPr>
          </a:p>
          <a:p>
            <a:pPr algn="ctr">
              <a:spcBef>
                <a:spcPts val="0"/>
              </a:spcBef>
              <a:defRPr/>
            </a:pPr>
            <a:r>
              <a:rPr lang="es-ES" sz="4000" b="1" i="1" dirty="0">
                <a:solidFill>
                  <a:schemeClr val="tx1"/>
                </a:solidFill>
              </a:rPr>
              <a:t>Modo de ejercitar el “derecho de acción”</a:t>
            </a:r>
          </a:p>
          <a:p>
            <a:pPr algn="ctr">
              <a:spcBef>
                <a:spcPts val="0"/>
              </a:spcBef>
              <a:defRPr/>
            </a:pPr>
            <a:endParaRPr lang="es-ES" sz="4000" b="1" dirty="0">
              <a:solidFill>
                <a:schemeClr val="tx1"/>
              </a:solidFill>
            </a:endParaRPr>
          </a:p>
          <a:p>
            <a:pPr algn="ctr">
              <a:spcBef>
                <a:spcPts val="0"/>
              </a:spcBef>
              <a:defRPr/>
            </a:pPr>
            <a:endParaRPr lang="es-ES" sz="4000" b="1" i="1" dirty="0">
              <a:solidFill>
                <a:schemeClr val="tx1"/>
              </a:solidFill>
            </a:endParaRPr>
          </a:p>
          <a:p>
            <a:pPr algn="ctr">
              <a:spcBef>
                <a:spcPts val="0"/>
              </a:spcBef>
              <a:defRPr/>
            </a:pPr>
            <a:endParaRPr lang="es-ES" b="1" i="1" dirty="0"/>
          </a:p>
        </p:txBody>
      </p:sp>
    </p:spTree>
    <p:extLst>
      <p:ext uri="{BB962C8B-B14F-4D97-AF65-F5344CB8AC3E}">
        <p14:creationId xmlns:p14="http://schemas.microsoft.com/office/powerpoint/2010/main" val="416118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ABD3A88-3EAF-1448-9EDF-46B1D2FCF75E}"/>
              </a:ext>
            </a:extLst>
          </p:cNvPr>
          <p:cNvSpPr>
            <a:spLocks noGrp="1"/>
          </p:cNvSpPr>
          <p:nvPr>
            <p:ph type="ctrTitle"/>
          </p:nvPr>
        </p:nvSpPr>
        <p:spPr>
          <a:xfrm>
            <a:off x="768927" y="198870"/>
            <a:ext cx="8478981" cy="1297421"/>
          </a:xfrm>
        </p:spPr>
        <p:txBody>
          <a:bodyPr>
            <a:normAutofit fontScale="90000"/>
          </a:bodyPr>
          <a:lstStyle/>
          <a:p>
            <a:pPr marL="484632">
              <a:defRPr/>
            </a:pPr>
            <a:br>
              <a:rPr lang="es-ES" b="1" i="1" dirty="0">
                <a:solidFill>
                  <a:schemeClr val="accent1">
                    <a:tint val="83000"/>
                    <a:satMod val="150000"/>
                  </a:schemeClr>
                </a:solidFill>
                <a:effectLst>
                  <a:outerShdw blurRad="38100" dist="38100" dir="2700000" algn="tl">
                    <a:srgbClr val="000000">
                      <a:alpha val="43137"/>
                    </a:srgbClr>
                  </a:outerShdw>
                </a:effectLst>
              </a:rPr>
            </a:br>
            <a:endParaRPr lang="es-ES" b="1" i="1" dirty="0">
              <a:solidFill>
                <a:schemeClr val="accent1">
                  <a:tint val="83000"/>
                  <a:satMod val="150000"/>
                </a:schemeClr>
              </a:solidFill>
              <a:effectLst>
                <a:outerShdw blurRad="38100" dist="38100" dir="2700000" algn="tl">
                  <a:srgbClr val="000000">
                    <a:alpha val="43137"/>
                  </a:srgbClr>
                </a:outerShdw>
              </a:effectLst>
            </a:endParaRPr>
          </a:p>
        </p:txBody>
      </p:sp>
      <p:sp>
        <p:nvSpPr>
          <p:cNvPr id="3" name="2 Subtítulo">
            <a:extLst>
              <a:ext uri="{FF2B5EF4-FFF2-40B4-BE49-F238E27FC236}">
                <a16:creationId xmlns:a16="http://schemas.microsoft.com/office/drawing/2014/main" id="{2C24ED8B-B282-2846-9FD2-7124D22A8304}"/>
              </a:ext>
            </a:extLst>
          </p:cNvPr>
          <p:cNvSpPr>
            <a:spLocks noGrp="1"/>
          </p:cNvSpPr>
          <p:nvPr>
            <p:ph type="subTitle" idx="1"/>
          </p:nvPr>
        </p:nvSpPr>
        <p:spPr>
          <a:xfrm>
            <a:off x="436419" y="1920340"/>
            <a:ext cx="9761682" cy="4177249"/>
          </a:xfrm>
          <a:ln>
            <a:miter lim="800000"/>
            <a:headEnd/>
            <a:tailEnd/>
          </a:ln>
          <a:extLst>
            <a:ext uri="{FAA26D3D-D897-4be2-8F04-BA451C77F1D7}"/>
          </a:extLst>
        </p:spPr>
        <p:txBody>
          <a:bodyPr rtlCol="0">
            <a:normAutofit lnSpcReduction="10000"/>
          </a:bodyPr>
          <a:lstStyle/>
          <a:p>
            <a:pPr algn="l">
              <a:spcBef>
                <a:spcPts val="0"/>
              </a:spcBef>
              <a:defRPr/>
            </a:pPr>
            <a:endParaRPr lang="es-ES" sz="3600" b="1" dirty="0">
              <a:solidFill>
                <a:srgbClr val="00B050"/>
              </a:solidFill>
              <a:effectLst>
                <a:outerShdw blurRad="38100" dist="38100" dir="2700000" algn="tl">
                  <a:srgbClr val="000000">
                    <a:alpha val="43137"/>
                  </a:srgbClr>
                </a:outerShdw>
              </a:effectLst>
            </a:endParaRPr>
          </a:p>
          <a:p>
            <a:pPr algn="l">
              <a:spcBef>
                <a:spcPts val="0"/>
              </a:spcBef>
              <a:defRPr/>
            </a:pPr>
            <a:r>
              <a:rPr lang="es-ES" sz="3600" b="1" dirty="0">
                <a:solidFill>
                  <a:srgbClr val="00B050"/>
                </a:solidFill>
                <a:effectLst>
                  <a:outerShdw blurRad="38100" dist="38100" dir="2700000" algn="tl">
                    <a:srgbClr val="000000">
                      <a:alpha val="43137"/>
                    </a:srgbClr>
                  </a:outerShdw>
                </a:effectLst>
              </a:rPr>
              <a:t>Demanda:</a:t>
            </a:r>
          </a:p>
          <a:p>
            <a:pPr algn="ctr">
              <a:spcBef>
                <a:spcPts val="0"/>
              </a:spcBef>
              <a:defRPr/>
            </a:pPr>
            <a:endParaRPr lang="es-ES" sz="4000" b="1" dirty="0">
              <a:solidFill>
                <a:schemeClr val="tx1"/>
              </a:solidFill>
              <a:effectLst>
                <a:outerShdw blurRad="38100" dist="38100" dir="2700000" algn="tl">
                  <a:srgbClr val="000000">
                    <a:alpha val="43137"/>
                  </a:srgbClr>
                </a:outerShdw>
              </a:effectLst>
            </a:endParaRPr>
          </a:p>
          <a:p>
            <a:pPr algn="ctr">
              <a:spcBef>
                <a:spcPts val="0"/>
              </a:spcBef>
              <a:defRPr/>
            </a:pPr>
            <a:r>
              <a:rPr lang="es-ES" sz="4000" b="1" dirty="0">
                <a:solidFill>
                  <a:schemeClr val="tx1"/>
                </a:solidFill>
                <a:effectLst>
                  <a:outerShdw blurRad="38100" dist="38100" dir="2700000" algn="tl">
                    <a:srgbClr val="000000">
                      <a:alpha val="43137"/>
                    </a:srgbClr>
                  </a:outerShdw>
                </a:effectLst>
              </a:rPr>
              <a:t>Acto formal de inicio  de un proceso que requiere el cumplimiento de una serie de requisitos mínimos.</a:t>
            </a:r>
            <a:br>
              <a:rPr lang="es-ES" sz="4000" b="1" dirty="0">
                <a:solidFill>
                  <a:schemeClr val="tx1"/>
                </a:solidFill>
                <a:effectLst>
                  <a:outerShdw blurRad="38100" dist="38100" dir="2700000" algn="tl">
                    <a:srgbClr val="000000">
                      <a:alpha val="43137"/>
                    </a:srgbClr>
                  </a:outerShdw>
                </a:effectLst>
              </a:rPr>
            </a:br>
            <a:endParaRPr lang="es-ES" sz="4000" b="1" dirty="0">
              <a:solidFill>
                <a:schemeClr val="tx1"/>
              </a:solidFill>
              <a:effectLst>
                <a:outerShdw blurRad="38100" dist="38100" dir="2700000" algn="tl">
                  <a:srgbClr val="000000">
                    <a:alpha val="43137"/>
                  </a:srgbClr>
                </a:outerShdw>
              </a:effectLst>
            </a:endParaRPr>
          </a:p>
          <a:p>
            <a:pPr algn="ctr">
              <a:spcBef>
                <a:spcPts val="0"/>
              </a:spcBef>
              <a:defRPr/>
            </a:pPr>
            <a:endParaRPr lang="es-ES" b="1" dirty="0">
              <a:solidFill>
                <a:schemeClr val="accent5">
                  <a:lumMod val="75000"/>
                </a:schemeClr>
              </a:solidFill>
            </a:endParaRPr>
          </a:p>
        </p:txBody>
      </p:sp>
      <p:sp>
        <p:nvSpPr>
          <p:cNvPr id="4" name="Rectángulo 3">
            <a:extLst>
              <a:ext uri="{FF2B5EF4-FFF2-40B4-BE49-F238E27FC236}">
                <a16:creationId xmlns:a16="http://schemas.microsoft.com/office/drawing/2014/main" id="{7396ECF8-FFA8-0740-A918-CE6049FFE60F}"/>
              </a:ext>
            </a:extLst>
          </p:cNvPr>
          <p:cNvSpPr/>
          <p:nvPr/>
        </p:nvSpPr>
        <p:spPr>
          <a:xfrm>
            <a:off x="768927" y="198870"/>
            <a:ext cx="8811491" cy="1077218"/>
          </a:xfrm>
          <a:prstGeom prst="rect">
            <a:avLst/>
          </a:prstGeom>
        </p:spPr>
        <p:txBody>
          <a:bodyPr wrap="square">
            <a:spAutoFit/>
          </a:bodyPr>
          <a:lstStyle/>
          <a:p>
            <a:pPr marL="484632">
              <a:spcBef>
                <a:spcPct val="0"/>
              </a:spcBef>
              <a:defRPr/>
            </a:pPr>
            <a:r>
              <a:rPr lang="es-AR" sz="3200" b="1" i="1" dirty="0">
                <a:solidFill>
                  <a:srgbClr val="C00000"/>
                </a:solidFill>
                <a:latin typeface="+mj-lt"/>
                <a:ea typeface="+mj-ea"/>
                <a:cs typeface="+mj-cs"/>
              </a:rPr>
              <a:t>ACCION, PRETENSIÓN Y DEMANDA.  Diferencias y puntos de contacto. (Cont)</a:t>
            </a:r>
          </a:p>
        </p:txBody>
      </p:sp>
    </p:spTree>
    <p:extLst>
      <p:ext uri="{BB962C8B-B14F-4D97-AF65-F5344CB8AC3E}">
        <p14:creationId xmlns:p14="http://schemas.microsoft.com/office/powerpoint/2010/main" val="115668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A5D918-4BFC-C246-9E28-63E3AD404A4A}"/>
              </a:ext>
            </a:extLst>
          </p:cNvPr>
          <p:cNvSpPr>
            <a:spLocks noGrp="1"/>
          </p:cNvSpPr>
          <p:nvPr>
            <p:ph type="title"/>
          </p:nvPr>
        </p:nvSpPr>
        <p:spPr>
          <a:xfrm>
            <a:off x="353291" y="0"/>
            <a:ext cx="8596668" cy="1320800"/>
          </a:xfrm>
        </p:spPr>
        <p:txBody>
          <a:bodyPr/>
          <a:lstStyle/>
          <a:p>
            <a:r>
              <a:rPr lang="es-AR" b="1" i="1" dirty="0">
                <a:solidFill>
                  <a:srgbClr val="00B050"/>
                </a:solidFill>
              </a:rPr>
              <a:t>Elementos de la pretensión </a:t>
            </a:r>
          </a:p>
        </p:txBody>
      </p:sp>
      <p:sp>
        <p:nvSpPr>
          <p:cNvPr id="3" name="Marcador de contenido 2">
            <a:extLst>
              <a:ext uri="{FF2B5EF4-FFF2-40B4-BE49-F238E27FC236}">
                <a16:creationId xmlns:a16="http://schemas.microsoft.com/office/drawing/2014/main" id="{32D791E7-A2EF-0248-BF4E-033E2D747A49}"/>
              </a:ext>
            </a:extLst>
          </p:cNvPr>
          <p:cNvSpPr>
            <a:spLocks noGrp="1"/>
          </p:cNvSpPr>
          <p:nvPr>
            <p:ph idx="1"/>
          </p:nvPr>
        </p:nvSpPr>
        <p:spPr>
          <a:xfrm>
            <a:off x="353292" y="748145"/>
            <a:ext cx="9102436" cy="5922819"/>
          </a:xfrm>
        </p:spPr>
        <p:txBody>
          <a:bodyPr>
            <a:normAutofit/>
          </a:bodyPr>
          <a:lstStyle/>
          <a:p>
            <a:r>
              <a:rPr lang="es-AR" sz="4000" dirty="0"/>
              <a:t>Sujetos: actor/demandado - JUEZ</a:t>
            </a:r>
          </a:p>
          <a:p>
            <a:endParaRPr lang="es-AR" sz="4000" dirty="0"/>
          </a:p>
          <a:p>
            <a:r>
              <a:rPr lang="es-AR" sz="4000" dirty="0"/>
              <a:t>Objeto*:	</a:t>
            </a:r>
          </a:p>
          <a:p>
            <a:pPr lvl="3"/>
            <a:r>
              <a:rPr lang="es-AR" sz="3400" dirty="0"/>
              <a:t> Mediato</a:t>
            </a:r>
          </a:p>
          <a:p>
            <a:pPr lvl="2"/>
            <a:endParaRPr lang="es-AR" sz="3600" dirty="0"/>
          </a:p>
          <a:p>
            <a:pPr lvl="3"/>
            <a:r>
              <a:rPr lang="es-AR" sz="3400" dirty="0"/>
              <a:t> Inmediato</a:t>
            </a:r>
          </a:p>
          <a:p>
            <a:pPr marL="0" indent="0">
              <a:buNone/>
            </a:pPr>
            <a:endParaRPr lang="es-AR" sz="4000" dirty="0"/>
          </a:p>
          <a:p>
            <a:r>
              <a:rPr lang="es-AR" sz="4000" dirty="0"/>
              <a:t>Causa**: </a:t>
            </a:r>
          </a:p>
          <a:p>
            <a:endParaRPr lang="es-AR" sz="4000" dirty="0"/>
          </a:p>
        </p:txBody>
      </p:sp>
    </p:spTree>
    <p:extLst>
      <p:ext uri="{BB962C8B-B14F-4D97-AF65-F5344CB8AC3E}">
        <p14:creationId xmlns:p14="http://schemas.microsoft.com/office/powerpoint/2010/main" val="300180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812E44-3BF9-DA4E-A3D4-8441BFE289C6}"/>
              </a:ext>
            </a:extLst>
          </p:cNvPr>
          <p:cNvSpPr>
            <a:spLocks noGrp="1"/>
          </p:cNvSpPr>
          <p:nvPr>
            <p:ph type="title"/>
          </p:nvPr>
        </p:nvSpPr>
        <p:spPr/>
        <p:txBody>
          <a:bodyPr/>
          <a:lstStyle/>
          <a:p>
            <a:r>
              <a:rPr lang="es-AR" dirty="0"/>
              <a:t>ACUMULACION DE PRETENSIONES</a:t>
            </a:r>
          </a:p>
        </p:txBody>
      </p:sp>
      <p:sp>
        <p:nvSpPr>
          <p:cNvPr id="3" name="Marcador de contenido 2">
            <a:extLst>
              <a:ext uri="{FF2B5EF4-FFF2-40B4-BE49-F238E27FC236}">
                <a16:creationId xmlns:a16="http://schemas.microsoft.com/office/drawing/2014/main" id="{D97ADAA8-C895-C44C-82F7-08D8A4D63599}"/>
              </a:ext>
            </a:extLst>
          </p:cNvPr>
          <p:cNvSpPr>
            <a:spLocks noGrp="1"/>
          </p:cNvSpPr>
          <p:nvPr>
            <p:ph idx="1"/>
          </p:nvPr>
        </p:nvSpPr>
        <p:spPr>
          <a:xfrm>
            <a:off x="469515" y="1516352"/>
            <a:ext cx="8596668" cy="5012039"/>
          </a:xfrm>
        </p:spPr>
        <p:txBody>
          <a:bodyPr>
            <a:normAutofit/>
          </a:bodyPr>
          <a:lstStyle/>
          <a:p>
            <a:r>
              <a:rPr lang="es-AR" sz="4000" dirty="0"/>
              <a:t>ORIGINARIA</a:t>
            </a:r>
          </a:p>
          <a:p>
            <a:pPr lvl="1"/>
            <a:r>
              <a:rPr lang="es-AR" sz="3800" dirty="0"/>
              <a:t>Acumulación SUBJETIVA</a:t>
            </a:r>
          </a:p>
          <a:p>
            <a:endParaRPr lang="es-AR" sz="4000" dirty="0"/>
          </a:p>
          <a:p>
            <a:pPr lvl="1"/>
            <a:r>
              <a:rPr lang="es-AR" sz="3800" dirty="0"/>
              <a:t>Acumulación OBJETIVA</a:t>
            </a:r>
          </a:p>
          <a:p>
            <a:pPr lvl="1"/>
            <a:endParaRPr lang="es-AR" sz="3800" dirty="0"/>
          </a:p>
          <a:p>
            <a:r>
              <a:rPr lang="es-AR" sz="4000" dirty="0"/>
              <a:t>SUCESIVA</a:t>
            </a:r>
          </a:p>
        </p:txBody>
      </p:sp>
    </p:spTree>
    <p:extLst>
      <p:ext uri="{BB962C8B-B14F-4D97-AF65-F5344CB8AC3E}">
        <p14:creationId xmlns:p14="http://schemas.microsoft.com/office/powerpoint/2010/main" val="929970460"/>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Faceta</Template>
  <TotalTime>1058</TotalTime>
  <Words>3016</Words>
  <Application>Microsoft Macintosh PowerPoint</Application>
  <PresentationFormat>Panorámica</PresentationFormat>
  <Paragraphs>110</Paragraphs>
  <Slides>10</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Trebuchet MS</vt:lpstr>
      <vt:lpstr>Wingdings 2</vt:lpstr>
      <vt:lpstr>Wingdings 3</vt:lpstr>
      <vt:lpstr>Faceta</vt:lpstr>
      <vt:lpstr>Bolilla 3</vt:lpstr>
      <vt:lpstr>Teorias sobre la naturaleza jurídica de la la acción </vt:lpstr>
      <vt:lpstr>Acción. Perspectiva constitucional.</vt:lpstr>
      <vt:lpstr>ACCION, PRETENSIÓN Y DEMANDA.  Diferencias y puntos de contacto. </vt:lpstr>
      <vt:lpstr>ACCION, PRETENSIÓN Y DEMANDA.  Diferencias y puntos de contacto. (Cont)</vt:lpstr>
      <vt:lpstr>ACCION, PRETENSIÓN Y DEMANDA.  Diferencias y puntos de contacto. (Cont)</vt:lpstr>
      <vt:lpstr> </vt:lpstr>
      <vt:lpstr>Elementos de la pretensión </vt:lpstr>
      <vt:lpstr>ACUMULACION DE PRETENSIONES</vt:lpstr>
      <vt:lpstr>Presentación de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Bolilla 3</dc:title>
  <dc:creator>Usuario de Microsoft Office</dc:creator>
  <cp:lastModifiedBy>Usuario de Microsoft Office</cp:lastModifiedBy>
  <cp:revision>30</cp:revision>
  <cp:lastPrinted>2019-04-03T15:47:30Z</cp:lastPrinted>
  <dcterms:created xsi:type="dcterms:W3CDTF">2019-04-02T21:50:18Z</dcterms:created>
  <dcterms:modified xsi:type="dcterms:W3CDTF">2019-04-03T16:18:02Z</dcterms:modified>
</cp:coreProperties>
</file>