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 id="265" r:id="rId9"/>
    <p:sldId id="258"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126" y="-13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68495" y="1692165"/>
            <a:ext cx="8915399" cy="1245906"/>
          </a:xfrm>
        </p:spPr>
        <p:txBody>
          <a:bodyPr>
            <a:normAutofit fontScale="90000"/>
          </a:bodyPr>
          <a:lstStyle/>
          <a:p>
            <a:pPr algn="ctr"/>
            <a:r>
              <a:rPr lang="es-AR" sz="8000" b="1" dirty="0" smtClean="0">
                <a:solidFill>
                  <a:schemeClr val="tx2">
                    <a:lumMod val="75000"/>
                  </a:schemeClr>
                </a:solidFill>
                <a:latin typeface="Arial Black" pitchFamily="34" charset="0"/>
              </a:rPr>
              <a:t>DIVORCIO</a:t>
            </a:r>
            <a:endParaRPr lang="es-AR" sz="8000" b="1" dirty="0">
              <a:solidFill>
                <a:schemeClr val="tx2">
                  <a:lumMod val="75000"/>
                </a:schemeClr>
              </a:solidFill>
              <a:latin typeface="Arial Black" pitchFamily="34" charset="0"/>
            </a:endParaRPr>
          </a:p>
        </p:txBody>
      </p:sp>
      <p:sp>
        <p:nvSpPr>
          <p:cNvPr id="3" name="Subtítulo 2"/>
          <p:cNvSpPr>
            <a:spLocks noGrp="1"/>
          </p:cNvSpPr>
          <p:nvPr>
            <p:ph type="subTitle" idx="1"/>
          </p:nvPr>
        </p:nvSpPr>
        <p:spPr>
          <a:xfrm>
            <a:off x="2547172" y="3663283"/>
            <a:ext cx="8915399" cy="2727007"/>
          </a:xfrm>
        </p:spPr>
        <p:txBody>
          <a:bodyPr>
            <a:noAutofit/>
          </a:bodyPr>
          <a:lstStyle/>
          <a:p>
            <a:pPr>
              <a:buFont typeface="Wingdings" pitchFamily="2" charset="2"/>
              <a:buChar char="ü"/>
            </a:pPr>
            <a:r>
              <a:rPr lang="es-AR" sz="2800" b="1" dirty="0" smtClean="0">
                <a:latin typeface="Arial Black" pitchFamily="34" charset="0"/>
              </a:rPr>
              <a:t>Antecedentes</a:t>
            </a:r>
          </a:p>
          <a:p>
            <a:pPr>
              <a:buFont typeface="Wingdings" pitchFamily="2" charset="2"/>
              <a:buChar char="ü"/>
            </a:pPr>
            <a:r>
              <a:rPr lang="es-AR" sz="2800" b="1" dirty="0" smtClean="0">
                <a:latin typeface="Arial Black" pitchFamily="34" charset="0"/>
              </a:rPr>
              <a:t>Cambios legislativos</a:t>
            </a:r>
          </a:p>
          <a:p>
            <a:pPr>
              <a:buFont typeface="Wingdings" pitchFamily="2" charset="2"/>
              <a:buChar char="ü"/>
            </a:pPr>
            <a:r>
              <a:rPr lang="es-AR" sz="2800" b="1" dirty="0" smtClean="0">
                <a:latin typeface="Arial Black" pitchFamily="34" charset="0"/>
              </a:rPr>
              <a:t>Disposiciones transitorias</a:t>
            </a:r>
          </a:p>
          <a:p>
            <a:pPr>
              <a:buFont typeface="Wingdings" pitchFamily="2" charset="2"/>
              <a:buChar char="ü"/>
            </a:pPr>
            <a:r>
              <a:rPr lang="es-AR" sz="2800" b="1" dirty="0" smtClean="0">
                <a:latin typeface="Arial Black" pitchFamily="34" charset="0"/>
              </a:rPr>
              <a:t>Los cambios en el divorcio</a:t>
            </a:r>
            <a:endParaRPr lang="es-AR" sz="2800" b="1" dirty="0">
              <a:latin typeface="Arial Black" pitchFamily="34" charset="0"/>
            </a:endParaRPr>
          </a:p>
        </p:txBody>
      </p:sp>
      <p:sp>
        <p:nvSpPr>
          <p:cNvPr id="4" name="3 CuadroTexto"/>
          <p:cNvSpPr txBox="1"/>
          <p:nvPr/>
        </p:nvSpPr>
        <p:spPr>
          <a:xfrm>
            <a:off x="5171090" y="136634"/>
            <a:ext cx="6758151" cy="646331"/>
          </a:xfrm>
          <a:prstGeom prst="rect">
            <a:avLst/>
          </a:prstGeom>
          <a:noFill/>
        </p:spPr>
        <p:txBody>
          <a:bodyPr wrap="square" rtlCol="0">
            <a:spAutoFit/>
          </a:bodyPr>
          <a:lstStyle/>
          <a:p>
            <a:pPr algn="r"/>
            <a:r>
              <a:rPr lang="es-AR" dirty="0" smtClean="0">
                <a:latin typeface="Arial" pitchFamily="34" charset="0"/>
                <a:cs typeface="Arial" pitchFamily="34" charset="0"/>
              </a:rPr>
              <a:t>Derecho Civil V</a:t>
            </a:r>
          </a:p>
          <a:p>
            <a:pPr algn="r"/>
            <a:r>
              <a:rPr lang="es-AR" dirty="0" smtClean="0">
                <a:latin typeface="Arial" pitchFamily="34" charset="0"/>
                <a:cs typeface="Arial" pitchFamily="34" charset="0"/>
              </a:rPr>
              <a:t> </a:t>
            </a:r>
            <a:r>
              <a:rPr lang="es-AR" sz="1600" dirty="0" smtClean="0">
                <a:latin typeface="Arial" pitchFamily="34" charset="0"/>
                <a:cs typeface="Arial" pitchFamily="34" charset="0"/>
              </a:rPr>
              <a:t>Abogada MARÍA MAGDALENA GALLI FIANT</a:t>
            </a:r>
            <a:endParaRPr lang="es-AR" sz="1600" dirty="0">
              <a:latin typeface="Arial" pitchFamily="34" charset="0"/>
              <a:cs typeface="Arial" pitchFamily="34" charset="0"/>
            </a:endParaRPr>
          </a:p>
        </p:txBody>
      </p:sp>
    </p:spTree>
    <p:extLst>
      <p:ext uri="{BB962C8B-B14F-4D97-AF65-F5344CB8AC3E}">
        <p14:creationId xmlns:p14="http://schemas.microsoft.com/office/powerpoint/2010/main" xmlns="" val="3356236070"/>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latin typeface="Arial Black" pitchFamily="34" charset="0"/>
              </a:rPr>
              <a:t>PALABRAS DE CIERRE</a:t>
            </a:r>
            <a:endParaRPr lang="es-AR" dirty="0">
              <a:latin typeface="Arial Black" pitchFamily="34" charset="0"/>
            </a:endParaRPr>
          </a:p>
        </p:txBody>
      </p:sp>
      <p:sp>
        <p:nvSpPr>
          <p:cNvPr id="3" name="Marcador de texto 2"/>
          <p:cNvSpPr>
            <a:spLocks noGrp="1"/>
          </p:cNvSpPr>
          <p:nvPr>
            <p:ph type="body" idx="1"/>
          </p:nvPr>
        </p:nvSpPr>
        <p:spPr/>
        <p:txBody>
          <a:bodyPr>
            <a:normAutofit fontScale="92500" lnSpcReduction="20000"/>
          </a:bodyPr>
          <a:lstStyle/>
          <a:p>
            <a:endParaRPr lang="es-AR" dirty="0" smtClean="0">
              <a:latin typeface="Arial Black" pitchFamily="34" charset="0"/>
            </a:endParaRPr>
          </a:p>
          <a:p>
            <a:pPr>
              <a:buFont typeface="Wingdings" pitchFamily="2" charset="2"/>
              <a:buChar char="ü"/>
            </a:pPr>
            <a:r>
              <a:rPr lang="es-AR" sz="3200" dirty="0" smtClean="0">
                <a:latin typeface="Arial Black" pitchFamily="34" charset="0"/>
              </a:rPr>
              <a:t>Temas a abordar en clases sucesivas</a:t>
            </a:r>
            <a:endParaRPr lang="es-AR" sz="3200" dirty="0">
              <a:latin typeface="Arial Black" pitchFamily="34" charset="0"/>
            </a:endParaRPr>
          </a:p>
        </p:txBody>
      </p:sp>
    </p:spTree>
    <p:extLst>
      <p:ext uri="{BB962C8B-B14F-4D97-AF65-F5344CB8AC3E}">
        <p14:creationId xmlns:p14="http://schemas.microsoft.com/office/powerpoint/2010/main" xmlns="" val="397917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6000" dirty="0" smtClean="0">
                <a:latin typeface="Arial Black" pitchFamily="34" charset="0"/>
              </a:rPr>
              <a:t>DIVORCIO</a:t>
            </a:r>
            <a:endParaRPr lang="es-AR" sz="6000" dirty="0">
              <a:latin typeface="Arial Black" pitchFamily="34" charset="0"/>
            </a:endParaRPr>
          </a:p>
        </p:txBody>
      </p:sp>
      <p:sp>
        <p:nvSpPr>
          <p:cNvPr id="3" name="Marcador de contenido 2"/>
          <p:cNvSpPr>
            <a:spLocks noGrp="1"/>
          </p:cNvSpPr>
          <p:nvPr>
            <p:ph idx="1"/>
          </p:nvPr>
        </p:nvSpPr>
        <p:spPr>
          <a:xfrm>
            <a:off x="2568191" y="1807778"/>
            <a:ext cx="8915400" cy="4540469"/>
          </a:xfrm>
        </p:spPr>
        <p:txBody>
          <a:bodyPr>
            <a:noAutofit/>
          </a:bodyPr>
          <a:lstStyle/>
          <a:p>
            <a:r>
              <a:rPr lang="es-AR" sz="2400" dirty="0" smtClean="0">
                <a:solidFill>
                  <a:schemeClr val="tx2">
                    <a:lumMod val="75000"/>
                  </a:schemeClr>
                </a:solidFill>
                <a:latin typeface="Arial Black" pitchFamily="34" charset="0"/>
              </a:rPr>
              <a:t>Por las causales</a:t>
            </a:r>
          </a:p>
          <a:p>
            <a:pPr lvl="2">
              <a:buFont typeface="Wingdings" pitchFamily="2" charset="2"/>
              <a:buChar char="§"/>
            </a:pPr>
            <a:r>
              <a:rPr lang="es-AR" sz="2400" dirty="0" smtClean="0">
                <a:latin typeface="Arial Black" pitchFamily="34" charset="0"/>
              </a:rPr>
              <a:t>Divorcio sanción o por causales subjetivas</a:t>
            </a:r>
          </a:p>
          <a:p>
            <a:pPr lvl="2">
              <a:buFont typeface="Wingdings" pitchFamily="2" charset="2"/>
              <a:buChar char="§"/>
            </a:pPr>
            <a:r>
              <a:rPr lang="es-AR" sz="2400" dirty="0" smtClean="0">
                <a:latin typeface="Arial Black" pitchFamily="34" charset="0"/>
              </a:rPr>
              <a:t>Divorcio remedio o por causales objetivas</a:t>
            </a:r>
          </a:p>
          <a:p>
            <a:pPr lvl="2">
              <a:buFont typeface="Wingdings" pitchFamily="2" charset="2"/>
              <a:buChar char="§"/>
            </a:pPr>
            <a:r>
              <a:rPr lang="es-AR" sz="2400" dirty="0" smtClean="0">
                <a:latin typeface="Arial Black" pitchFamily="34" charset="0"/>
              </a:rPr>
              <a:t>Divorcio </a:t>
            </a:r>
            <a:r>
              <a:rPr lang="es-AR" sz="2400" dirty="0" err="1" smtClean="0">
                <a:latin typeface="Arial Black" pitchFamily="34" charset="0"/>
              </a:rPr>
              <a:t>incausado</a:t>
            </a:r>
            <a:r>
              <a:rPr lang="es-AR" sz="2400" dirty="0" smtClean="0">
                <a:latin typeface="Arial Black" pitchFamily="34" charset="0"/>
              </a:rPr>
              <a:t> o </a:t>
            </a:r>
            <a:r>
              <a:rPr lang="es-AR" sz="2400" dirty="0" err="1" smtClean="0">
                <a:latin typeface="Arial Black" pitchFamily="34" charset="0"/>
              </a:rPr>
              <a:t>monocausal</a:t>
            </a:r>
            <a:endParaRPr lang="es-AR" sz="2400" dirty="0" smtClean="0">
              <a:latin typeface="Arial Black" pitchFamily="34" charset="0"/>
            </a:endParaRPr>
          </a:p>
          <a:p>
            <a:pPr lvl="2">
              <a:buNone/>
            </a:pPr>
            <a:endParaRPr lang="es-AR" sz="2400" dirty="0" smtClean="0">
              <a:latin typeface="Arial Black" pitchFamily="34" charset="0"/>
            </a:endParaRPr>
          </a:p>
          <a:p>
            <a:r>
              <a:rPr lang="es-AR" sz="2400" dirty="0" smtClean="0">
                <a:solidFill>
                  <a:schemeClr val="tx2">
                    <a:lumMod val="75000"/>
                  </a:schemeClr>
                </a:solidFill>
                <a:latin typeface="Arial Black" pitchFamily="34" charset="0"/>
              </a:rPr>
              <a:t>Por los efectos sobre el vínculo</a:t>
            </a:r>
          </a:p>
          <a:p>
            <a:pPr lvl="2">
              <a:buFont typeface="Wingdings" pitchFamily="2" charset="2"/>
              <a:buChar char="§"/>
            </a:pPr>
            <a:r>
              <a:rPr lang="es-AR" sz="2400" dirty="0" smtClean="0">
                <a:latin typeface="Arial Black" pitchFamily="34" charset="0"/>
              </a:rPr>
              <a:t>Divorcio relativo o no vincular</a:t>
            </a:r>
          </a:p>
          <a:p>
            <a:pPr lvl="2">
              <a:buFont typeface="Wingdings" pitchFamily="2" charset="2"/>
              <a:buChar char="§"/>
            </a:pPr>
            <a:r>
              <a:rPr lang="es-AR" sz="2400" dirty="0" smtClean="0">
                <a:latin typeface="Arial Black" pitchFamily="34" charset="0"/>
              </a:rPr>
              <a:t>Divorcio absoluto o vincular</a:t>
            </a:r>
          </a:p>
          <a:p>
            <a:pPr lvl="2">
              <a:buNone/>
            </a:pPr>
            <a:endParaRPr lang="es-AR" sz="2400" dirty="0"/>
          </a:p>
        </p:txBody>
      </p:sp>
    </p:spTree>
    <p:extLst>
      <p:ext uri="{BB962C8B-B14F-4D97-AF65-F5344CB8AC3E}">
        <p14:creationId xmlns:p14="http://schemas.microsoft.com/office/powerpoint/2010/main" xmlns="" val="2184318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latin typeface="Arial Black" pitchFamily="34" charset="0"/>
              </a:rPr>
              <a:t>Evolución en el Derecho Argentino</a:t>
            </a:r>
            <a:endParaRPr lang="es-AR" dirty="0">
              <a:latin typeface="Arial Black" pitchFamily="34" charset="0"/>
            </a:endParaRPr>
          </a:p>
        </p:txBody>
      </p:sp>
      <p:sp>
        <p:nvSpPr>
          <p:cNvPr id="3" name="2 Marcador de contenido"/>
          <p:cNvSpPr>
            <a:spLocks noGrp="1"/>
          </p:cNvSpPr>
          <p:nvPr>
            <p:ph idx="1"/>
          </p:nvPr>
        </p:nvSpPr>
        <p:spPr>
          <a:xfrm>
            <a:off x="2589211" y="2133600"/>
            <a:ext cx="9319009" cy="3777622"/>
          </a:xfrm>
        </p:spPr>
        <p:txBody>
          <a:bodyPr>
            <a:normAutofit/>
          </a:bodyPr>
          <a:lstStyle/>
          <a:p>
            <a:r>
              <a:rPr lang="es-AR" sz="2400" dirty="0" smtClean="0">
                <a:latin typeface="Arial Black" pitchFamily="34" charset="0"/>
              </a:rPr>
              <a:t>El Divorcio en el Código Civil originario</a:t>
            </a:r>
          </a:p>
          <a:p>
            <a:r>
              <a:rPr lang="es-AR" sz="2400" dirty="0" smtClean="0">
                <a:latin typeface="Arial Black" pitchFamily="34" charset="0"/>
              </a:rPr>
              <a:t>El régimen de la Ley de Matrimonio Civil n° 2393</a:t>
            </a:r>
          </a:p>
          <a:p>
            <a:r>
              <a:rPr lang="es-AR" sz="2400" dirty="0" smtClean="0">
                <a:latin typeface="Arial Black" pitchFamily="34" charset="0"/>
              </a:rPr>
              <a:t>El art. 31 de la ley 14.394 y su suspensión</a:t>
            </a:r>
          </a:p>
          <a:p>
            <a:r>
              <a:rPr lang="es-AR" sz="2400" dirty="0" smtClean="0">
                <a:latin typeface="Arial Black" pitchFamily="34" charset="0"/>
              </a:rPr>
              <a:t>La reforma de la Ley 17.711 a la Ley de Matrimonio Civil</a:t>
            </a:r>
          </a:p>
          <a:p>
            <a:r>
              <a:rPr lang="es-AR" sz="2400" dirty="0" smtClean="0">
                <a:latin typeface="Arial Black" pitchFamily="34" charset="0"/>
              </a:rPr>
              <a:t>El Código Civil reformado por la Ley 23.515</a:t>
            </a:r>
          </a:p>
          <a:p>
            <a:r>
              <a:rPr lang="es-AR" sz="2400" dirty="0" smtClean="0">
                <a:latin typeface="Arial Black" pitchFamily="34" charset="0"/>
              </a:rPr>
              <a:t>El Código Civil y Comercial de la Nación</a:t>
            </a:r>
            <a:endParaRPr lang="es-AR" sz="2400" dirty="0">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92924" y="325821"/>
            <a:ext cx="8911687" cy="1579179"/>
          </a:xfrm>
        </p:spPr>
        <p:txBody>
          <a:bodyPr>
            <a:normAutofit fontScale="90000"/>
          </a:bodyPr>
          <a:lstStyle/>
          <a:p>
            <a:pPr algn="ctr"/>
            <a:r>
              <a:rPr lang="es-AR" sz="5300" dirty="0" smtClean="0">
                <a:latin typeface="Arial Black" pitchFamily="34" charset="0"/>
              </a:rPr>
              <a:t>DIVORCIO </a:t>
            </a:r>
            <a:r>
              <a:rPr lang="es-AR" dirty="0" smtClean="0">
                <a:latin typeface="Arial Black" pitchFamily="34" charset="0"/>
              </a:rPr>
              <a:t/>
            </a:r>
            <a:br>
              <a:rPr lang="es-AR" dirty="0" smtClean="0">
                <a:latin typeface="Arial Black" pitchFamily="34" charset="0"/>
              </a:rPr>
            </a:br>
            <a:r>
              <a:rPr lang="es-AR" sz="3100" dirty="0" smtClean="0">
                <a:latin typeface="Arial Black" pitchFamily="34" charset="0"/>
              </a:rPr>
              <a:t>en el Código Civil y Comercial de la Nación</a:t>
            </a:r>
            <a:r>
              <a:rPr lang="es-AR" sz="1600" dirty="0" smtClean="0">
                <a:latin typeface="Arial Black" pitchFamily="34" charset="0"/>
              </a:rPr>
              <a:t/>
            </a:r>
            <a:br>
              <a:rPr lang="es-AR" sz="1600" dirty="0" smtClean="0">
                <a:latin typeface="Arial Black" pitchFamily="34" charset="0"/>
              </a:rPr>
            </a:br>
            <a:r>
              <a:rPr lang="es-AR" sz="1600" dirty="0" smtClean="0">
                <a:latin typeface="Arial Black" pitchFamily="34" charset="0"/>
              </a:rPr>
              <a:t>Título 1 del Libro Segundo, artículos 434 a 445</a:t>
            </a:r>
            <a:endParaRPr lang="es-AR" sz="3100" dirty="0">
              <a:latin typeface="Arial Black" pitchFamily="34" charset="0"/>
            </a:endParaRPr>
          </a:p>
        </p:txBody>
      </p:sp>
      <p:sp>
        <p:nvSpPr>
          <p:cNvPr id="3" name="2 Marcador de contenido"/>
          <p:cNvSpPr>
            <a:spLocks noGrp="1"/>
          </p:cNvSpPr>
          <p:nvPr>
            <p:ph sz="half" idx="1"/>
          </p:nvPr>
        </p:nvSpPr>
        <p:spPr>
          <a:xfrm>
            <a:off x="2589212" y="2133600"/>
            <a:ext cx="4305574" cy="3777622"/>
          </a:xfrm>
          <a:ln w="19050">
            <a:solidFill>
              <a:schemeClr val="accent1"/>
            </a:solidFill>
          </a:ln>
        </p:spPr>
        <p:txBody>
          <a:bodyPr>
            <a:normAutofit fontScale="92500" lnSpcReduction="10000"/>
          </a:bodyPr>
          <a:lstStyle/>
          <a:p>
            <a:r>
              <a:rPr lang="es-AR" sz="2400" dirty="0" smtClean="0">
                <a:latin typeface="Arial Black" pitchFamily="34" charset="0"/>
              </a:rPr>
              <a:t>Judicial</a:t>
            </a:r>
          </a:p>
          <a:p>
            <a:pPr>
              <a:buNone/>
            </a:pPr>
            <a:endParaRPr lang="es-AR" sz="2400" dirty="0" smtClean="0">
              <a:latin typeface="Arial Black" pitchFamily="34" charset="0"/>
            </a:endParaRPr>
          </a:p>
          <a:p>
            <a:r>
              <a:rPr lang="es-AR" sz="2400" dirty="0" err="1" smtClean="0">
                <a:latin typeface="Arial Black" pitchFamily="34" charset="0"/>
              </a:rPr>
              <a:t>Incausado</a:t>
            </a:r>
            <a:r>
              <a:rPr lang="es-AR" sz="2400" dirty="0" smtClean="0">
                <a:latin typeface="Arial Black" pitchFamily="34" charset="0"/>
              </a:rPr>
              <a:t> o </a:t>
            </a:r>
            <a:r>
              <a:rPr lang="es-AR" sz="2400" dirty="0" err="1" smtClean="0">
                <a:latin typeface="Arial Black" pitchFamily="34" charset="0"/>
              </a:rPr>
              <a:t>monocausal</a:t>
            </a:r>
            <a:r>
              <a:rPr lang="es-AR" sz="2400" dirty="0" smtClean="0">
                <a:latin typeface="Arial Black" pitchFamily="34" charset="0"/>
              </a:rPr>
              <a:t>: la petición</a:t>
            </a:r>
          </a:p>
          <a:p>
            <a:pPr>
              <a:buNone/>
            </a:pPr>
            <a:endParaRPr lang="es-AR" sz="2400" dirty="0" smtClean="0">
              <a:latin typeface="Arial Black" pitchFamily="34" charset="0"/>
            </a:endParaRPr>
          </a:p>
          <a:p>
            <a:r>
              <a:rPr lang="es-AR" sz="2400" dirty="0" smtClean="0">
                <a:latin typeface="Arial Black" pitchFamily="34" charset="0"/>
              </a:rPr>
              <a:t>Inmediato</a:t>
            </a:r>
          </a:p>
          <a:p>
            <a:pPr>
              <a:buNone/>
            </a:pPr>
            <a:endParaRPr lang="es-AR" sz="2400" dirty="0" smtClean="0">
              <a:latin typeface="Arial Black" pitchFamily="34" charset="0"/>
            </a:endParaRPr>
          </a:p>
          <a:p>
            <a:r>
              <a:rPr lang="es-AR" sz="2400" dirty="0" smtClean="0">
                <a:latin typeface="Arial Black" pitchFamily="34" charset="0"/>
              </a:rPr>
              <a:t>Por petición de uno o ambos cónyuges</a:t>
            </a:r>
            <a:endParaRPr lang="es-AR" sz="2400" dirty="0">
              <a:latin typeface="Arial Black" pitchFamily="34" charset="0"/>
            </a:endParaRPr>
          </a:p>
        </p:txBody>
      </p:sp>
      <p:sp>
        <p:nvSpPr>
          <p:cNvPr id="4" name="3 Marcador de contenido"/>
          <p:cNvSpPr>
            <a:spLocks noGrp="1"/>
          </p:cNvSpPr>
          <p:nvPr>
            <p:ph sz="half" idx="2"/>
          </p:nvPr>
        </p:nvSpPr>
        <p:spPr>
          <a:xfrm>
            <a:off x="7190746" y="2126222"/>
            <a:ext cx="4643901" cy="3777622"/>
          </a:xfrm>
          <a:ln w="19050">
            <a:solidFill>
              <a:schemeClr val="accent1"/>
            </a:solidFill>
          </a:ln>
        </p:spPr>
        <p:txBody>
          <a:bodyPr>
            <a:normAutofit fontScale="92500" lnSpcReduction="10000"/>
          </a:bodyPr>
          <a:lstStyle/>
          <a:p>
            <a:r>
              <a:rPr lang="es-AR" sz="2400" dirty="0" smtClean="0">
                <a:latin typeface="Arial Black" pitchFamily="34" charset="0"/>
              </a:rPr>
              <a:t>Efectos independientes de la voluntad de los cónyuges</a:t>
            </a:r>
          </a:p>
          <a:p>
            <a:r>
              <a:rPr lang="es-AR" sz="2400" dirty="0" smtClean="0">
                <a:latin typeface="Arial Black" pitchFamily="34" charset="0"/>
              </a:rPr>
              <a:t>Efectos derivados del acuerdo de los cónyuges expresado en el Convenio regulador</a:t>
            </a:r>
          </a:p>
          <a:p>
            <a:r>
              <a:rPr lang="es-AR" sz="2400" dirty="0" smtClean="0">
                <a:latin typeface="Arial Black" pitchFamily="34" charset="0"/>
              </a:rPr>
              <a:t>Efectos derivados de resolución judicial, a falta de acuerdo</a:t>
            </a:r>
            <a:endParaRPr lang="es-AR" sz="2400" dirty="0">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sz="4400" dirty="0" smtClean="0">
                <a:solidFill>
                  <a:schemeClr val="tx2">
                    <a:lumMod val="75000"/>
                  </a:schemeClr>
                </a:solidFill>
                <a:latin typeface="Arial Black" pitchFamily="34" charset="0"/>
              </a:rPr>
              <a:t>DEMANDA Y PROCESO</a:t>
            </a:r>
            <a:endParaRPr lang="es-AR" sz="4400" dirty="0">
              <a:solidFill>
                <a:schemeClr val="tx2">
                  <a:lumMod val="75000"/>
                </a:schemeClr>
              </a:solidFill>
              <a:latin typeface="Arial Black" pitchFamily="34" charset="0"/>
            </a:endParaRPr>
          </a:p>
        </p:txBody>
      </p:sp>
      <p:sp>
        <p:nvSpPr>
          <p:cNvPr id="3" name="2 Marcador de contenido"/>
          <p:cNvSpPr>
            <a:spLocks noGrp="1"/>
          </p:cNvSpPr>
          <p:nvPr>
            <p:ph idx="1"/>
          </p:nvPr>
        </p:nvSpPr>
        <p:spPr/>
        <p:txBody>
          <a:bodyPr>
            <a:normAutofit/>
          </a:bodyPr>
          <a:lstStyle/>
          <a:p>
            <a:r>
              <a:rPr lang="es-AR" sz="2800" b="1" dirty="0" smtClean="0">
                <a:latin typeface="Arial Black" pitchFamily="34" charset="0"/>
              </a:rPr>
              <a:t>La petición</a:t>
            </a:r>
          </a:p>
          <a:p>
            <a:r>
              <a:rPr lang="es-AR" sz="2800" b="1" dirty="0" smtClean="0">
                <a:latin typeface="Arial Black" pitchFamily="34" charset="0"/>
              </a:rPr>
              <a:t>El convenio regulador o la propuesta de convenio regulador</a:t>
            </a:r>
          </a:p>
          <a:p>
            <a:r>
              <a:rPr lang="es-AR" sz="2800" b="1" dirty="0" smtClean="0">
                <a:latin typeface="Arial Black" pitchFamily="34" charset="0"/>
              </a:rPr>
              <a:t>Contenido del Convenio regulador</a:t>
            </a:r>
          </a:p>
          <a:p>
            <a:r>
              <a:rPr lang="es-AR" sz="2800" b="1" dirty="0" smtClean="0">
                <a:latin typeface="Arial Black" pitchFamily="34" charset="0"/>
              </a:rPr>
              <a:t>Acuerdos y disensos sobre los contenidos del Convenio</a:t>
            </a:r>
            <a:endParaRPr lang="es-AR" sz="2800" b="1"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92924" y="277268"/>
            <a:ext cx="8911687" cy="763256"/>
          </a:xfrm>
        </p:spPr>
        <p:txBody>
          <a:bodyPr/>
          <a:lstStyle/>
          <a:p>
            <a:pPr algn="ctr"/>
            <a:r>
              <a:rPr lang="es-AR" dirty="0" smtClean="0">
                <a:solidFill>
                  <a:schemeClr val="tx2">
                    <a:lumMod val="75000"/>
                  </a:schemeClr>
                </a:solidFill>
                <a:latin typeface="Arial Black" pitchFamily="34" charset="0"/>
              </a:rPr>
              <a:t>EFECTOS DEL DIVORCIO</a:t>
            </a:r>
            <a:endParaRPr lang="es-AR" dirty="0">
              <a:solidFill>
                <a:schemeClr val="tx2">
                  <a:lumMod val="75000"/>
                </a:schemeClr>
              </a:solidFill>
              <a:latin typeface="Arial Black" pitchFamily="34" charset="0"/>
            </a:endParaRPr>
          </a:p>
        </p:txBody>
      </p:sp>
      <p:sp>
        <p:nvSpPr>
          <p:cNvPr id="3" name="2 CuadroTexto"/>
          <p:cNvSpPr txBox="1"/>
          <p:nvPr/>
        </p:nvSpPr>
        <p:spPr>
          <a:xfrm>
            <a:off x="2144110" y="1082566"/>
            <a:ext cx="9680027" cy="2000548"/>
          </a:xfrm>
          <a:prstGeom prst="rect">
            <a:avLst/>
          </a:prstGeom>
          <a:noFill/>
          <a:ln w="19050">
            <a:solidFill>
              <a:schemeClr val="accent1"/>
            </a:solidFill>
          </a:ln>
        </p:spPr>
        <p:txBody>
          <a:bodyPr wrap="square" rtlCol="0">
            <a:spAutoFit/>
          </a:bodyPr>
          <a:lstStyle/>
          <a:p>
            <a:pPr>
              <a:buFont typeface="Wingdings" pitchFamily="2" charset="2"/>
              <a:buChar char="Ø"/>
            </a:pPr>
            <a:r>
              <a:rPr lang="es-AR" sz="2800" dirty="0" smtClean="0">
                <a:latin typeface="Arial Black" pitchFamily="34" charset="0"/>
              </a:rPr>
              <a:t>Alimentos: supuestos</a:t>
            </a:r>
          </a:p>
          <a:p>
            <a:pPr lvl="1">
              <a:buFont typeface="Wingdings" pitchFamily="2" charset="2"/>
              <a:buChar char="ü"/>
            </a:pPr>
            <a:r>
              <a:rPr lang="es-AR" sz="2400" b="1" dirty="0" smtClean="0">
                <a:latin typeface="Arial" pitchFamily="34" charset="0"/>
                <a:cs typeface="Arial" pitchFamily="34" charset="0"/>
              </a:rPr>
              <a:t>Enfermedad grave preexistente que impide </a:t>
            </a:r>
            <a:r>
              <a:rPr lang="es-AR" sz="2400" b="1" dirty="0" err="1" smtClean="0">
                <a:latin typeface="Arial" pitchFamily="34" charset="0"/>
                <a:cs typeface="Arial" pitchFamily="34" charset="0"/>
              </a:rPr>
              <a:t>autosustentarse</a:t>
            </a:r>
            <a:r>
              <a:rPr lang="es-AR" sz="2400" b="1" dirty="0" smtClean="0">
                <a:latin typeface="Arial" pitchFamily="34" charset="0"/>
                <a:cs typeface="Arial" pitchFamily="34" charset="0"/>
              </a:rPr>
              <a:t>. Transmisión. Cesación</a:t>
            </a:r>
          </a:p>
          <a:p>
            <a:pPr lvl="1">
              <a:buFont typeface="Wingdings" pitchFamily="2" charset="2"/>
              <a:buChar char="ü"/>
            </a:pPr>
            <a:r>
              <a:rPr lang="es-AR" sz="2400" b="1" dirty="0" smtClean="0">
                <a:latin typeface="Arial" pitchFamily="34" charset="0"/>
                <a:cs typeface="Arial" pitchFamily="34" charset="0"/>
              </a:rPr>
              <a:t>Falta de recursos y posibilidad razonable de procurárselos. Temporalidad. Cesación</a:t>
            </a:r>
            <a:endParaRPr lang="es-AR" sz="2400" b="1" dirty="0">
              <a:latin typeface="Arial" pitchFamily="34" charset="0"/>
              <a:cs typeface="Arial" pitchFamily="34" charset="0"/>
            </a:endParaRPr>
          </a:p>
        </p:txBody>
      </p:sp>
      <p:sp>
        <p:nvSpPr>
          <p:cNvPr id="4" name="3 CuadroTexto"/>
          <p:cNvSpPr txBox="1"/>
          <p:nvPr/>
        </p:nvSpPr>
        <p:spPr>
          <a:xfrm>
            <a:off x="2149365" y="3284483"/>
            <a:ext cx="9680027" cy="1631216"/>
          </a:xfrm>
          <a:prstGeom prst="rect">
            <a:avLst/>
          </a:prstGeom>
          <a:noFill/>
          <a:ln w="19050">
            <a:solidFill>
              <a:schemeClr val="accent1"/>
            </a:solidFill>
          </a:ln>
        </p:spPr>
        <p:txBody>
          <a:bodyPr wrap="square" rtlCol="0">
            <a:spAutoFit/>
          </a:bodyPr>
          <a:lstStyle/>
          <a:p>
            <a:pPr>
              <a:buFont typeface="Wingdings" pitchFamily="2" charset="2"/>
              <a:buChar char="Ø"/>
            </a:pPr>
            <a:r>
              <a:rPr lang="es-AR" sz="2800" dirty="0" smtClean="0">
                <a:latin typeface="Arial Black" pitchFamily="34" charset="0"/>
              </a:rPr>
              <a:t>Compensación económica</a:t>
            </a:r>
          </a:p>
          <a:p>
            <a:pPr lvl="1">
              <a:buFont typeface="Wingdings" pitchFamily="2" charset="2"/>
              <a:buChar char="ü"/>
            </a:pPr>
            <a:r>
              <a:rPr lang="es-AR" sz="2400" b="1" dirty="0" smtClean="0">
                <a:latin typeface="Arial" pitchFamily="34" charset="0"/>
                <a:cs typeface="Arial" pitchFamily="34" charset="0"/>
              </a:rPr>
              <a:t>Desequilibrio manifiesto que signifique un empeoramiento de su situación con causa adecuada en el vínculo matrimonial y su ruptura</a:t>
            </a:r>
            <a:endParaRPr lang="es-AR" sz="2400" b="1" dirty="0">
              <a:latin typeface="Arial" pitchFamily="34" charset="0"/>
              <a:cs typeface="Arial" pitchFamily="34" charset="0"/>
            </a:endParaRPr>
          </a:p>
        </p:txBody>
      </p:sp>
      <p:sp>
        <p:nvSpPr>
          <p:cNvPr id="5" name="4 CuadroTexto"/>
          <p:cNvSpPr txBox="1"/>
          <p:nvPr/>
        </p:nvSpPr>
        <p:spPr>
          <a:xfrm>
            <a:off x="2117835" y="5008180"/>
            <a:ext cx="9680027" cy="1261884"/>
          </a:xfrm>
          <a:prstGeom prst="rect">
            <a:avLst/>
          </a:prstGeom>
          <a:noFill/>
          <a:ln w="19050">
            <a:solidFill>
              <a:schemeClr val="accent1"/>
            </a:solidFill>
          </a:ln>
        </p:spPr>
        <p:txBody>
          <a:bodyPr wrap="square" rtlCol="0">
            <a:spAutoFit/>
          </a:bodyPr>
          <a:lstStyle/>
          <a:p>
            <a:pPr>
              <a:buFont typeface="Wingdings" pitchFamily="2" charset="2"/>
              <a:buChar char="Ø"/>
            </a:pPr>
            <a:r>
              <a:rPr lang="es-AR" sz="2800" dirty="0" smtClean="0">
                <a:latin typeface="Arial Black" pitchFamily="34" charset="0"/>
              </a:rPr>
              <a:t>Atribución del uso de la vivienda familiar</a:t>
            </a:r>
            <a:endParaRPr lang="es-AR" sz="2400" b="1" dirty="0" smtClean="0">
              <a:latin typeface="Arial" pitchFamily="34" charset="0"/>
              <a:cs typeface="Arial" pitchFamily="34" charset="0"/>
            </a:endParaRPr>
          </a:p>
          <a:p>
            <a:pPr lvl="1">
              <a:buFont typeface="Wingdings" pitchFamily="2" charset="2"/>
              <a:buChar char="ü"/>
            </a:pPr>
            <a:r>
              <a:rPr lang="es-AR" sz="2400" b="1" dirty="0" smtClean="0">
                <a:latin typeface="Arial" pitchFamily="34" charset="0"/>
                <a:cs typeface="Arial" pitchFamily="34" charset="0"/>
              </a:rPr>
              <a:t>Determinación judicial de la procedencia, plazo y efectos</a:t>
            </a:r>
          </a:p>
          <a:p>
            <a:pPr lvl="1">
              <a:buFont typeface="Wingdings" pitchFamily="2" charset="2"/>
              <a:buChar char="ü"/>
            </a:pPr>
            <a:r>
              <a:rPr lang="es-AR" sz="2400" b="1" dirty="0" smtClean="0">
                <a:latin typeface="Arial" pitchFamily="34" charset="0"/>
                <a:cs typeface="Arial" pitchFamily="34" charset="0"/>
              </a:rPr>
              <a:t>Cesación</a:t>
            </a:r>
            <a:endParaRPr lang="es-AR"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dirty="0" smtClean="0">
                <a:latin typeface="Arial Black" pitchFamily="34" charset="0"/>
              </a:rPr>
              <a:t>DISPOSICIONES TRANSITORIAS</a:t>
            </a:r>
            <a:br>
              <a:rPr lang="es-AR" dirty="0" smtClean="0">
                <a:latin typeface="Arial Black" pitchFamily="34" charset="0"/>
              </a:rPr>
            </a:br>
            <a:r>
              <a:rPr lang="es-AR" sz="2400" dirty="0" smtClean="0">
                <a:latin typeface="Arial Black" pitchFamily="34" charset="0"/>
              </a:rPr>
              <a:t>La cuestión de la ley en el tiempo</a:t>
            </a:r>
            <a:endParaRPr lang="es-AR" dirty="0">
              <a:latin typeface="Arial Black" pitchFamily="34" charset="0"/>
            </a:endParaRPr>
          </a:p>
        </p:txBody>
      </p:sp>
      <p:sp>
        <p:nvSpPr>
          <p:cNvPr id="3" name="2 Marcador de contenido"/>
          <p:cNvSpPr>
            <a:spLocks noGrp="1"/>
          </p:cNvSpPr>
          <p:nvPr>
            <p:ph idx="1"/>
          </p:nvPr>
        </p:nvSpPr>
        <p:spPr>
          <a:xfrm>
            <a:off x="1913206" y="2133599"/>
            <a:ext cx="9959926" cy="4393809"/>
          </a:xfrm>
        </p:spPr>
        <p:txBody>
          <a:bodyPr>
            <a:noAutofit/>
          </a:bodyPr>
          <a:lstStyle/>
          <a:p>
            <a:pPr algn="just"/>
            <a:r>
              <a:rPr lang="es-AR" sz="2400" i="1" dirty="0" smtClean="0">
                <a:latin typeface="Arial Black" pitchFamily="34" charset="0"/>
              </a:rPr>
              <a:t>Artículo 7 “Eficacia temporal. A partir de su entrada en vigencia, las leyes se aplican a las </a:t>
            </a:r>
            <a:r>
              <a:rPr lang="es-AR" sz="2400" i="1" dirty="0" smtClean="0">
                <a:solidFill>
                  <a:schemeClr val="accent1">
                    <a:lumMod val="75000"/>
                  </a:schemeClr>
                </a:solidFill>
                <a:latin typeface="Arial Black" pitchFamily="34" charset="0"/>
              </a:rPr>
              <a:t>consecuencias de las relaciones y situaciones jurídicas existentes.</a:t>
            </a:r>
          </a:p>
          <a:p>
            <a:pPr algn="just"/>
            <a:r>
              <a:rPr lang="es-AR" sz="2400" i="1" dirty="0" smtClean="0">
                <a:latin typeface="Arial Black" pitchFamily="34" charset="0"/>
              </a:rPr>
              <a:t>Las leyes no tienen efecto retroactivo, sean o no de orden público, excepto disposición en contrario. La retroactividad establecida por la ley no puede afectar derechos amparados por garantías constitucionales.</a:t>
            </a:r>
          </a:p>
          <a:p>
            <a:pPr algn="just"/>
            <a:r>
              <a:rPr lang="es-AR" sz="2400" i="1" dirty="0" smtClean="0">
                <a:latin typeface="Arial Black" pitchFamily="34" charset="0"/>
              </a:rPr>
              <a:t>Las nuevas leyes supletorias no son aplicables a los contratos en curso de ejecución, con excepción de las normas más favorables al consumidor en las relaciones de consumo”</a:t>
            </a:r>
            <a:endParaRPr lang="es-AR" sz="2400" i="1" dirty="0">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92925" y="370892"/>
            <a:ext cx="8911687" cy="1280890"/>
          </a:xfrm>
        </p:spPr>
        <p:txBody>
          <a:bodyPr/>
          <a:lstStyle/>
          <a:p>
            <a:pPr algn="ctr"/>
            <a:r>
              <a:rPr lang="es-AR" dirty="0" smtClean="0">
                <a:latin typeface="Arial Black" pitchFamily="34" charset="0"/>
              </a:rPr>
              <a:t>La solución legal expresa</a:t>
            </a:r>
            <a:br>
              <a:rPr lang="es-AR" dirty="0" smtClean="0">
                <a:latin typeface="Arial Black" pitchFamily="34" charset="0"/>
              </a:rPr>
            </a:br>
            <a:r>
              <a:rPr lang="es-AR" dirty="0" smtClean="0">
                <a:latin typeface="Arial Black" pitchFamily="34" charset="0"/>
              </a:rPr>
              <a:t>Ley 26.994</a:t>
            </a:r>
            <a:endParaRPr lang="es-AR" dirty="0">
              <a:latin typeface="Arial Black" pitchFamily="34" charset="0"/>
            </a:endParaRPr>
          </a:p>
        </p:txBody>
      </p:sp>
      <p:sp>
        <p:nvSpPr>
          <p:cNvPr id="3" name="2 Marcador de contenido"/>
          <p:cNvSpPr>
            <a:spLocks noGrp="1"/>
          </p:cNvSpPr>
          <p:nvPr>
            <p:ph idx="1"/>
          </p:nvPr>
        </p:nvSpPr>
        <p:spPr>
          <a:xfrm>
            <a:off x="2067951" y="1767840"/>
            <a:ext cx="9861452" cy="4724400"/>
          </a:xfrm>
        </p:spPr>
        <p:txBody>
          <a:bodyPr>
            <a:noAutofit/>
          </a:bodyPr>
          <a:lstStyle/>
          <a:p>
            <a:r>
              <a:rPr lang="es-ES" b="1" dirty="0" smtClean="0">
                <a:latin typeface="Arial" pitchFamily="34" charset="0"/>
                <a:cs typeface="Arial" pitchFamily="34" charset="0"/>
              </a:rPr>
              <a:t>ARTICULO 8° —</a:t>
            </a:r>
            <a:r>
              <a:rPr lang="es-ES" dirty="0" smtClean="0">
                <a:latin typeface="Arial" pitchFamily="34" charset="0"/>
                <a:cs typeface="Arial" pitchFamily="34" charset="0"/>
              </a:rPr>
              <a:t> </a:t>
            </a:r>
            <a:r>
              <a:rPr lang="es-ES" dirty="0" err="1" smtClean="0">
                <a:latin typeface="Arial" pitchFamily="34" charset="0"/>
                <a:cs typeface="Arial" pitchFamily="34" charset="0"/>
              </a:rPr>
              <a:t>Dispónense</a:t>
            </a:r>
            <a:r>
              <a:rPr lang="es-ES" dirty="0" smtClean="0">
                <a:latin typeface="Arial" pitchFamily="34" charset="0"/>
                <a:cs typeface="Arial" pitchFamily="34" charset="0"/>
              </a:rPr>
              <a:t> como normas complementarias de aplicación del Código Civil y Comercial de la Nación, las siguientes:</a:t>
            </a:r>
            <a:br>
              <a:rPr lang="es-ES" dirty="0" smtClean="0">
                <a:latin typeface="Arial" pitchFamily="34" charset="0"/>
                <a:cs typeface="Arial" pitchFamily="34" charset="0"/>
              </a:rPr>
            </a:br>
            <a:r>
              <a:rPr lang="es-ES" dirty="0" smtClean="0">
                <a:latin typeface="Arial" pitchFamily="34" charset="0"/>
                <a:cs typeface="Arial" pitchFamily="34" charset="0"/>
              </a:rPr>
              <a:t/>
            </a:r>
            <a:br>
              <a:rPr lang="es-ES" dirty="0" smtClean="0">
                <a:latin typeface="Arial" pitchFamily="34" charset="0"/>
                <a:cs typeface="Arial" pitchFamily="34" charset="0"/>
              </a:rPr>
            </a:br>
            <a:r>
              <a:rPr lang="es-ES" dirty="0" smtClean="0">
                <a:latin typeface="Arial" pitchFamily="34" charset="0"/>
                <a:cs typeface="Arial" pitchFamily="34" charset="0"/>
              </a:rPr>
              <a:t>Primera. “En los supuestos en los que al momento de entrada en vigencia de esta ley se hubiese decretado la separación personal, cualquiera de los que fueron cónyuges puede solicitar la conversión de la sentencia de separación personal en divorcio vincular.</a:t>
            </a:r>
            <a:br>
              <a:rPr lang="es-ES" dirty="0" smtClean="0">
                <a:latin typeface="Arial" pitchFamily="34" charset="0"/>
                <a:cs typeface="Arial" pitchFamily="34" charset="0"/>
              </a:rPr>
            </a:br>
            <a:r>
              <a:rPr lang="es-ES" dirty="0" smtClean="0">
                <a:latin typeface="Arial" pitchFamily="34" charset="0"/>
                <a:cs typeface="Arial" pitchFamily="34" charset="0"/>
              </a:rPr>
              <a:t/>
            </a:r>
            <a:br>
              <a:rPr lang="es-ES" dirty="0" smtClean="0">
                <a:latin typeface="Arial" pitchFamily="34" charset="0"/>
                <a:cs typeface="Arial" pitchFamily="34" charset="0"/>
              </a:rPr>
            </a:br>
            <a:r>
              <a:rPr lang="es-ES" dirty="0" smtClean="0">
                <a:latin typeface="Arial" pitchFamily="34" charset="0"/>
                <a:cs typeface="Arial" pitchFamily="34" charset="0"/>
              </a:rPr>
              <a:t>Si la conversión se solicita de común acuerdo, es competente el juez que intervino en la separación o el del domicilio de cualquiera de los que peticionan, a su opción; se resuelve, sin trámite alguno, con la homologación de la petición.</a:t>
            </a:r>
            <a:br>
              <a:rPr lang="es-ES" dirty="0" smtClean="0">
                <a:latin typeface="Arial" pitchFamily="34" charset="0"/>
                <a:cs typeface="Arial" pitchFamily="34" charset="0"/>
              </a:rPr>
            </a:br>
            <a:r>
              <a:rPr lang="es-ES" dirty="0" smtClean="0">
                <a:latin typeface="Arial" pitchFamily="34" charset="0"/>
                <a:cs typeface="Arial" pitchFamily="34" charset="0"/>
              </a:rPr>
              <a:t/>
            </a:r>
            <a:br>
              <a:rPr lang="es-ES" dirty="0" smtClean="0">
                <a:latin typeface="Arial" pitchFamily="34" charset="0"/>
                <a:cs typeface="Arial" pitchFamily="34" charset="0"/>
              </a:rPr>
            </a:br>
            <a:r>
              <a:rPr lang="es-ES" dirty="0" smtClean="0">
                <a:latin typeface="Arial" pitchFamily="34" charset="0"/>
                <a:cs typeface="Arial" pitchFamily="34" charset="0"/>
              </a:rPr>
              <a:t>Si se solicita unilateralmente, es competente el juez que intervino en la separación o el del domicilio del ex cónyuge que no peticiona la conversión; el juez decide previa vista por tres (3) días.</a:t>
            </a:r>
            <a:br>
              <a:rPr lang="es-ES" dirty="0" smtClean="0">
                <a:latin typeface="Arial" pitchFamily="34" charset="0"/>
                <a:cs typeface="Arial" pitchFamily="34" charset="0"/>
              </a:rPr>
            </a:br>
            <a:r>
              <a:rPr lang="es-ES" dirty="0" smtClean="0">
                <a:latin typeface="Arial" pitchFamily="34" charset="0"/>
                <a:cs typeface="Arial" pitchFamily="34" charset="0"/>
              </a:rPr>
              <a:t/>
            </a:r>
            <a:br>
              <a:rPr lang="es-ES" dirty="0" smtClean="0">
                <a:latin typeface="Arial" pitchFamily="34" charset="0"/>
                <a:cs typeface="Arial" pitchFamily="34" charset="0"/>
              </a:rPr>
            </a:br>
            <a:r>
              <a:rPr lang="es-ES" dirty="0" smtClean="0">
                <a:latin typeface="Arial" pitchFamily="34" charset="0"/>
                <a:cs typeface="Arial" pitchFamily="34" charset="0"/>
              </a:rPr>
              <a:t>La resolución de conversión debe anotarse en el registro que tomó nota de la separación</a:t>
            </a:r>
            <a:r>
              <a:rPr lang="es-ES" dirty="0" smtClean="0">
                <a:latin typeface="Arial" pitchFamily="34" charset="0"/>
                <a:cs typeface="Arial" pitchFamily="34" charset="0"/>
              </a:rPr>
              <a:t>. (…)”</a:t>
            </a:r>
            <a:endParaRPr lang="es-A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50721" y="300554"/>
            <a:ext cx="8911687" cy="1280890"/>
          </a:xfrm>
        </p:spPr>
        <p:txBody>
          <a:bodyPr>
            <a:noAutofit/>
          </a:bodyPr>
          <a:lstStyle/>
          <a:p>
            <a:pPr algn="ctr"/>
            <a:r>
              <a:rPr lang="es-AR" sz="4000" dirty="0" smtClean="0">
                <a:latin typeface="Arial Black" pitchFamily="34" charset="0"/>
              </a:rPr>
              <a:t>CONFLICTOS SIN SOLUCIÓN LEGAL EXPRESA</a:t>
            </a:r>
            <a:endParaRPr lang="es-AR" sz="4000" dirty="0">
              <a:latin typeface="Arial Black" pitchFamily="34" charset="0"/>
            </a:endParaRPr>
          </a:p>
        </p:txBody>
      </p:sp>
      <p:sp>
        <p:nvSpPr>
          <p:cNvPr id="3" name="Marcador de contenido 2"/>
          <p:cNvSpPr>
            <a:spLocks noGrp="1"/>
          </p:cNvSpPr>
          <p:nvPr>
            <p:ph sz="half" idx="1"/>
          </p:nvPr>
        </p:nvSpPr>
        <p:spPr>
          <a:ln w="19050">
            <a:solidFill>
              <a:schemeClr val="accent1"/>
            </a:solidFill>
          </a:ln>
        </p:spPr>
        <p:txBody>
          <a:bodyPr>
            <a:normAutofit/>
          </a:bodyPr>
          <a:lstStyle/>
          <a:p>
            <a:r>
              <a:rPr lang="es-AR" sz="4000" dirty="0" smtClean="0">
                <a:latin typeface="Arial Black" pitchFamily="34" charset="0"/>
              </a:rPr>
              <a:t>Juicios en trámite por causales subjetivas</a:t>
            </a:r>
            <a:endParaRPr lang="es-AR" sz="4000" dirty="0">
              <a:latin typeface="Arial Black" pitchFamily="34" charset="0"/>
            </a:endParaRPr>
          </a:p>
        </p:txBody>
      </p:sp>
      <p:sp>
        <p:nvSpPr>
          <p:cNvPr id="4" name="Marcador de contenido 3"/>
          <p:cNvSpPr>
            <a:spLocks noGrp="1"/>
          </p:cNvSpPr>
          <p:nvPr>
            <p:ph sz="half" idx="2"/>
          </p:nvPr>
        </p:nvSpPr>
        <p:spPr>
          <a:ln w="19050">
            <a:solidFill>
              <a:schemeClr val="accent1"/>
            </a:solidFill>
          </a:ln>
        </p:spPr>
        <p:txBody>
          <a:bodyPr>
            <a:normAutofit/>
          </a:bodyPr>
          <a:lstStyle/>
          <a:p>
            <a:r>
              <a:rPr lang="es-AR" sz="4000" dirty="0" smtClean="0">
                <a:latin typeface="Arial Black" pitchFamily="34" charset="0"/>
              </a:rPr>
              <a:t>Efectos del divorcio derivados de la inocencia</a:t>
            </a:r>
            <a:endParaRPr lang="es-AR" sz="4000" dirty="0">
              <a:latin typeface="Arial Black" pitchFamily="34" charset="0"/>
            </a:endParaRPr>
          </a:p>
        </p:txBody>
      </p:sp>
    </p:spTree>
    <p:extLst>
      <p:ext uri="{BB962C8B-B14F-4D97-AF65-F5344CB8AC3E}">
        <p14:creationId xmlns:p14="http://schemas.microsoft.com/office/powerpoint/2010/main" xmlns="" val="2324886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TotalTime>
  <Words>379</Words>
  <Application>Microsoft Office PowerPoint</Application>
  <PresentationFormat>Personalizado</PresentationFormat>
  <Paragraphs>60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Espiral</vt:lpstr>
      <vt:lpstr>DIVORCIO</vt:lpstr>
      <vt:lpstr>DIVORCIO</vt:lpstr>
      <vt:lpstr>Evolución en el Derecho Argentino</vt:lpstr>
      <vt:lpstr>DIVORCIO  en el Código Civil y Comercial de la Nación Título 1 del Libro Segundo, artículos 434 a 445</vt:lpstr>
      <vt:lpstr>DEMANDA Y PROCESO</vt:lpstr>
      <vt:lpstr>EFECTOS DEL DIVORCIO</vt:lpstr>
      <vt:lpstr>DISPOSICIONES TRANSITORIAS La cuestión de la ley en el tiempo</vt:lpstr>
      <vt:lpstr>La solución legal expresa Ley 26.994</vt:lpstr>
      <vt:lpstr>CONFLICTOS SIN SOLUCIÓN LEGAL EXPRESA</vt:lpstr>
      <vt:lpstr>PALABRAS DE CIERRE</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Luciana Ordoñez</dc:creator>
  <cp:lastModifiedBy>Malena</cp:lastModifiedBy>
  <cp:revision>15</cp:revision>
  <dcterms:created xsi:type="dcterms:W3CDTF">2015-10-06T20:02:15Z</dcterms:created>
  <dcterms:modified xsi:type="dcterms:W3CDTF">2015-11-09T00:35:03Z</dcterms:modified>
</cp:coreProperties>
</file>