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8" r:id="rId3"/>
    <p:sldId id="259" r:id="rId4"/>
    <p:sldId id="271" r:id="rId5"/>
    <p:sldId id="272" r:id="rId6"/>
    <p:sldId id="273" r:id="rId7"/>
    <p:sldId id="274" r:id="rId8"/>
    <p:sldId id="275" r:id="rId9"/>
    <p:sldId id="276" r:id="rId10"/>
    <p:sldId id="285" r:id="rId11"/>
    <p:sldId id="277" r:id="rId12"/>
    <p:sldId id="278" r:id="rId13"/>
    <p:sldId id="279" r:id="rId14"/>
    <p:sldId id="280" r:id="rId15"/>
    <p:sldId id="283" r:id="rId16"/>
    <p:sldId id="281" r:id="rId17"/>
    <p:sldId id="282" r:id="rId18"/>
    <p:sldId id="28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942A1-1BC7-480B-BBA5-90EFC7AC02B9}" type="datetimeFigureOut">
              <a:rPr lang="es-AR" smtClean="0"/>
              <a:pPr/>
              <a:t>10/09/2017</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934B88-5B61-41BD-9552-0F9766170EF7}"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132FADFE-3B8F-471C-ABF0-DBC7717ECBBC}"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132FADFE-3B8F-471C-ABF0-DBC7717ECBBC}"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7A847CFC-816F-41D0-AAC0-9BF4FEBC753E}" type="datetimeFigureOut">
              <a:rPr lang="es-ES" smtClean="0"/>
              <a:pPr/>
              <a:t>10/09/2017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132FADFE-3B8F-471C-ABF0-DBC7717ECBBC}"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2FADFE-3B8F-471C-ABF0-DBC7717ECBBC}"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10/09/2017</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132FADFE-3B8F-471C-ABF0-DBC7717ECBBC}"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7A847CFC-816F-41D0-AAC0-9BF4FEBC753E}" type="datetimeFigureOut">
              <a:rPr lang="es-ES" smtClean="0"/>
              <a:pPr/>
              <a:t>10/09/2017</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A847CFC-816F-41D0-AAC0-9BF4FEBC753E}" type="datetimeFigureOut">
              <a:rPr lang="es-ES" smtClean="0"/>
              <a:pPr/>
              <a:t>10/09/2017</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2FADFE-3B8F-471C-ABF0-DBC7717ECBBC}"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AR" dirty="0" smtClean="0"/>
              <a:t>ASISTENCIA MATERIAL ENTRE LOS CÓNYUGES</a:t>
            </a:r>
            <a:endParaRPr lang="es-AR" dirty="0"/>
          </a:p>
        </p:txBody>
      </p:sp>
      <p:sp>
        <p:nvSpPr>
          <p:cNvPr id="8" name="2 Subtítulo"/>
          <p:cNvSpPr txBox="1">
            <a:spLocks/>
          </p:cNvSpPr>
          <p:nvPr/>
        </p:nvSpPr>
        <p:spPr>
          <a:xfrm>
            <a:off x="3419872" y="6093296"/>
            <a:ext cx="5536704" cy="504056"/>
          </a:xfrm>
          <a:prstGeom prst="rect">
            <a:avLst/>
          </a:prstGeom>
        </p:spPr>
        <p:txBody>
          <a:bodyPr vert="horz" rtlCol="0">
            <a:normAutofit/>
          </a:bodyPr>
          <a:lstStyle/>
          <a:p>
            <a:pPr marL="0" marR="0" lvl="0" indent="0" algn="ctr"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es-AR" sz="1400" b="1" i="0" u="none" strike="noStrike" kern="1200" cap="all" spc="250" normalizeH="0" baseline="0" noProof="0" dirty="0" err="1" smtClean="0">
                <a:ln>
                  <a:noFill/>
                </a:ln>
                <a:effectLst/>
                <a:uLnTx/>
                <a:uFillTx/>
                <a:latin typeface="+mn-lt"/>
                <a:ea typeface="+mn-ea"/>
                <a:cs typeface="+mn-cs"/>
              </a:rPr>
              <a:t>Abog</a:t>
            </a:r>
            <a:r>
              <a:rPr kumimoji="0" lang="es-AR" sz="1400" b="1" i="0" u="none" strike="noStrike" kern="1200" cap="all" spc="250" normalizeH="0" baseline="0" noProof="0" dirty="0" smtClean="0">
                <a:ln>
                  <a:noFill/>
                </a:ln>
                <a:effectLst/>
                <a:uLnTx/>
                <a:uFillTx/>
                <a:latin typeface="+mn-lt"/>
                <a:ea typeface="+mn-ea"/>
                <a:cs typeface="+mn-cs"/>
              </a:rPr>
              <a:t>. María Magdalena </a:t>
            </a:r>
            <a:r>
              <a:rPr kumimoji="0" lang="es-AR" sz="1400" b="1" i="0" u="none" strike="noStrike" kern="1200" cap="all" spc="250" normalizeH="0" baseline="0" noProof="0" dirty="0" err="1" smtClean="0">
                <a:ln>
                  <a:noFill/>
                </a:ln>
                <a:effectLst/>
                <a:uLnTx/>
                <a:uFillTx/>
                <a:latin typeface="+mn-lt"/>
                <a:ea typeface="+mn-ea"/>
                <a:cs typeface="+mn-cs"/>
              </a:rPr>
              <a:t>Galli</a:t>
            </a:r>
            <a:r>
              <a:rPr kumimoji="0" lang="es-AR" sz="1400" b="1" i="0" u="none" strike="noStrike" kern="1200" cap="all" spc="250" normalizeH="0" baseline="0" noProof="0" dirty="0" smtClean="0">
                <a:ln>
                  <a:noFill/>
                </a:ln>
                <a:effectLst/>
                <a:uLnTx/>
                <a:uFillTx/>
                <a:latin typeface="+mn-lt"/>
                <a:ea typeface="+mn-ea"/>
                <a:cs typeface="+mn-cs"/>
              </a:rPr>
              <a:t> </a:t>
            </a:r>
            <a:r>
              <a:rPr kumimoji="0" lang="es-AR" sz="1400" b="1" i="0" u="none" strike="noStrike" kern="1200" cap="all" spc="250" normalizeH="0" baseline="0" noProof="0" dirty="0" err="1" smtClean="0">
                <a:ln>
                  <a:noFill/>
                </a:ln>
                <a:effectLst/>
                <a:uLnTx/>
                <a:uFillTx/>
                <a:latin typeface="+mn-lt"/>
                <a:ea typeface="+mn-ea"/>
                <a:cs typeface="+mn-cs"/>
              </a:rPr>
              <a:t>Fiant</a:t>
            </a:r>
            <a:endParaRPr kumimoji="0" lang="es-AR" sz="1400" b="1" i="0" u="none" strike="noStrike" kern="1200" cap="all" spc="25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s-AR" sz="1600" b="1" i="0" u="none" strike="noStrike" kern="1200" cap="all" spc="250" normalizeH="0" baseline="0" noProof="0" dirty="0" smtClean="0">
              <a:ln>
                <a:noFill/>
              </a:ln>
              <a:solidFill>
                <a:schemeClr val="tx2"/>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s-AR" sz="1600" b="1" i="0" u="none" strike="noStrike" kern="1200" cap="all" spc="250" normalizeH="0" baseline="0" noProof="0" dirty="0">
              <a:ln>
                <a:noFill/>
              </a:ln>
              <a:solidFill>
                <a:schemeClr val="tx2"/>
              </a:solidFill>
              <a:effectLst/>
              <a:uLnTx/>
              <a:uFillTx/>
              <a:latin typeface="+mn-lt"/>
              <a:ea typeface="+mn-ea"/>
              <a:cs typeface="+mn-cs"/>
            </a:endParaRPr>
          </a:p>
        </p:txBody>
      </p:sp>
      <p:pic>
        <p:nvPicPr>
          <p:cNvPr id="72706" name="Picture 2" descr="Resultado de imagen para relaciones económicas entre cónyuges"/>
          <p:cNvPicPr>
            <a:picLocks noChangeAspect="1" noChangeArrowheads="1"/>
          </p:cNvPicPr>
          <p:nvPr/>
        </p:nvPicPr>
        <p:blipFill>
          <a:blip r:embed="rId2" cstate="print"/>
          <a:srcRect/>
          <a:stretch>
            <a:fillRect/>
          </a:stretch>
        </p:blipFill>
        <p:spPr bwMode="auto">
          <a:xfrm>
            <a:off x="395536" y="2708920"/>
            <a:ext cx="3488315" cy="3381219"/>
          </a:xfrm>
          <a:prstGeom prst="rect">
            <a:avLst/>
          </a:prstGeom>
          <a:noFill/>
        </p:spPr>
      </p:pic>
      <p:sp>
        <p:nvSpPr>
          <p:cNvPr id="72708" name="AutoShape 4" descr="Resultado de imagen para viu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72710" name="AutoShape 6" descr="Resultado de imagen para viu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72712" name="AutoShape 8" descr="Resultado de imagen para viud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p:txBody>
          <a:bodyPr/>
          <a:lstStyle/>
          <a:p>
            <a:pPr algn="ctr"/>
            <a:r>
              <a:rPr lang="es-AR" dirty="0" smtClean="0"/>
              <a:t>NULIDAD DEL MATRIMONIO</a:t>
            </a:r>
            <a:endParaRPr lang="es-AR" dirty="0"/>
          </a:p>
        </p:txBody>
      </p:sp>
      <p:sp>
        <p:nvSpPr>
          <p:cNvPr id="3" name="2 Marcador de texto"/>
          <p:cNvSpPr>
            <a:spLocks noGrp="1"/>
          </p:cNvSpPr>
          <p:nvPr>
            <p:ph type="body" sz="half" idx="3"/>
          </p:nvPr>
        </p:nvSpPr>
        <p:spPr/>
        <p:txBody>
          <a:bodyPr/>
          <a:lstStyle/>
          <a:p>
            <a:pPr algn="ctr"/>
            <a:r>
              <a:rPr lang="es-AR" dirty="0" smtClean="0"/>
              <a:t>DIVORCIO</a:t>
            </a:r>
            <a:endParaRPr lang="es-AR" dirty="0"/>
          </a:p>
        </p:txBody>
      </p:sp>
      <p:sp>
        <p:nvSpPr>
          <p:cNvPr id="4" name="3 Marcador de contenido"/>
          <p:cNvSpPr>
            <a:spLocks noGrp="1"/>
          </p:cNvSpPr>
          <p:nvPr>
            <p:ph sz="quarter" idx="2"/>
          </p:nvPr>
        </p:nvSpPr>
        <p:spPr>
          <a:xfrm>
            <a:off x="107504" y="2471383"/>
            <a:ext cx="4235896" cy="3818404"/>
          </a:xfrm>
        </p:spPr>
        <p:txBody>
          <a:bodyPr/>
          <a:lstStyle/>
          <a:p>
            <a:r>
              <a:rPr lang="es-AR" dirty="0" smtClean="0"/>
              <a:t>Alimentos provisionales </a:t>
            </a:r>
            <a:r>
              <a:rPr lang="es-AR" dirty="0" smtClean="0"/>
              <a:t>según pautas del art. 433 (art</a:t>
            </a:r>
            <a:r>
              <a:rPr lang="es-AR" dirty="0" smtClean="0"/>
              <a:t>. 721 </a:t>
            </a:r>
            <a:r>
              <a:rPr lang="es-AR" dirty="0" err="1" smtClean="0"/>
              <a:t>inc</a:t>
            </a:r>
            <a:r>
              <a:rPr lang="es-AR" dirty="0" smtClean="0"/>
              <a:t> e)</a:t>
            </a:r>
          </a:p>
          <a:p>
            <a:pPr>
              <a:buNone/>
            </a:pPr>
            <a:endParaRPr lang="es-AR" dirty="0" smtClean="0"/>
          </a:p>
          <a:p>
            <a:r>
              <a:rPr lang="es-AR" dirty="0" smtClean="0"/>
              <a:t>NO subsiste derecho alimentario luego de la sentencia</a:t>
            </a:r>
            <a:endParaRPr lang="es-AR" dirty="0"/>
          </a:p>
        </p:txBody>
      </p:sp>
      <p:sp>
        <p:nvSpPr>
          <p:cNvPr id="5" name="4 Marcador de contenido"/>
          <p:cNvSpPr>
            <a:spLocks noGrp="1"/>
          </p:cNvSpPr>
          <p:nvPr>
            <p:ph sz="quarter" idx="4"/>
          </p:nvPr>
        </p:nvSpPr>
        <p:spPr>
          <a:xfrm>
            <a:off x="4644008" y="2471383"/>
            <a:ext cx="4320480" cy="3822192"/>
          </a:xfrm>
        </p:spPr>
        <p:txBody>
          <a:bodyPr/>
          <a:lstStyle/>
          <a:p>
            <a:r>
              <a:rPr lang="es-AR" dirty="0" smtClean="0"/>
              <a:t>Alimentos provisionales </a:t>
            </a:r>
            <a:r>
              <a:rPr lang="es-AR" dirty="0" smtClean="0"/>
              <a:t>según pautas del art. 433 (art</a:t>
            </a:r>
            <a:r>
              <a:rPr lang="es-AR" dirty="0" smtClean="0"/>
              <a:t>. 721 </a:t>
            </a:r>
            <a:r>
              <a:rPr lang="es-AR" dirty="0" err="1" smtClean="0"/>
              <a:t>inc</a:t>
            </a:r>
            <a:r>
              <a:rPr lang="es-AR" dirty="0" smtClean="0"/>
              <a:t> e)</a:t>
            </a:r>
          </a:p>
          <a:p>
            <a:pPr>
              <a:buNone/>
            </a:pPr>
            <a:endParaRPr lang="es-AR" dirty="0" smtClean="0"/>
          </a:p>
          <a:p>
            <a:r>
              <a:rPr lang="es-AR" dirty="0" smtClean="0"/>
              <a:t>EXCEPCIONALMENTE</a:t>
            </a:r>
          </a:p>
          <a:p>
            <a:pPr>
              <a:buNone/>
            </a:pPr>
            <a:r>
              <a:rPr lang="es-AR" smtClean="0"/>
              <a:t> </a:t>
            </a:r>
            <a:r>
              <a:rPr lang="es-AR" smtClean="0"/>
              <a:t>  </a:t>
            </a:r>
            <a:r>
              <a:rPr lang="es-AR" smtClean="0"/>
              <a:t>subsiste </a:t>
            </a:r>
            <a:r>
              <a:rPr lang="es-AR" dirty="0" smtClean="0"/>
              <a:t>el derecho en los supuestos del art. 434</a:t>
            </a:r>
            <a:endParaRPr lang="es-AR" dirty="0"/>
          </a:p>
        </p:txBody>
      </p:sp>
      <p:sp>
        <p:nvSpPr>
          <p:cNvPr id="6" name="5 Título"/>
          <p:cNvSpPr>
            <a:spLocks noGrp="1"/>
          </p:cNvSpPr>
          <p:nvPr>
            <p:ph type="title"/>
          </p:nvPr>
        </p:nvSpPr>
        <p:spPr>
          <a:xfrm>
            <a:off x="179512" y="228600"/>
            <a:ext cx="8856984" cy="758952"/>
          </a:xfrm>
        </p:spPr>
        <p:txBody>
          <a:bodyPr>
            <a:normAutofit fontScale="90000"/>
          </a:bodyPr>
          <a:lstStyle/>
          <a:p>
            <a:r>
              <a:rPr lang="es-AR" dirty="0" smtClean="0"/>
              <a:t>CESACIÓN POR EXTINCIÓN DEL MATRIMONIO</a:t>
            </a:r>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NO SE ALTERAN LOS DEBERES ALIMENTARIOS HACIA LOS HIJOS</a:t>
            </a:r>
            <a:endParaRPr lang="es-AR" dirty="0"/>
          </a:p>
        </p:txBody>
      </p:sp>
      <p:sp>
        <p:nvSpPr>
          <p:cNvPr id="5" name="4 CuadroTexto"/>
          <p:cNvSpPr txBox="1"/>
          <p:nvPr/>
        </p:nvSpPr>
        <p:spPr>
          <a:xfrm>
            <a:off x="179512" y="1844824"/>
            <a:ext cx="2808312" cy="2677656"/>
          </a:xfrm>
          <a:prstGeom prst="rect">
            <a:avLst/>
          </a:prstGeom>
          <a:noFill/>
        </p:spPr>
        <p:txBody>
          <a:bodyPr wrap="square" rtlCol="0">
            <a:spAutoFit/>
          </a:bodyPr>
          <a:lstStyle/>
          <a:p>
            <a:pPr>
              <a:buFont typeface="Wingdings" pitchFamily="2" charset="2"/>
              <a:buChar char="ü"/>
            </a:pPr>
            <a:r>
              <a:rPr lang="es-AR" sz="2400" dirty="0" smtClean="0">
                <a:solidFill>
                  <a:schemeClr val="bg1"/>
                </a:solidFill>
              </a:rPr>
              <a:t>CÓNYUGES CONVIVIENTES</a:t>
            </a:r>
          </a:p>
          <a:p>
            <a:pPr>
              <a:buFont typeface="Wingdings" pitchFamily="2" charset="2"/>
              <a:buChar char="ü"/>
            </a:pPr>
            <a:endParaRPr lang="es-AR" sz="2400" dirty="0" smtClean="0">
              <a:solidFill>
                <a:schemeClr val="bg1"/>
              </a:solidFill>
            </a:endParaRPr>
          </a:p>
          <a:p>
            <a:endParaRPr lang="es-AR" sz="2400" dirty="0" smtClean="0">
              <a:solidFill>
                <a:schemeClr val="bg1"/>
              </a:solidFill>
            </a:endParaRPr>
          </a:p>
          <a:p>
            <a:pPr>
              <a:buFont typeface="Wingdings" pitchFamily="2" charset="2"/>
              <a:buChar char="ü"/>
            </a:pPr>
            <a:r>
              <a:rPr lang="es-AR" sz="2400" dirty="0" smtClean="0">
                <a:solidFill>
                  <a:schemeClr val="bg1"/>
                </a:solidFill>
              </a:rPr>
              <a:t>CÓNYUGES SEPARADOS DE HECHO</a:t>
            </a:r>
            <a:endParaRPr lang="es-AR" sz="2400" dirty="0">
              <a:solidFill>
                <a:schemeClr val="bg1"/>
              </a:solidFill>
            </a:endParaRPr>
          </a:p>
        </p:txBody>
      </p:sp>
      <p:pic>
        <p:nvPicPr>
          <p:cNvPr id="1026" name="Picture 2" descr="Imagen relacionada"/>
          <p:cNvPicPr>
            <a:picLocks noChangeAspect="1" noChangeArrowheads="1"/>
          </p:cNvPicPr>
          <p:nvPr/>
        </p:nvPicPr>
        <p:blipFill>
          <a:blip r:embed="rId2" cstate="print"/>
          <a:srcRect/>
          <a:stretch>
            <a:fillRect/>
          </a:stretch>
        </p:blipFill>
        <p:spPr bwMode="auto">
          <a:xfrm>
            <a:off x="2915816" y="1412776"/>
            <a:ext cx="6086242" cy="328079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p:txBody>
          <a:bodyPr/>
          <a:lstStyle/>
          <a:p>
            <a:r>
              <a:rPr lang="es-AR" dirty="0" smtClean="0"/>
              <a:t>SEPARACIÓN DE HECHO</a:t>
            </a:r>
            <a:endParaRPr lang="es-AR" dirty="0"/>
          </a:p>
        </p:txBody>
      </p:sp>
      <p:sp>
        <p:nvSpPr>
          <p:cNvPr id="24578" name="AutoShape 2" descr="Imagen relacionada"/>
          <p:cNvSpPr>
            <a:spLocks noChangeAspect="1" noChangeArrowheads="1"/>
          </p:cNvSpPr>
          <p:nvPr/>
        </p:nvSpPr>
        <p:spPr bwMode="auto">
          <a:xfrm>
            <a:off x="155575" y="-1576388"/>
            <a:ext cx="4933950" cy="3286126"/>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24580" name="AutoShape 4" descr="Imagen relacionada"/>
          <p:cNvSpPr>
            <a:spLocks noChangeAspect="1" noChangeArrowheads="1"/>
          </p:cNvSpPr>
          <p:nvPr/>
        </p:nvSpPr>
        <p:spPr bwMode="auto">
          <a:xfrm>
            <a:off x="155575" y="-1576388"/>
            <a:ext cx="4933950" cy="3286126"/>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24582" name="AutoShape 6" descr="Imagen relacionada"/>
          <p:cNvSpPr>
            <a:spLocks noChangeAspect="1" noChangeArrowheads="1"/>
          </p:cNvSpPr>
          <p:nvPr/>
        </p:nvSpPr>
        <p:spPr bwMode="auto">
          <a:xfrm>
            <a:off x="155575" y="-1576388"/>
            <a:ext cx="4933950" cy="3286126"/>
          </a:xfrm>
          <a:prstGeom prst="rect">
            <a:avLst/>
          </a:prstGeom>
          <a:noFill/>
        </p:spPr>
        <p:txBody>
          <a:bodyPr vert="horz" wrap="square" lIns="91440" tIns="45720" rIns="91440" bIns="45720" numCol="1" anchor="t" anchorCtr="0" compatLnSpc="1">
            <a:prstTxWarp prst="textNoShape">
              <a:avLst/>
            </a:prstTxWarp>
          </a:bodyPr>
          <a:lstStyle/>
          <a:p>
            <a:endParaRPr lang="es-AR"/>
          </a:p>
        </p:txBody>
      </p:sp>
      <p:pic>
        <p:nvPicPr>
          <p:cNvPr id="24584" name="Picture 8" descr="Resultado de imagen para separación de hecho"/>
          <p:cNvPicPr>
            <a:picLocks noChangeAspect="1" noChangeArrowheads="1"/>
          </p:cNvPicPr>
          <p:nvPr/>
        </p:nvPicPr>
        <p:blipFill>
          <a:blip r:embed="rId2" cstate="print"/>
          <a:srcRect/>
          <a:stretch>
            <a:fillRect/>
          </a:stretch>
        </p:blipFill>
        <p:spPr bwMode="auto">
          <a:xfrm>
            <a:off x="1547664" y="2780928"/>
            <a:ext cx="6381750" cy="36195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467544" y="2743200"/>
            <a:ext cx="8208912" cy="3278088"/>
          </a:xfrm>
        </p:spPr>
        <p:txBody>
          <a:bodyPr>
            <a:normAutofit fontScale="62500" lnSpcReduction="20000"/>
          </a:bodyPr>
          <a:lstStyle/>
          <a:p>
            <a:r>
              <a:rPr lang="es-AR" sz="2600" dirty="0" smtClean="0">
                <a:latin typeface="Bodoni MT" pitchFamily="18" charset="0"/>
              </a:rPr>
              <a:t>Al no regularse la convivencia como derecho/deber de los cónyuges en el CCC, la definición de separación de hecho no puede vincularse a aquella</a:t>
            </a:r>
          </a:p>
          <a:p>
            <a:endParaRPr lang="es-AR" sz="2600" dirty="0" smtClean="0">
              <a:latin typeface="Bodoni MT" pitchFamily="18" charset="0"/>
            </a:endParaRPr>
          </a:p>
          <a:p>
            <a:r>
              <a:rPr lang="es-AR" sz="2600" dirty="0" smtClean="0">
                <a:latin typeface="Bodoni MT" pitchFamily="18" charset="0"/>
              </a:rPr>
              <a:t>dice </a:t>
            </a:r>
            <a:r>
              <a:rPr lang="es-AR" sz="2600" dirty="0" err="1" smtClean="0">
                <a:latin typeface="Bodoni MT" pitchFamily="18" charset="0"/>
              </a:rPr>
              <a:t>Lloveras</a:t>
            </a:r>
            <a:r>
              <a:rPr lang="es-AR" sz="2600" dirty="0" smtClean="0">
                <a:latin typeface="Bodoni MT" pitchFamily="18" charset="0"/>
              </a:rPr>
              <a:t> que  </a:t>
            </a:r>
            <a:r>
              <a:rPr lang="es-AR" sz="2600" i="1" dirty="0" smtClean="0">
                <a:latin typeface="Bodoni MT" pitchFamily="18" charset="0"/>
              </a:rPr>
              <a:t>“hay una nueva conceptualización de la separación de hecho, que no permite calificarla de contraria a derecho o ilícita o prever efectos contrarios a los derechos de los cónyuges por estar separados de hecho, o expresiones análogas, sino tratarla como una vicisitud más del matrimonio. De todos modos, el deber alimentario derivado del vínculo matrimonial en la separación de hecho se establece con criterio netamente asistencial”</a:t>
            </a:r>
            <a:endParaRPr lang="es-AR" dirty="0" smtClean="0">
              <a:latin typeface="Bodoni MT" pitchFamily="18" charset="0"/>
            </a:endParaRPr>
          </a:p>
          <a:p>
            <a:endParaRPr lang="es-AR" dirty="0">
              <a:latin typeface="Bodoni MT" pitchFamily="18" charset="0"/>
            </a:endParaRPr>
          </a:p>
        </p:txBody>
      </p:sp>
      <p:sp>
        <p:nvSpPr>
          <p:cNvPr id="3" name="2 Título"/>
          <p:cNvSpPr>
            <a:spLocks noGrp="1"/>
          </p:cNvSpPr>
          <p:nvPr>
            <p:ph type="title"/>
          </p:nvPr>
        </p:nvSpPr>
        <p:spPr/>
        <p:txBody>
          <a:bodyPr/>
          <a:lstStyle/>
          <a:p>
            <a:r>
              <a:rPr lang="es-AR" dirty="0" smtClean="0"/>
              <a:t>SEPACIÓN DE HECHO en el Código Civil y Comercial</a:t>
            </a:r>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CONCEPTO Y CARACTERES</a:t>
            </a:r>
            <a:endParaRPr lang="es-AR" dirty="0"/>
          </a:p>
        </p:txBody>
      </p:sp>
      <p:sp>
        <p:nvSpPr>
          <p:cNvPr id="3" name="2 Marcador de contenido"/>
          <p:cNvSpPr>
            <a:spLocks noGrp="1"/>
          </p:cNvSpPr>
          <p:nvPr>
            <p:ph sz="quarter" idx="1"/>
          </p:nvPr>
        </p:nvSpPr>
        <p:spPr/>
        <p:txBody>
          <a:bodyPr/>
          <a:lstStyle/>
          <a:p>
            <a:r>
              <a:rPr lang="es-AR" dirty="0" smtClean="0"/>
              <a:t>Es la situación fáctica en la que se encuentran los cónyuges que han cesado la convivencia por la decisión </a:t>
            </a:r>
            <a:r>
              <a:rPr lang="es-AR" dirty="0" err="1" smtClean="0"/>
              <a:t>uni</a:t>
            </a:r>
            <a:r>
              <a:rPr lang="es-AR" dirty="0" smtClean="0"/>
              <a:t> o bilateral de poner fin al proyecto de vida en común</a:t>
            </a:r>
          </a:p>
          <a:p>
            <a:pPr lvl="1"/>
            <a:r>
              <a:rPr lang="es-AR" dirty="0" smtClean="0"/>
              <a:t>Aspecto objetivo: cese de la convivencia</a:t>
            </a:r>
          </a:p>
          <a:p>
            <a:pPr lvl="1"/>
            <a:r>
              <a:rPr lang="es-AR" dirty="0" smtClean="0"/>
              <a:t>Aspecto subjetivo: voluntad de poner fin al proyecto de vida en común</a:t>
            </a:r>
          </a:p>
          <a:p>
            <a:r>
              <a:rPr lang="es-AR" dirty="0" smtClean="0"/>
              <a:t>Reversible: si se restablece la convivencia</a:t>
            </a:r>
          </a:p>
          <a:p>
            <a:r>
              <a:rPr lang="es-AR" dirty="0" smtClean="0"/>
              <a:t>Se prueba por cualquier medio</a:t>
            </a:r>
          </a:p>
          <a:p>
            <a:endParaRPr lang="es-AR" dirty="0" smtClean="0"/>
          </a:p>
          <a:p>
            <a:endParaRPr lang="es-AR" dirty="0" smtClean="0"/>
          </a:p>
          <a:p>
            <a:pPr lvl="1">
              <a:buNone/>
            </a:pP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EFECTOS DE LA SEPARACIÓN DE HECHO</a:t>
            </a:r>
            <a:endParaRPr lang="es-AR" dirty="0"/>
          </a:p>
        </p:txBody>
      </p:sp>
      <p:sp>
        <p:nvSpPr>
          <p:cNvPr id="3" name="2 Marcador de contenido"/>
          <p:cNvSpPr>
            <a:spLocks noGrp="1"/>
          </p:cNvSpPr>
          <p:nvPr>
            <p:ph sz="quarter" idx="1"/>
          </p:nvPr>
        </p:nvSpPr>
        <p:spPr>
          <a:xfrm>
            <a:off x="323528" y="1772816"/>
            <a:ext cx="8503920" cy="1613920"/>
          </a:xfrm>
        </p:spPr>
        <p:txBody>
          <a:bodyPr/>
          <a:lstStyle/>
          <a:p>
            <a:pPr algn="ctr"/>
            <a:r>
              <a:rPr lang="es-AR" dirty="0" smtClean="0"/>
              <a:t>Ninguno de los efectos previstos legalmente se vincula con la “culpabilidad” o “inocencia” en la ruptura de la convivencia</a:t>
            </a:r>
          </a:p>
          <a:p>
            <a:pPr>
              <a:buNone/>
            </a:pPr>
            <a:endParaRPr lang="es-AR" dirty="0"/>
          </a:p>
        </p:txBody>
      </p:sp>
      <p:pic>
        <p:nvPicPr>
          <p:cNvPr id="25602" name="Picture 2" descr="Imagen relacionada"/>
          <p:cNvPicPr>
            <a:picLocks noChangeAspect="1" noChangeArrowheads="1"/>
          </p:cNvPicPr>
          <p:nvPr/>
        </p:nvPicPr>
        <p:blipFill>
          <a:blip r:embed="rId2" cstate="print"/>
          <a:srcRect/>
          <a:stretch>
            <a:fillRect/>
          </a:stretch>
        </p:blipFill>
        <p:spPr bwMode="auto">
          <a:xfrm>
            <a:off x="3275856" y="3356992"/>
            <a:ext cx="5334000" cy="2667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EFECTOS DE LA SEPARACIÓN DE HECHO</a:t>
            </a:r>
            <a:endParaRPr lang="es-AR" dirty="0"/>
          </a:p>
        </p:txBody>
      </p:sp>
      <p:sp>
        <p:nvSpPr>
          <p:cNvPr id="3" name="2 Marcador de contenido"/>
          <p:cNvSpPr>
            <a:spLocks noGrp="1"/>
          </p:cNvSpPr>
          <p:nvPr>
            <p:ph sz="quarter" idx="1"/>
          </p:nvPr>
        </p:nvSpPr>
        <p:spPr/>
        <p:txBody>
          <a:bodyPr/>
          <a:lstStyle/>
          <a:p>
            <a:r>
              <a:rPr lang="es-AR" dirty="0" smtClean="0"/>
              <a:t>Derecho alimentario entre cónyuges (432 y 433)</a:t>
            </a:r>
          </a:p>
          <a:p>
            <a:r>
              <a:rPr lang="es-AR" dirty="0" smtClean="0"/>
              <a:t>Si los cónyuges estaban sometidos al régimen de Comunidad:</a:t>
            </a:r>
          </a:p>
          <a:p>
            <a:pPr lvl="1"/>
            <a:r>
              <a:rPr lang="es-AR" dirty="0" smtClean="0"/>
              <a:t>Cualquiera de ellos puede demandar la separación judicial de bienes (art. 477 </a:t>
            </a:r>
            <a:r>
              <a:rPr lang="es-AR" dirty="0" err="1" smtClean="0"/>
              <a:t>inc</a:t>
            </a:r>
            <a:r>
              <a:rPr lang="es-AR" dirty="0" smtClean="0"/>
              <a:t> c)</a:t>
            </a:r>
          </a:p>
          <a:p>
            <a:pPr lvl="1"/>
            <a:r>
              <a:rPr lang="es-AR" dirty="0" smtClean="0"/>
              <a:t>En caso de divorcio o nulidad del matrimonio, la extinción de la comunidad se retrotrae a la fecha de la separación de hecho (art. 480)</a:t>
            </a:r>
          </a:p>
          <a:p>
            <a:r>
              <a:rPr lang="es-AR" dirty="0" smtClean="0"/>
              <a:t>La separación de hecho sin voluntad de unirse provoca la cesación de la vocación hereditaria del supérstite ( art. 2437)</a:t>
            </a:r>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EFECTOS DE LA SEPARACIÓN DE HECHO</a:t>
            </a:r>
            <a:endParaRPr lang="es-AR" dirty="0"/>
          </a:p>
        </p:txBody>
      </p:sp>
      <p:sp>
        <p:nvSpPr>
          <p:cNvPr id="3" name="2 Marcador de contenido"/>
          <p:cNvSpPr>
            <a:spLocks noGrp="1"/>
          </p:cNvSpPr>
          <p:nvPr>
            <p:ph sz="quarter" idx="1"/>
          </p:nvPr>
        </p:nvSpPr>
        <p:spPr/>
        <p:txBody>
          <a:bodyPr>
            <a:normAutofit/>
          </a:bodyPr>
          <a:lstStyle/>
          <a:p>
            <a:r>
              <a:rPr lang="es-AR" dirty="0" smtClean="0"/>
              <a:t>Cesa la presunción de filiación del cónyuge (art. 566)</a:t>
            </a:r>
          </a:p>
          <a:p>
            <a:r>
              <a:rPr lang="es-AR" dirty="0" smtClean="0"/>
              <a:t>Si son progenitores de hijos menores, ambos ejercen la responsabilidad parental, como regla (641 </a:t>
            </a:r>
            <a:r>
              <a:rPr lang="es-AR" dirty="0" err="1" smtClean="0"/>
              <a:t>inc</a:t>
            </a:r>
            <a:r>
              <a:rPr lang="es-AR" dirty="0" smtClean="0"/>
              <a:t> b)</a:t>
            </a:r>
          </a:p>
          <a:p>
            <a:r>
              <a:rPr lang="es-AR" dirty="0" smtClean="0"/>
              <a:t>Cada cónyuge puede adoptar unilateralmente (art. 603 </a:t>
            </a:r>
            <a:r>
              <a:rPr lang="es-AR" dirty="0" err="1" smtClean="0"/>
              <a:t>inc</a:t>
            </a:r>
            <a:r>
              <a:rPr lang="es-AR" dirty="0" smtClean="0"/>
              <a:t> b)</a:t>
            </a:r>
          </a:p>
          <a:p>
            <a:r>
              <a:rPr lang="es-AR" dirty="0" smtClean="0"/>
              <a:t>No se extingue el impedimentos matrimonial de ligamen</a:t>
            </a:r>
          </a:p>
          <a:p>
            <a:r>
              <a:rPr lang="es-AR" dirty="0" smtClean="0"/>
              <a:t>Si alguno de ellos inicia una convivencia de pareja, la misma no generará los efectos de la unión </a:t>
            </a:r>
            <a:r>
              <a:rPr lang="es-AR" dirty="0" err="1" smtClean="0"/>
              <a:t>convivencial</a:t>
            </a:r>
            <a:r>
              <a:rPr lang="es-AR" dirty="0" smtClean="0"/>
              <a:t> (art. 510 </a:t>
            </a:r>
            <a:r>
              <a:rPr lang="es-AR" dirty="0" err="1" smtClean="0"/>
              <a:t>inc</a:t>
            </a:r>
            <a:r>
              <a:rPr lang="es-AR" dirty="0" smtClean="0"/>
              <a:t> 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dirty="0" smtClean="0"/>
              <a:t>MATRIMONIOS L.A.T.</a:t>
            </a:r>
            <a:endParaRPr lang="es-AR" dirty="0"/>
          </a:p>
        </p:txBody>
      </p:sp>
      <p:sp>
        <p:nvSpPr>
          <p:cNvPr id="4" name="3 CuadroTexto"/>
          <p:cNvSpPr txBox="1"/>
          <p:nvPr/>
        </p:nvSpPr>
        <p:spPr>
          <a:xfrm>
            <a:off x="107504" y="2708920"/>
            <a:ext cx="5040560" cy="4154984"/>
          </a:xfrm>
          <a:prstGeom prst="rect">
            <a:avLst/>
          </a:prstGeom>
          <a:noFill/>
        </p:spPr>
        <p:txBody>
          <a:bodyPr wrap="square" rtlCol="0">
            <a:spAutoFit/>
          </a:bodyPr>
          <a:lstStyle/>
          <a:p>
            <a:pPr algn="ctr"/>
            <a:r>
              <a:rPr lang="es-AR" sz="2800" dirty="0" smtClean="0"/>
              <a:t>“LIVING APART TOGETHER”</a:t>
            </a:r>
          </a:p>
          <a:p>
            <a:pPr algn="ctr"/>
            <a:endParaRPr lang="es-AR" sz="2800" dirty="0" smtClean="0"/>
          </a:p>
          <a:p>
            <a:pPr algn="ctr"/>
            <a:r>
              <a:rPr lang="es-AR" sz="2800" dirty="0" smtClean="0"/>
              <a:t>Cónyuges que deciden no convivir pero mantienen un proyecto de vida en común</a:t>
            </a:r>
          </a:p>
          <a:p>
            <a:pPr algn="ctr"/>
            <a:endParaRPr lang="es-AR" sz="2400" dirty="0" smtClean="0"/>
          </a:p>
          <a:p>
            <a:pPr algn="ctr">
              <a:buFont typeface="Wingdings" pitchFamily="2" charset="2"/>
              <a:buChar char="ü"/>
            </a:pPr>
            <a:r>
              <a:rPr lang="es-AR" sz="2400" dirty="0" smtClean="0"/>
              <a:t>Dificultades probatorias</a:t>
            </a:r>
          </a:p>
          <a:p>
            <a:pPr algn="ctr">
              <a:buFont typeface="Wingdings" pitchFamily="2" charset="2"/>
              <a:buChar char="ü"/>
            </a:pPr>
            <a:r>
              <a:rPr lang="es-AR" sz="2400" dirty="0" smtClean="0"/>
              <a:t>Carga de la prueba</a:t>
            </a:r>
          </a:p>
          <a:p>
            <a:pPr algn="ctr"/>
            <a:endParaRPr lang="es-AR" sz="2800" dirty="0" smtClean="0"/>
          </a:p>
          <a:p>
            <a:pPr algn="ctr"/>
            <a:endParaRPr lang="es-AR" sz="2400" dirty="0"/>
          </a:p>
        </p:txBody>
      </p:sp>
      <p:pic>
        <p:nvPicPr>
          <p:cNvPr id="5" name="4 Imagen" descr="http://jacquiesomerville.com/wp-content/uploads/2012/02/Living-Apart-Together-517x387.jpg"/>
          <p:cNvPicPr/>
          <p:nvPr/>
        </p:nvPicPr>
        <p:blipFill>
          <a:blip r:embed="rId2" cstate="print"/>
          <a:srcRect/>
          <a:stretch>
            <a:fillRect/>
          </a:stretch>
        </p:blipFill>
        <p:spPr bwMode="auto">
          <a:xfrm>
            <a:off x="5148064" y="2636912"/>
            <a:ext cx="3678846" cy="352839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2" descr="Resultado de imagen para cambios empresariales"/>
          <p:cNvPicPr>
            <a:picLocks noChangeAspect="1" noChangeArrowheads="1"/>
          </p:cNvPicPr>
          <p:nvPr/>
        </p:nvPicPr>
        <p:blipFill>
          <a:blip r:embed="rId2" cstate="print"/>
          <a:srcRect/>
          <a:stretch>
            <a:fillRect/>
          </a:stretch>
        </p:blipFill>
        <p:spPr bwMode="auto">
          <a:xfrm>
            <a:off x="3131840" y="1916832"/>
            <a:ext cx="5802464" cy="4270252"/>
          </a:xfrm>
          <a:prstGeom prst="rect">
            <a:avLst/>
          </a:prstGeom>
          <a:noFill/>
        </p:spPr>
      </p:pic>
      <p:sp>
        <p:nvSpPr>
          <p:cNvPr id="2" name="1 Título"/>
          <p:cNvSpPr>
            <a:spLocks noGrp="1"/>
          </p:cNvSpPr>
          <p:nvPr>
            <p:ph type="title"/>
          </p:nvPr>
        </p:nvSpPr>
        <p:spPr/>
        <p:txBody>
          <a:bodyPr/>
          <a:lstStyle/>
          <a:p>
            <a:pPr algn="ctr"/>
            <a:r>
              <a:rPr lang="es-AR" dirty="0" smtClean="0">
                <a:solidFill>
                  <a:schemeClr val="bg1"/>
                </a:solidFill>
              </a:rPr>
              <a:t>Algunos ejemplos</a:t>
            </a:r>
            <a:endParaRPr lang="es-AR" dirty="0">
              <a:solidFill>
                <a:schemeClr val="bg1"/>
              </a:solidFill>
            </a:endParaRPr>
          </a:p>
        </p:txBody>
      </p:sp>
      <p:sp>
        <p:nvSpPr>
          <p:cNvPr id="3" name="2 Marcador de texto"/>
          <p:cNvSpPr>
            <a:spLocks noGrp="1"/>
          </p:cNvSpPr>
          <p:nvPr>
            <p:ph type="body" idx="2"/>
          </p:nvPr>
        </p:nvSpPr>
        <p:spPr>
          <a:xfrm>
            <a:off x="179512" y="1981200"/>
            <a:ext cx="2664296" cy="4144963"/>
          </a:xfrm>
        </p:spPr>
        <p:txBody>
          <a:bodyPr>
            <a:normAutofit lnSpcReduction="10000"/>
          </a:bodyPr>
          <a:lstStyle/>
          <a:p>
            <a:pPr algn="ctr">
              <a:buFont typeface="Wingdings" pitchFamily="2" charset="2"/>
              <a:buChar char="Ø"/>
            </a:pPr>
            <a:endParaRPr lang="es-AR" sz="2000" dirty="0" smtClean="0"/>
          </a:p>
          <a:p>
            <a:pPr algn="ctr">
              <a:buFont typeface="Wingdings" pitchFamily="2" charset="2"/>
              <a:buChar char="Ø"/>
            </a:pPr>
            <a:r>
              <a:rPr lang="es-AR" sz="2000" dirty="0" smtClean="0"/>
              <a:t>Asistencia material entre cónyuges</a:t>
            </a:r>
          </a:p>
          <a:p>
            <a:pPr algn="ctr">
              <a:buFont typeface="Wingdings" pitchFamily="2" charset="2"/>
              <a:buChar char="v"/>
            </a:pPr>
            <a:endParaRPr lang="es-AR" sz="2000" dirty="0" smtClean="0"/>
          </a:p>
          <a:p>
            <a:pPr algn="ctr">
              <a:buFont typeface="Wingdings" pitchFamily="2" charset="2"/>
              <a:buChar char="v"/>
            </a:pPr>
            <a:r>
              <a:rPr lang="es-AR" sz="2000" dirty="0" smtClean="0"/>
              <a:t>Régimen patrimonial matrimonial</a:t>
            </a:r>
          </a:p>
          <a:p>
            <a:pPr algn="ctr">
              <a:buFont typeface="Wingdings" pitchFamily="2" charset="2"/>
              <a:buChar char="v"/>
            </a:pPr>
            <a:endParaRPr lang="es-AR" sz="2000" dirty="0" smtClean="0"/>
          </a:p>
          <a:p>
            <a:pPr algn="ctr">
              <a:buFont typeface="Wingdings" pitchFamily="2" charset="2"/>
              <a:buChar char="v"/>
            </a:pPr>
            <a:r>
              <a:rPr lang="es-AR" sz="2000" dirty="0" smtClean="0"/>
              <a:t>Asistencia material y crianza de los hijos</a:t>
            </a:r>
          </a:p>
          <a:p>
            <a:pPr algn="ctr">
              <a:buFont typeface="Wingdings" pitchFamily="2" charset="2"/>
              <a:buChar char="v"/>
            </a:pPr>
            <a:endParaRPr lang="es-AR" dirty="0"/>
          </a:p>
        </p:txBody>
      </p:sp>
      <p:sp>
        <p:nvSpPr>
          <p:cNvPr id="4" name="3 Marcador de contenido"/>
          <p:cNvSpPr>
            <a:spLocks noGrp="1"/>
          </p:cNvSpPr>
          <p:nvPr>
            <p:ph sz="quarter" idx="1"/>
          </p:nvPr>
        </p:nvSpPr>
        <p:spPr/>
        <p:txBody>
          <a:bodyPr/>
          <a:lstStyle/>
          <a:p>
            <a:r>
              <a:rPr lang="es-AR" dirty="0" smtClean="0"/>
              <a:t>En la evolución legal se aprecia el cambio operado en las relaciones económicas entre cónyuges</a:t>
            </a:r>
            <a:endParaRPr lang="es-A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dirty="0" smtClean="0">
                <a:solidFill>
                  <a:schemeClr val="bg1"/>
                </a:solidFill>
              </a:rPr>
              <a:t>ASISTENCIA MATERIAL ENTRE CÓNYUGES</a:t>
            </a:r>
            <a:endParaRPr lang="es-AR" dirty="0">
              <a:solidFill>
                <a:schemeClr val="bg1"/>
              </a:solidFill>
            </a:endParaRPr>
          </a:p>
        </p:txBody>
      </p:sp>
      <p:sp>
        <p:nvSpPr>
          <p:cNvPr id="5" name="4 CuadroTexto"/>
          <p:cNvSpPr txBox="1"/>
          <p:nvPr/>
        </p:nvSpPr>
        <p:spPr>
          <a:xfrm>
            <a:off x="251520" y="2636912"/>
            <a:ext cx="8568952" cy="2585323"/>
          </a:xfrm>
          <a:prstGeom prst="rect">
            <a:avLst/>
          </a:prstGeom>
          <a:noFill/>
        </p:spPr>
        <p:txBody>
          <a:bodyPr wrap="square" rtlCol="0">
            <a:spAutoFit/>
          </a:bodyPr>
          <a:lstStyle/>
          <a:p>
            <a:pPr>
              <a:buFont typeface="Wingdings" pitchFamily="2" charset="2"/>
              <a:buChar char="v"/>
            </a:pPr>
            <a:r>
              <a:rPr lang="es-ES" dirty="0" smtClean="0"/>
              <a:t>Art. 51 Ley 2393 de 1888 (reproducía art. 185 del CC originario): "El marido está obligado a vivir en una misma casa con su mujer, a prestarle todos los recursos que fueren necesarios... Faltando el marido a estas obligaciones, la mujer tiene derecho a pedir judicialmente que aquel le dé los alimentos necesarios...".</a:t>
            </a:r>
          </a:p>
          <a:p>
            <a:pPr>
              <a:buFont typeface="Wingdings" pitchFamily="2" charset="2"/>
              <a:buChar char="v"/>
            </a:pPr>
            <a:r>
              <a:rPr lang="es-ES" dirty="0" smtClean="0">
                <a:latin typeface="Bookman Old Style" pitchFamily="18" charset="0"/>
              </a:rPr>
              <a:t>Art. 51 </a:t>
            </a:r>
            <a:r>
              <a:rPr lang="es-ES" dirty="0" err="1" smtClean="0">
                <a:latin typeface="Bookman Old Style" pitchFamily="18" charset="0"/>
              </a:rPr>
              <a:t>t.o.</a:t>
            </a:r>
            <a:r>
              <a:rPr lang="es-ES" dirty="0" smtClean="0">
                <a:latin typeface="Bookman Old Style" pitchFamily="18" charset="0"/>
              </a:rPr>
              <a:t> Ley 17.711 agrega: “…</a:t>
            </a:r>
            <a:r>
              <a:rPr lang="es-ES" dirty="0" smtClean="0"/>
              <a:t>Asimismo, podrá cualquiera de los cónyuges reclamar litisexpensas al otro, cuando se tratare de defenderse en juicio en que </a:t>
            </a:r>
            <a:r>
              <a:rPr lang="es-AR" dirty="0" smtClean="0"/>
              <a:t>se debatieren cuestiones </a:t>
            </a:r>
            <a:r>
              <a:rPr lang="es-AR" dirty="0" err="1" smtClean="0"/>
              <a:t>extrapatrimoniales</a:t>
            </a:r>
            <a:r>
              <a:rPr lang="es-AR" dirty="0" smtClean="0"/>
              <a:t>".</a:t>
            </a:r>
          </a:p>
          <a:p>
            <a:pPr>
              <a:buFont typeface="Wingdings" pitchFamily="2" charset="2"/>
              <a:buChar char="v"/>
            </a:pPr>
            <a:r>
              <a:rPr lang="es-AR" dirty="0" smtClean="0">
                <a:latin typeface="Bookman Old Style" pitchFamily="18" charset="0"/>
              </a:rPr>
              <a:t>Art. 198 CC </a:t>
            </a:r>
            <a:r>
              <a:rPr lang="es-AR" dirty="0" err="1" smtClean="0">
                <a:latin typeface="Bookman Old Style" pitchFamily="18" charset="0"/>
              </a:rPr>
              <a:t>t.o.</a:t>
            </a:r>
            <a:r>
              <a:rPr lang="es-AR" dirty="0" smtClean="0">
                <a:latin typeface="Bookman Old Style" pitchFamily="18" charset="0"/>
              </a:rPr>
              <a:t> Ley 23.515: </a:t>
            </a:r>
            <a:r>
              <a:rPr lang="es-ES" dirty="0" smtClean="0"/>
              <a:t>"los esposos se deben mutuamente... alimentos".</a:t>
            </a:r>
          </a:p>
          <a:p>
            <a:pPr>
              <a:buFont typeface="Wingdings" pitchFamily="2" charset="2"/>
              <a:buChar char="v"/>
            </a:pPr>
            <a:r>
              <a:rPr lang="es-ES" dirty="0" smtClean="0">
                <a:latin typeface="Bookman Old Style" pitchFamily="18" charset="0"/>
              </a:rPr>
              <a:t>Ley 26.618: no introduce modificación expresa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EL TEXTO DEL CÓDIGO CIVIL Y COMERCIAL</a:t>
            </a:r>
            <a:endParaRPr lang="es-AR" dirty="0"/>
          </a:p>
        </p:txBody>
      </p:sp>
      <p:sp>
        <p:nvSpPr>
          <p:cNvPr id="3" name="2 Marcador de contenido"/>
          <p:cNvSpPr>
            <a:spLocks noGrp="1"/>
          </p:cNvSpPr>
          <p:nvPr>
            <p:ph sz="quarter" idx="1"/>
          </p:nvPr>
        </p:nvSpPr>
        <p:spPr/>
        <p:txBody>
          <a:bodyPr/>
          <a:lstStyle/>
          <a:p>
            <a:pPr algn="ctr"/>
            <a:r>
              <a:rPr lang="es-ES" sz="4000" dirty="0" smtClean="0">
                <a:latin typeface="Bookman Old Style" pitchFamily="18" charset="0"/>
              </a:rPr>
              <a:t>Art. 431: </a:t>
            </a:r>
            <a:r>
              <a:rPr lang="es-ES" sz="4000" dirty="0" smtClean="0"/>
              <a:t>"Los esposos se comprometen a desarrollar un proyecto de vida en común basado en la cooperación, la convivencia y el deber moral de fidelidad. Deben prestarse asistencia mutua"</a:t>
            </a:r>
            <a:endParaRPr lang="es-AR" sz="4000" dirty="0" smtClean="0">
              <a:latin typeface="Bookman Old Style" pitchFamily="18" charset="0"/>
            </a:endParaRPr>
          </a:p>
          <a:p>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2743200"/>
            <a:ext cx="8352928" cy="3134072"/>
          </a:xfrm>
        </p:spPr>
        <p:txBody>
          <a:bodyPr/>
          <a:lstStyle/>
          <a:p>
            <a:pPr algn="just">
              <a:buFont typeface="Wingdings" pitchFamily="2" charset="2"/>
              <a:buChar char="v"/>
            </a:pPr>
            <a:r>
              <a:rPr lang="es-AR" dirty="0" smtClean="0"/>
              <a:t>Art. 432 CCC: “Los cónyuges se deben alimentos entre sí durante la vida en común… Esta obligación se rige por las reglas relativas a los alimentos entre parientes en cuanto sean compatibles”</a:t>
            </a:r>
          </a:p>
          <a:p>
            <a:pPr algn="just">
              <a:buFont typeface="Wingdings" pitchFamily="2" charset="2"/>
              <a:buChar char="v"/>
            </a:pPr>
            <a:endParaRPr lang="es-AR" dirty="0" smtClean="0"/>
          </a:p>
          <a:p>
            <a:pPr lvl="1" algn="just">
              <a:buFont typeface="Wingdings" pitchFamily="2" charset="2"/>
              <a:buChar char="v"/>
            </a:pPr>
            <a:r>
              <a:rPr lang="es-AR" dirty="0" smtClean="0"/>
              <a:t>Deber de asistencia mutua: no hay preferencias derivadas del sexo de los cónyuges</a:t>
            </a:r>
          </a:p>
          <a:p>
            <a:pPr lvl="1" algn="just">
              <a:buFont typeface="Wingdings" pitchFamily="2" charset="2"/>
              <a:buChar char="v"/>
            </a:pPr>
            <a:r>
              <a:rPr lang="es-AR" dirty="0" smtClean="0"/>
              <a:t>Cada cónyuge está obligado de conformidad con su capacidad económica y las necesidades del otro</a:t>
            </a:r>
          </a:p>
          <a:p>
            <a:pPr algn="just">
              <a:buFont typeface="Wingdings" pitchFamily="2" charset="2"/>
              <a:buChar char="v"/>
            </a:pPr>
            <a:endParaRPr lang="es-AR" dirty="0" smtClean="0"/>
          </a:p>
          <a:p>
            <a:pPr algn="just">
              <a:buFont typeface="Wingdings" pitchFamily="2" charset="2"/>
              <a:buChar char="v"/>
            </a:pPr>
            <a:endParaRPr lang="es-AR" dirty="0"/>
          </a:p>
        </p:txBody>
      </p:sp>
      <p:sp>
        <p:nvSpPr>
          <p:cNvPr id="3" name="2 Título"/>
          <p:cNvSpPr>
            <a:spLocks noGrp="1"/>
          </p:cNvSpPr>
          <p:nvPr>
            <p:ph type="title"/>
          </p:nvPr>
        </p:nvSpPr>
        <p:spPr/>
        <p:txBody>
          <a:bodyPr/>
          <a:lstStyle/>
          <a:p>
            <a:r>
              <a:rPr lang="es-AR" dirty="0" smtClean="0"/>
              <a:t>CÓNYUGES CONVIVIENTES</a:t>
            </a: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2743200"/>
            <a:ext cx="8352928" cy="3134072"/>
          </a:xfrm>
        </p:spPr>
        <p:txBody>
          <a:bodyPr/>
          <a:lstStyle/>
          <a:p>
            <a:pPr algn="just">
              <a:buFont typeface="Wingdings" pitchFamily="2" charset="2"/>
              <a:buChar char="v"/>
            </a:pPr>
            <a:r>
              <a:rPr lang="es-AR" dirty="0" smtClean="0"/>
              <a:t>Art. 432 CCC: “Los cónyuges se deben alimentos entre sí durante … la separación de hecho.. Esta obligación se rige por las reglas relativas a los alimentos entre parientes en cuanto sean compatibles”</a:t>
            </a:r>
          </a:p>
          <a:p>
            <a:pPr algn="just">
              <a:buFont typeface="Wingdings" pitchFamily="2" charset="2"/>
              <a:buChar char="v"/>
            </a:pPr>
            <a:endParaRPr lang="es-AR" dirty="0" smtClean="0"/>
          </a:p>
          <a:p>
            <a:pPr lvl="1" algn="just">
              <a:buFont typeface="Wingdings" pitchFamily="2" charset="2"/>
              <a:buChar char="v"/>
            </a:pPr>
            <a:r>
              <a:rPr lang="es-AR" dirty="0" smtClean="0"/>
              <a:t>Deber de asistencia mutua: no hay preferencias derivadas del sexo de los cónyuges</a:t>
            </a:r>
          </a:p>
          <a:p>
            <a:pPr lvl="1" algn="just">
              <a:buFont typeface="Wingdings" pitchFamily="2" charset="2"/>
              <a:buChar char="v"/>
            </a:pPr>
            <a:r>
              <a:rPr lang="es-AR" dirty="0" smtClean="0"/>
              <a:t>Cada cónyuge está obligado de conformidad con su capacidad económica y las necesidades del otro</a:t>
            </a:r>
          </a:p>
          <a:p>
            <a:pPr algn="just">
              <a:buFont typeface="Wingdings" pitchFamily="2" charset="2"/>
              <a:buChar char="v"/>
            </a:pPr>
            <a:endParaRPr lang="es-AR" dirty="0" smtClean="0"/>
          </a:p>
          <a:p>
            <a:pPr algn="just">
              <a:buFont typeface="Wingdings" pitchFamily="2" charset="2"/>
              <a:buChar char="v"/>
            </a:pPr>
            <a:endParaRPr lang="es-AR" dirty="0"/>
          </a:p>
        </p:txBody>
      </p:sp>
      <p:sp>
        <p:nvSpPr>
          <p:cNvPr id="3" name="2 Título"/>
          <p:cNvSpPr>
            <a:spLocks noGrp="1"/>
          </p:cNvSpPr>
          <p:nvPr>
            <p:ph type="title"/>
          </p:nvPr>
        </p:nvSpPr>
        <p:spPr/>
        <p:txBody>
          <a:bodyPr/>
          <a:lstStyle/>
          <a:p>
            <a:r>
              <a:rPr lang="es-AR" dirty="0" smtClean="0"/>
              <a:t>CÓNYUGES SEPARADOS DE HECHO</a:t>
            </a:r>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PAUTAS PARA LA FIJACIÓN DE LA CUOTA</a:t>
            </a:r>
            <a:endParaRPr lang="es-AR" dirty="0"/>
          </a:p>
        </p:txBody>
      </p:sp>
      <p:sp>
        <p:nvSpPr>
          <p:cNvPr id="3" name="2 Marcador de contenido"/>
          <p:cNvSpPr>
            <a:spLocks noGrp="1"/>
          </p:cNvSpPr>
          <p:nvPr>
            <p:ph sz="quarter" idx="1"/>
          </p:nvPr>
        </p:nvSpPr>
        <p:spPr>
          <a:xfrm>
            <a:off x="179512" y="1527048"/>
            <a:ext cx="8784976" cy="4572000"/>
          </a:xfrm>
        </p:spPr>
        <p:txBody>
          <a:bodyPr>
            <a:normAutofit lnSpcReduction="10000"/>
          </a:bodyPr>
          <a:lstStyle/>
          <a:p>
            <a:r>
              <a:rPr lang="es-AR" dirty="0" smtClean="0"/>
              <a:t>Criterios indicados, con carácter meramente enunciativo, para la “cuantificación” de los alimentos (art. 433 CCC)</a:t>
            </a:r>
          </a:p>
          <a:p>
            <a:r>
              <a:rPr lang="es-AR" dirty="0" smtClean="0"/>
              <a:t>Son aplicables, previo a la cuantificación, para determinar cuál de los cónyuges debe asistir al otro</a:t>
            </a:r>
          </a:p>
          <a:p>
            <a:r>
              <a:rPr lang="es-AR" dirty="0" smtClean="0"/>
              <a:t>Pautas:</a:t>
            </a:r>
          </a:p>
          <a:p>
            <a:pPr lvl="1"/>
            <a:r>
              <a:rPr lang="es-AR" dirty="0" smtClean="0"/>
              <a:t>Referidas a la situación personal y patrimonial de cada uno</a:t>
            </a:r>
          </a:p>
          <a:p>
            <a:pPr lvl="1"/>
            <a:r>
              <a:rPr lang="es-AR" dirty="0" smtClean="0"/>
              <a:t>Referidas a los roles desempeñados durante la convivencia</a:t>
            </a:r>
          </a:p>
          <a:p>
            <a:pPr lvl="1"/>
            <a:r>
              <a:rPr lang="es-AR" dirty="0" smtClean="0"/>
              <a:t>Referidas a la vivienda familiar</a:t>
            </a:r>
          </a:p>
          <a:p>
            <a:pPr lvl="1"/>
            <a:r>
              <a:rPr lang="es-AR" dirty="0" smtClean="0"/>
              <a:t>Referidas a la duración del matrimonio o de la separación de hecho</a:t>
            </a:r>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JUICIO DE ALIMENTOS ENTRE CÓNYUGES</a:t>
            </a:r>
            <a:endParaRPr lang="es-AR" dirty="0"/>
          </a:p>
        </p:txBody>
      </p:sp>
      <p:sp>
        <p:nvSpPr>
          <p:cNvPr id="3" name="2 Marcador de contenido"/>
          <p:cNvSpPr>
            <a:spLocks noGrp="1"/>
          </p:cNvSpPr>
          <p:nvPr>
            <p:ph sz="quarter" idx="1"/>
          </p:nvPr>
        </p:nvSpPr>
        <p:spPr>
          <a:xfrm>
            <a:off x="301752" y="1527048"/>
            <a:ext cx="8503920" cy="4854280"/>
          </a:xfrm>
        </p:spPr>
        <p:txBody>
          <a:bodyPr>
            <a:normAutofit lnSpcReduction="10000"/>
          </a:bodyPr>
          <a:lstStyle/>
          <a:p>
            <a:r>
              <a:rPr lang="es-AR" dirty="0" smtClean="0"/>
              <a:t>Pautas procesales</a:t>
            </a:r>
          </a:p>
          <a:p>
            <a:pPr lvl="1"/>
            <a:r>
              <a:rPr lang="es-AR" dirty="0" smtClean="0"/>
              <a:t>Proceso más breve</a:t>
            </a:r>
          </a:p>
          <a:p>
            <a:pPr lvl="1"/>
            <a:r>
              <a:rPr lang="es-AR" dirty="0" smtClean="0"/>
              <a:t>Alimentos provisorios</a:t>
            </a:r>
          </a:p>
          <a:p>
            <a:pPr lvl="1"/>
            <a:r>
              <a:rPr lang="es-AR" dirty="0" smtClean="0"/>
              <a:t>Recursos con efecto devolutivo</a:t>
            </a:r>
          </a:p>
          <a:p>
            <a:r>
              <a:rPr lang="es-AR" dirty="0" smtClean="0"/>
              <a:t>Prestación alimentaria</a:t>
            </a:r>
          </a:p>
          <a:p>
            <a:pPr lvl="1"/>
            <a:r>
              <a:rPr lang="es-AR" dirty="0" smtClean="0"/>
              <a:t>Mensualidades, por mes adelantado, como regla</a:t>
            </a:r>
          </a:p>
          <a:p>
            <a:pPr lvl="1"/>
            <a:r>
              <a:rPr lang="es-AR" dirty="0" smtClean="0"/>
              <a:t>En dinero, como regla</a:t>
            </a:r>
          </a:p>
          <a:p>
            <a:r>
              <a:rPr lang="es-AR" dirty="0" smtClean="0"/>
              <a:t>Protección del crédito alimentario</a:t>
            </a:r>
          </a:p>
          <a:p>
            <a:pPr lvl="1"/>
            <a:r>
              <a:rPr lang="es-AR" dirty="0" smtClean="0"/>
              <a:t>Intereses por incumplimiento</a:t>
            </a:r>
          </a:p>
          <a:p>
            <a:pPr lvl="1"/>
            <a:r>
              <a:rPr lang="es-AR" dirty="0" smtClean="0"/>
              <a:t>Medidas cautelares</a:t>
            </a:r>
          </a:p>
          <a:p>
            <a:pPr lvl="1"/>
            <a:r>
              <a:rPr lang="es-AR" dirty="0" smtClean="0"/>
              <a:t>Responsabilidad solidaria de quien tiene el deber de retener, </a:t>
            </a:r>
            <a:r>
              <a:rPr lang="es-AR" dirty="0" err="1" smtClean="0"/>
              <a:t>etc</a:t>
            </a: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683568" y="2743200"/>
            <a:ext cx="7776864" cy="3566120"/>
          </a:xfrm>
        </p:spPr>
        <p:txBody>
          <a:bodyPr>
            <a:normAutofit lnSpcReduction="10000"/>
          </a:bodyPr>
          <a:lstStyle/>
          <a:p>
            <a:pPr>
              <a:buFont typeface="Wingdings" pitchFamily="2" charset="2"/>
              <a:buChar char="v"/>
            </a:pPr>
            <a:r>
              <a:rPr lang="es-AR" sz="2000" dirty="0" smtClean="0"/>
              <a:t>Desaparición de la causa que los motivó</a:t>
            </a:r>
          </a:p>
          <a:p>
            <a:pPr>
              <a:buFont typeface="Wingdings" pitchFamily="2" charset="2"/>
              <a:buChar char="v"/>
            </a:pPr>
            <a:r>
              <a:rPr lang="es-AR" sz="2000" dirty="0" smtClean="0"/>
              <a:t>Si el cónyuge alimentado inicia una unión </a:t>
            </a:r>
            <a:r>
              <a:rPr lang="es-AR" sz="2000" dirty="0" err="1" smtClean="0"/>
              <a:t>convivencial</a:t>
            </a:r>
            <a:r>
              <a:rPr lang="es-AR" sz="2000" dirty="0" smtClean="0"/>
              <a:t> –critica a la terminología-</a:t>
            </a:r>
          </a:p>
          <a:p>
            <a:pPr>
              <a:buFont typeface="Wingdings" pitchFamily="2" charset="2"/>
              <a:buChar char="v"/>
            </a:pPr>
            <a:r>
              <a:rPr lang="es-AR" sz="2000" dirty="0" smtClean="0"/>
              <a:t>Si el cónyuge alimentado incurre en causal de indignidad</a:t>
            </a:r>
          </a:p>
          <a:p>
            <a:pPr>
              <a:buFont typeface="Wingdings" pitchFamily="2" charset="2"/>
              <a:buChar char="v"/>
            </a:pPr>
            <a:endParaRPr lang="es-AR" sz="2000" dirty="0" smtClean="0"/>
          </a:p>
          <a:p>
            <a:pPr>
              <a:buFont typeface="Wingdings" pitchFamily="2" charset="2"/>
              <a:buChar char="v"/>
            </a:pPr>
            <a:r>
              <a:rPr lang="es-AR" sz="2000" dirty="0" smtClean="0">
                <a:solidFill>
                  <a:srgbClr val="C00000"/>
                </a:solidFill>
              </a:rPr>
              <a:t>Por modificación del estado</a:t>
            </a:r>
          </a:p>
          <a:p>
            <a:pPr>
              <a:buFont typeface="Wingdings" pitchFamily="2" charset="2"/>
              <a:buChar char="v"/>
            </a:pPr>
            <a:r>
              <a:rPr lang="es-AR" dirty="0" smtClean="0">
                <a:solidFill>
                  <a:srgbClr val="C00000"/>
                </a:solidFill>
              </a:rPr>
              <a:t>Nulidad del matrimonio</a:t>
            </a:r>
          </a:p>
          <a:p>
            <a:pPr>
              <a:buFont typeface="Wingdings" pitchFamily="2" charset="2"/>
              <a:buChar char="v"/>
            </a:pPr>
            <a:r>
              <a:rPr lang="es-AR" dirty="0" smtClean="0">
                <a:solidFill>
                  <a:srgbClr val="C00000"/>
                </a:solidFill>
              </a:rPr>
              <a:t>divorcio</a:t>
            </a:r>
          </a:p>
          <a:p>
            <a:pPr lvl="1">
              <a:buFont typeface="Wingdings" pitchFamily="2" charset="2"/>
              <a:buChar char="v"/>
            </a:pPr>
            <a:endParaRPr lang="es-AR" sz="2200" dirty="0" smtClean="0">
              <a:solidFill>
                <a:srgbClr val="C00000"/>
              </a:solidFill>
            </a:endParaRPr>
          </a:p>
          <a:p>
            <a:pPr>
              <a:buFont typeface="Wingdings" pitchFamily="2" charset="2"/>
              <a:buChar char="v"/>
            </a:pPr>
            <a:endParaRPr lang="es-AR" sz="2000" dirty="0"/>
          </a:p>
        </p:txBody>
      </p:sp>
      <p:sp>
        <p:nvSpPr>
          <p:cNvPr id="3" name="2 Título"/>
          <p:cNvSpPr>
            <a:spLocks noGrp="1"/>
          </p:cNvSpPr>
          <p:nvPr>
            <p:ph type="title"/>
          </p:nvPr>
        </p:nvSpPr>
        <p:spPr/>
        <p:txBody>
          <a:bodyPr/>
          <a:lstStyle/>
          <a:p>
            <a:r>
              <a:rPr lang="es-AR" dirty="0" smtClean="0"/>
              <a:t>CAUSALES DE CESACIÓN</a:t>
            </a:r>
            <a:endParaRPr lang="es-A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283</TotalTime>
  <Words>1013</Words>
  <Application>Microsoft Office PowerPoint</Application>
  <PresentationFormat>Presentación en pantalla (4:3)</PresentationFormat>
  <Paragraphs>103</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Civil</vt:lpstr>
      <vt:lpstr>ASISTENCIA MATERIAL ENTRE LOS CÓNYUGES</vt:lpstr>
      <vt:lpstr>Algunos ejemplos</vt:lpstr>
      <vt:lpstr>ASISTENCIA MATERIAL ENTRE CÓNYUGES</vt:lpstr>
      <vt:lpstr>EL TEXTO DEL CÓDIGO CIVIL Y COMERCIAL</vt:lpstr>
      <vt:lpstr>CÓNYUGES CONVIVIENTES</vt:lpstr>
      <vt:lpstr>CÓNYUGES SEPARADOS DE HECHO</vt:lpstr>
      <vt:lpstr>PAUTAS PARA LA FIJACIÓN DE LA CUOTA</vt:lpstr>
      <vt:lpstr>JUICIO DE ALIMENTOS ENTRE CÓNYUGES</vt:lpstr>
      <vt:lpstr>CAUSALES DE CESACIÓN</vt:lpstr>
      <vt:lpstr>CESACIÓN POR EXTINCIÓN DEL MATRIMONIO</vt:lpstr>
      <vt:lpstr>NO SE ALTERAN LOS DEBERES ALIMENTARIOS HACIA LOS HIJOS</vt:lpstr>
      <vt:lpstr>SEPARACIÓN DE HECHO</vt:lpstr>
      <vt:lpstr>SEPACIÓN DE HECHO en el Código Civil y Comercial</vt:lpstr>
      <vt:lpstr>CONCEPTO Y CARACTERES</vt:lpstr>
      <vt:lpstr>EFECTOS DE LA SEPARACIÓN DE HECHO</vt:lpstr>
      <vt:lpstr>EFECTOS DE LA SEPARACIÓN DE HECHO</vt:lpstr>
      <vt:lpstr>EFECTOS DE LA SEPARACIÓN DE HECHO</vt:lpstr>
      <vt:lpstr>MATRIMONIOS L.A.T.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REGIMEN DE FILIACIÓN y sus Fuentes RESPONSABILIDAD PARENTAL</dc:title>
  <cp:lastModifiedBy>Malena</cp:lastModifiedBy>
  <cp:revision>37</cp:revision>
  <dcterms:modified xsi:type="dcterms:W3CDTF">2017-09-11T01:34:40Z</dcterms:modified>
</cp:coreProperties>
</file>