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84" r:id="rId5"/>
    <p:sldId id="285" r:id="rId6"/>
    <p:sldId id="288" r:id="rId7"/>
    <p:sldId id="260" r:id="rId8"/>
    <p:sldId id="261" r:id="rId9"/>
    <p:sldId id="286" r:id="rId10"/>
    <p:sldId id="287" r:id="rId11"/>
    <p:sldId id="289" r:id="rId12"/>
    <p:sldId id="290" r:id="rId13"/>
    <p:sldId id="291" r:id="rId14"/>
    <p:sldId id="294" r:id="rId15"/>
    <p:sldId id="292" r:id="rId16"/>
    <p:sldId id="293" r:id="rId17"/>
    <p:sldId id="295" r:id="rId18"/>
    <p:sldId id="296" r:id="rId19"/>
    <p:sldId id="297" r:id="rId2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983" autoAdjust="0"/>
  </p:normalViewPr>
  <p:slideViewPr>
    <p:cSldViewPr>
      <p:cViewPr>
        <p:scale>
          <a:sx n="80" d="100"/>
          <a:sy n="80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Rectángulo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7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5C263A0-1A72-40F3-A453-D987CE8933D0}" type="datetimeFigureOut">
              <a:rPr lang="es-ES"/>
              <a:pPr>
                <a:defRPr/>
              </a:pPr>
              <a:t>09/04/2018</a:t>
            </a:fld>
            <a:endParaRPr lang="es-ES"/>
          </a:p>
        </p:txBody>
      </p:sp>
      <p:sp>
        <p:nvSpPr>
          <p:cNvPr id="10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6AB54C-9B13-413A-9156-9A08B5C6DFF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2D2ED-44FF-4B83-BC94-8EAF5492A379}" type="datetimeFigureOut">
              <a:rPr lang="es-ES"/>
              <a:pPr>
                <a:defRPr/>
              </a:pPr>
              <a:t>09/04/2018</a:t>
            </a:fld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57D0D-B234-4D7E-A183-FAA3FAE45AE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3829A-E963-453F-84DE-E59E2B7DD33D}" type="datetimeFigureOut">
              <a:rPr lang="es-ES"/>
              <a:pPr>
                <a:defRPr/>
              </a:pPr>
              <a:t>09/04/2018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147DE-B03B-4BCC-8448-661C986D86E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66E5C-5C72-4FC3-8C0A-5B561E5FD18B}" type="datetimeFigureOut">
              <a:rPr lang="es-ES"/>
              <a:pPr>
                <a:defRPr/>
              </a:pPr>
              <a:t>09/04/2018</a:t>
            </a:fld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8E04B-CA79-461E-807D-CDA2F86444F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7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33C5C-F928-4263-B8B9-AC8EDBBCFA42}" type="datetimeFigureOut">
              <a:rPr lang="es-ES"/>
              <a:pPr>
                <a:defRPr/>
              </a:pPr>
              <a:t>09/04/2018</a:t>
            </a:fld>
            <a:endParaRPr lang="es-ES"/>
          </a:p>
        </p:txBody>
      </p:sp>
      <p:sp>
        <p:nvSpPr>
          <p:cNvPr id="8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098CC71-99CB-410C-9988-D5346EF426A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398AC8A-5DC2-4E4D-81C2-1CCD029DAC8B}" type="datetimeFigureOut">
              <a:rPr lang="es-ES"/>
              <a:pPr>
                <a:defRPr/>
              </a:pPr>
              <a:t>09/04/2018</a:t>
            </a:fld>
            <a:endParaRPr lang="es-ES"/>
          </a:p>
        </p:txBody>
      </p:sp>
      <p:sp>
        <p:nvSpPr>
          <p:cNvPr id="6" name="9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707AF6D-3BAF-4A4C-B48D-DFC2570F846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11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9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4101B68-1850-43AC-BE7B-916A27CD7989}" type="datetimeFigureOut">
              <a:rPr lang="es-ES"/>
              <a:pPr>
                <a:defRPr/>
              </a:pPr>
              <a:t>09/04/2018</a:t>
            </a:fld>
            <a:endParaRPr lang="es-ES"/>
          </a:p>
        </p:txBody>
      </p:sp>
      <p:sp>
        <p:nvSpPr>
          <p:cNvPr id="8" name="11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A3442EF-5949-4D1D-83AC-DDBBDEAFB8E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FBED3-3C48-4CF5-816F-85A379163242}" type="datetimeFigureOut">
              <a:rPr lang="es-ES"/>
              <a:pPr>
                <a:defRPr/>
              </a:pPr>
              <a:t>09/04/2018</a:t>
            </a:fld>
            <a:endParaRPr lang="es-E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73C92-715F-4065-BE7A-2359D3423F1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EF361-A0B9-4E94-A99A-12608E8DE51F}" type="datetimeFigureOut">
              <a:rPr lang="es-ES"/>
              <a:pPr>
                <a:defRPr/>
              </a:pPr>
              <a:t>09/04/2018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88EC077-071D-48BE-B6BB-34E3DCEEFE1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6D09B-DFCB-4D7A-A119-5E1968BD2EF6}" type="datetimeFigureOut">
              <a:rPr lang="es-ES"/>
              <a:pPr>
                <a:defRPr/>
              </a:pPr>
              <a:t>09/04/2018</a:t>
            </a:fld>
            <a:endParaRPr lang="es-ES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B5D7F-A58F-45EF-89AD-ED98D518C82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Rectángulo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B1F7F6A-194A-4E1C-A9CD-97B26E4C5EC2}" type="datetimeFigureOut">
              <a:rPr lang="es-ES"/>
              <a:pPr>
                <a:defRPr/>
              </a:pPr>
              <a:t>09/04/2018</a:t>
            </a:fld>
            <a:endParaRPr lang="es-ES"/>
          </a:p>
        </p:txBody>
      </p:sp>
      <p:sp>
        <p:nvSpPr>
          <p:cNvPr id="10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71220B43-1A3D-4879-BC85-DBC656D8E8B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2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742E20C-434D-4D67-A2A7-8C02D2283D68}" type="datetimeFigureOut">
              <a:rPr lang="es-ES"/>
              <a:pPr>
                <a:defRPr/>
              </a:pPr>
              <a:t>09/04/2018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Rectángulo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1BE3F108-458B-4488-84F8-C8F7B1096EB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5" r:id="rId2"/>
    <p:sldLayoutId id="2147483720" r:id="rId3"/>
    <p:sldLayoutId id="2147483721" r:id="rId4"/>
    <p:sldLayoutId id="2147483722" r:id="rId5"/>
    <p:sldLayoutId id="2147483716" r:id="rId6"/>
    <p:sldLayoutId id="2147483723" r:id="rId7"/>
    <p:sldLayoutId id="2147483717" r:id="rId8"/>
    <p:sldLayoutId id="2147483724" r:id="rId9"/>
    <p:sldLayoutId id="2147483718" r:id="rId10"/>
    <p:sldLayoutId id="214748372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3988" cy="361739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r>
              <a:rPr lang="es-AR" b="1" dirty="0" smtClean="0">
                <a:latin typeface="Garamond" pitchFamily="18" charset="0"/>
              </a:rPr>
              <a:t>DERECHOS Y DEBERES MATRIMONIALES</a:t>
            </a:r>
            <a:r>
              <a:rPr lang="es-ES" sz="6700" b="1" dirty="0" smtClean="0"/>
              <a:t> </a:t>
            </a:r>
            <a:r>
              <a:rPr lang="es-ES" sz="6700" b="1" dirty="0" smtClean="0"/>
              <a:t/>
            </a:r>
            <a:br>
              <a:rPr lang="es-ES" sz="6700" b="1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b="1" dirty="0" smtClean="0">
                <a:latin typeface="Garamond" pitchFamily="18" charset="0"/>
              </a:rPr>
              <a:t/>
            </a:r>
            <a:br>
              <a:rPr lang="es-AR" b="1" dirty="0" smtClean="0">
                <a:latin typeface="Garamond" pitchFamily="18" charset="0"/>
              </a:rPr>
            </a:br>
            <a:endParaRPr lang="es-AR" dirty="0"/>
          </a:p>
        </p:txBody>
      </p:sp>
      <p:sp>
        <p:nvSpPr>
          <p:cNvPr id="8" name="2 Subtítulo"/>
          <p:cNvSpPr txBox="1">
            <a:spLocks/>
          </p:cNvSpPr>
          <p:nvPr/>
        </p:nvSpPr>
        <p:spPr bwMode="auto">
          <a:xfrm>
            <a:off x="3563888" y="5877272"/>
            <a:ext cx="525658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s-AR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s-A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Abog</a:t>
            </a:r>
            <a:r>
              <a:rPr kumimoji="0" lang="es-A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María Magdalena </a:t>
            </a:r>
            <a:r>
              <a:rPr kumimoji="0" lang="es-A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Galli</a:t>
            </a:r>
            <a:r>
              <a:rPr kumimoji="0" lang="es-A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A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Fiant</a:t>
            </a:r>
            <a:r>
              <a:rPr kumimoji="0" lang="es-A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es-AR" sz="2000" b="1" dirty="0" smtClean="0">
              <a:solidFill>
                <a:srgbClr val="FFFFFF"/>
              </a:solidFill>
              <a:latin typeface="+mn-lt"/>
            </a:endParaRPr>
          </a:p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s-AR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03768" cy="990600"/>
          </a:xfrm>
        </p:spPr>
        <p:txBody>
          <a:bodyPr/>
          <a:lstStyle/>
          <a:p>
            <a:pPr algn="ctr"/>
            <a:r>
              <a:rPr lang="es-AR" dirty="0" smtClean="0"/>
              <a:t>EL ART. 431 CCC y la Fidelidad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99592" y="1628800"/>
            <a:ext cx="7488832" cy="5112568"/>
          </a:xfrm>
        </p:spPr>
        <p:txBody>
          <a:bodyPr/>
          <a:lstStyle/>
          <a:p>
            <a:r>
              <a:rPr lang="es-AR" dirty="0" smtClean="0"/>
              <a:t>Inclusión del “deber moral de fidelidad” antes de la presentación del Anteproyecto</a:t>
            </a:r>
          </a:p>
          <a:p>
            <a:pPr lvl="1"/>
            <a:r>
              <a:rPr lang="es-AR" dirty="0" smtClean="0"/>
              <a:t>Qué dijeron los autores en los Fundamentos</a:t>
            </a:r>
          </a:p>
          <a:p>
            <a:pPr lvl="1"/>
            <a:r>
              <a:rPr lang="es-AR" dirty="0" smtClean="0"/>
              <a:t>Qué dijeron después, en las actividades de difusión</a:t>
            </a:r>
          </a:p>
          <a:p>
            <a:endParaRPr lang="es-AR" dirty="0" smtClean="0"/>
          </a:p>
          <a:p>
            <a:r>
              <a:rPr lang="es-AR" dirty="0" smtClean="0"/>
              <a:t>No hay consecuencias legales derivadas de la violación del deber moral de fidelidad</a:t>
            </a:r>
          </a:p>
        </p:txBody>
      </p:sp>
      <p:sp>
        <p:nvSpPr>
          <p:cNvPr id="22532" name="AutoShape 4" descr="Resultado de imagen para partidas del registro civil"/>
          <p:cNvSpPr>
            <a:spLocks noChangeAspect="1" noChangeArrowheads="1"/>
          </p:cNvSpPr>
          <p:nvPr/>
        </p:nvSpPr>
        <p:spPr bwMode="auto">
          <a:xfrm>
            <a:off x="155575" y="-1371600"/>
            <a:ext cx="219075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2534" name="AutoShape 6" descr="Resultado de imagen para partidas del registro civil"/>
          <p:cNvSpPr>
            <a:spLocks noChangeAspect="1" noChangeArrowheads="1"/>
          </p:cNvSpPr>
          <p:nvPr/>
        </p:nvSpPr>
        <p:spPr bwMode="auto">
          <a:xfrm>
            <a:off x="155575" y="-1371600"/>
            <a:ext cx="219075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-315416"/>
            <a:ext cx="8496944" cy="2664296"/>
          </a:xfrm>
        </p:spPr>
        <p:txBody>
          <a:bodyPr/>
          <a:lstStyle/>
          <a:p>
            <a:pPr algn="ctr"/>
            <a:r>
              <a:rPr lang="es-AR" sz="6000" dirty="0" smtClean="0"/>
              <a:t>DEBER DE cohabitación </a:t>
            </a:r>
            <a:endParaRPr lang="es-AR" sz="6000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 bwMode="auto">
          <a:xfrm>
            <a:off x="899592" y="2852936"/>
            <a:ext cx="7560840" cy="2520280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s-A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 el deber de convivir</a:t>
            </a:r>
            <a:r>
              <a:rPr kumimoji="0" lang="es-AR" sz="3600" b="0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bajo el mismo techo, manifestación de la comunidad de vida que se desarrolla en forma cotidiana</a:t>
            </a:r>
            <a:endParaRPr kumimoji="0" lang="es-AR" sz="36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7703768" cy="990600"/>
          </a:xfrm>
        </p:spPr>
        <p:txBody>
          <a:bodyPr/>
          <a:lstStyle/>
          <a:p>
            <a:pPr algn="ctr"/>
            <a:r>
              <a:rPr lang="es-AR" dirty="0" smtClean="0"/>
              <a:t>EVOLUCIÓN LEGAL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5112568"/>
          </a:xfrm>
        </p:spPr>
        <p:txBody>
          <a:bodyPr/>
          <a:lstStyle/>
          <a:p>
            <a:r>
              <a:rPr lang="es-AR" dirty="0" smtClean="0"/>
              <a:t>Art. 185 CC originario: El marido está obligado a convivir en una misma casa con su mujer. Art. 187: </a:t>
            </a:r>
            <a:r>
              <a:rPr lang="es-AR" dirty="0" smtClean="0"/>
              <a:t>”La mujer está obligada a habitar con el marido, donde quiera que éste fije su residencia. Si faltare a esta obligación, el marido puede pedir las medidas policiales necesarias, y tendrá derecho a negarle los alimentos. Los tribunales, con conocimiento de causa, pueden eximir a la mujer de esta obligación, cuando de su ejecución haya peligro de su vida”.</a:t>
            </a:r>
          </a:p>
          <a:p>
            <a:r>
              <a:rPr lang="es-AR" dirty="0" smtClean="0"/>
              <a:t>Ley 2393 arts. 51 y 53: sustituyó medidas “policiales” por “judiciales”. </a:t>
            </a:r>
            <a:r>
              <a:rPr lang="es-AR" dirty="0" err="1" smtClean="0"/>
              <a:t>Modif</a:t>
            </a:r>
            <a:r>
              <a:rPr lang="es-AR" dirty="0" smtClean="0"/>
              <a:t>. por ley 17.711 sin varias su sentido</a:t>
            </a:r>
          </a:p>
        </p:txBody>
      </p:sp>
      <p:sp>
        <p:nvSpPr>
          <p:cNvPr id="22532" name="AutoShape 4" descr="Resultado de imagen para partidas del registro civil"/>
          <p:cNvSpPr>
            <a:spLocks noChangeAspect="1" noChangeArrowheads="1"/>
          </p:cNvSpPr>
          <p:nvPr/>
        </p:nvSpPr>
        <p:spPr bwMode="auto">
          <a:xfrm>
            <a:off x="155575" y="-1371600"/>
            <a:ext cx="219075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2534" name="AutoShape 6" descr="Resultado de imagen para partidas del registro civil"/>
          <p:cNvSpPr>
            <a:spLocks noChangeAspect="1" noChangeArrowheads="1"/>
          </p:cNvSpPr>
          <p:nvPr/>
        </p:nvSpPr>
        <p:spPr bwMode="auto">
          <a:xfrm>
            <a:off x="155575" y="-1371600"/>
            <a:ext cx="219075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7703768" cy="990600"/>
          </a:xfrm>
        </p:spPr>
        <p:txBody>
          <a:bodyPr/>
          <a:lstStyle/>
          <a:p>
            <a:pPr algn="ctr"/>
            <a:r>
              <a:rPr lang="es-AR" dirty="0" smtClean="0"/>
              <a:t>EVOLUCIÓN LEGAL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5112568"/>
          </a:xfrm>
        </p:spPr>
        <p:txBody>
          <a:bodyPr/>
          <a:lstStyle/>
          <a:p>
            <a:r>
              <a:rPr lang="es-AR" sz="2400" dirty="0" smtClean="0"/>
              <a:t>Art. 198 CC </a:t>
            </a:r>
            <a:r>
              <a:rPr lang="es-AR" sz="2400" dirty="0" err="1" smtClean="0"/>
              <a:t>t.o.</a:t>
            </a:r>
            <a:r>
              <a:rPr lang="es-AR" sz="2400" dirty="0" smtClean="0"/>
              <a:t> ley 23.515: “Los esposos deben convivir en una misma casa, a menos que por circunstancias excepcionales se vean obligados a mantener transitoriamente residencias separadas. Podrán ser relevados judicialmente del deber de convivencia cuando ésta ponga en peligro cierto la vida, o la integridad física, psíquica o espiritual de uno de ellos, de ambos o de los hijos. Cualquiera de los cónyuges podrá requerir judicialmente se intime al otro a reanudar la convivencia interrumpida sin causa justificada bajo apercibimiento de negarle alimentos” </a:t>
            </a:r>
          </a:p>
          <a:p>
            <a:pPr>
              <a:buNone/>
            </a:pPr>
            <a:endParaRPr lang="es-AR" sz="2400" dirty="0" smtClean="0"/>
          </a:p>
          <a:p>
            <a:r>
              <a:rPr lang="es-AR" sz="2400" dirty="0" smtClean="0"/>
              <a:t>Influencia posterior de las Leyes de protección contra la violencia familiar</a:t>
            </a:r>
          </a:p>
        </p:txBody>
      </p:sp>
      <p:sp>
        <p:nvSpPr>
          <p:cNvPr id="22532" name="AutoShape 4" descr="Resultado de imagen para partidas del registro civil"/>
          <p:cNvSpPr>
            <a:spLocks noChangeAspect="1" noChangeArrowheads="1"/>
          </p:cNvSpPr>
          <p:nvPr/>
        </p:nvSpPr>
        <p:spPr bwMode="auto">
          <a:xfrm>
            <a:off x="155575" y="-1371600"/>
            <a:ext cx="219075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2534" name="AutoShape 6" descr="Resultado de imagen para partidas del registro civil"/>
          <p:cNvSpPr>
            <a:spLocks noChangeAspect="1" noChangeArrowheads="1"/>
          </p:cNvSpPr>
          <p:nvPr/>
        </p:nvSpPr>
        <p:spPr bwMode="auto">
          <a:xfrm>
            <a:off x="155575" y="-1371600"/>
            <a:ext cx="219075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7703768" cy="990600"/>
          </a:xfrm>
        </p:spPr>
        <p:txBody>
          <a:bodyPr/>
          <a:lstStyle/>
          <a:p>
            <a:pPr algn="ctr"/>
            <a:r>
              <a:rPr lang="es-AR" dirty="0" smtClean="0"/>
              <a:t>EVOLUCIÓN LEGAL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0" y="1628800"/>
            <a:ext cx="9144000" cy="5112568"/>
          </a:xfrm>
        </p:spPr>
        <p:txBody>
          <a:bodyPr/>
          <a:lstStyle/>
          <a:p>
            <a:r>
              <a:rPr lang="es-AR" dirty="0" smtClean="0"/>
              <a:t>Art. 199 Y 200 CC </a:t>
            </a:r>
            <a:r>
              <a:rPr lang="es-AR" dirty="0" err="1" smtClean="0"/>
              <a:t>t.o.</a:t>
            </a:r>
            <a:r>
              <a:rPr lang="es-AR" dirty="0" smtClean="0"/>
              <a:t> </a:t>
            </a:r>
            <a:r>
              <a:rPr lang="es-AR" dirty="0" smtClean="0"/>
              <a:t>Ley 23.515: “</a:t>
            </a:r>
          </a:p>
          <a:p>
            <a:pPr lvl="1"/>
            <a:r>
              <a:rPr lang="es-AR" dirty="0" smtClean="0"/>
              <a:t>Reciprocidad</a:t>
            </a:r>
          </a:p>
          <a:p>
            <a:pPr lvl="1"/>
            <a:r>
              <a:rPr lang="es-AR" dirty="0" smtClean="0"/>
              <a:t>Indisponibilidad</a:t>
            </a:r>
          </a:p>
          <a:p>
            <a:pPr lvl="1"/>
            <a:r>
              <a:rPr lang="es-AR" dirty="0" smtClean="0"/>
              <a:t>No susceptible de imposición forzosa</a:t>
            </a:r>
          </a:p>
          <a:p>
            <a:pPr lvl="1"/>
            <a:r>
              <a:rPr lang="es-AR" dirty="0" smtClean="0"/>
              <a:t>Violación sancionable con la separación personal o divorcio culpable por la causal de Abandono voluntario y malicioso o Injurias graves, según el caso</a:t>
            </a:r>
          </a:p>
          <a:p>
            <a:pPr lvl="1"/>
            <a:r>
              <a:rPr lang="es-AR" dirty="0" smtClean="0"/>
              <a:t>Permanencia </a:t>
            </a:r>
          </a:p>
          <a:p>
            <a:pPr lvl="2"/>
            <a:r>
              <a:rPr lang="es-AR" dirty="0" smtClean="0"/>
              <a:t>Interrupción de la convivencia por causas justificadas</a:t>
            </a:r>
          </a:p>
        </p:txBody>
      </p:sp>
      <p:sp>
        <p:nvSpPr>
          <p:cNvPr id="22532" name="AutoShape 4" descr="Resultado de imagen para partidas del registro civil"/>
          <p:cNvSpPr>
            <a:spLocks noChangeAspect="1" noChangeArrowheads="1"/>
          </p:cNvSpPr>
          <p:nvPr/>
        </p:nvSpPr>
        <p:spPr bwMode="auto">
          <a:xfrm>
            <a:off x="155575" y="-1371600"/>
            <a:ext cx="219075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2534" name="AutoShape 6" descr="Resultado de imagen para partidas del registro civil"/>
          <p:cNvSpPr>
            <a:spLocks noChangeAspect="1" noChangeArrowheads="1"/>
          </p:cNvSpPr>
          <p:nvPr/>
        </p:nvSpPr>
        <p:spPr bwMode="auto">
          <a:xfrm>
            <a:off x="155575" y="-1371600"/>
            <a:ext cx="219075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52928" cy="990600"/>
          </a:xfrm>
        </p:spPr>
        <p:txBody>
          <a:bodyPr/>
          <a:lstStyle/>
          <a:p>
            <a:pPr algn="ctr"/>
            <a:r>
              <a:rPr lang="es-AR" dirty="0" smtClean="0"/>
              <a:t>EL ART. 431 CCC y la Convivencia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99592" y="1628800"/>
            <a:ext cx="7488832" cy="5112568"/>
          </a:xfrm>
        </p:spPr>
        <p:txBody>
          <a:bodyPr/>
          <a:lstStyle/>
          <a:p>
            <a:r>
              <a:rPr lang="es-AR" dirty="0" smtClean="0"/>
              <a:t>Inclusión de la convivencia a instancias de la Comisión Bicameral de revisión del Proyecto del Poder ejecutivo</a:t>
            </a:r>
          </a:p>
          <a:p>
            <a:r>
              <a:rPr lang="es-AR" dirty="0" smtClean="0"/>
              <a:t>No hay consecuencias legales derivadas de la no convivencia SOLO para la petición o determinación de efectos del Divorcio</a:t>
            </a:r>
          </a:p>
          <a:p>
            <a:r>
              <a:rPr lang="es-AR" dirty="0" smtClean="0"/>
              <a:t>Si hay consecuencias legales derivadas de sustraerse a la convivencia, por decisión de uno o de ambos           </a:t>
            </a:r>
          </a:p>
          <a:p>
            <a:pPr lvl="1"/>
            <a:r>
              <a:rPr lang="es-AR" dirty="0" smtClean="0"/>
              <a:t>Efectos de la Separación de Hecho</a:t>
            </a:r>
          </a:p>
        </p:txBody>
      </p:sp>
      <p:sp>
        <p:nvSpPr>
          <p:cNvPr id="22532" name="AutoShape 4" descr="Resultado de imagen para partidas del registro civil"/>
          <p:cNvSpPr>
            <a:spLocks noChangeAspect="1" noChangeArrowheads="1"/>
          </p:cNvSpPr>
          <p:nvPr/>
        </p:nvSpPr>
        <p:spPr bwMode="auto">
          <a:xfrm>
            <a:off x="155575" y="-1371600"/>
            <a:ext cx="219075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2534" name="AutoShape 6" descr="Resultado de imagen para partidas del registro civil"/>
          <p:cNvSpPr>
            <a:spLocks noChangeAspect="1" noChangeArrowheads="1"/>
          </p:cNvSpPr>
          <p:nvPr/>
        </p:nvSpPr>
        <p:spPr bwMode="auto">
          <a:xfrm>
            <a:off x="155575" y="-1371600"/>
            <a:ext cx="219075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6" name="5 Flecha derecha"/>
          <p:cNvSpPr/>
          <p:nvPr/>
        </p:nvSpPr>
        <p:spPr>
          <a:xfrm rot="1856251">
            <a:off x="3059832" y="54452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-315416"/>
            <a:ext cx="8496944" cy="2664296"/>
          </a:xfrm>
        </p:spPr>
        <p:txBody>
          <a:bodyPr/>
          <a:lstStyle/>
          <a:p>
            <a:pPr algn="ctr"/>
            <a:r>
              <a:rPr lang="es-AR" sz="6000" dirty="0" smtClean="0"/>
              <a:t>DEBER DE ASISTENCIA </a:t>
            </a:r>
            <a:endParaRPr lang="es-AR" sz="6000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 bwMode="auto">
          <a:xfrm>
            <a:off x="899592" y="2852936"/>
            <a:ext cx="7560840" cy="2520280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s-A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 el deber de ayuda mutua para</a:t>
            </a:r>
            <a:r>
              <a:rPr kumimoji="0" lang="es-AR" sz="3600" b="0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atender a las necesidades materiales y </a:t>
            </a:r>
            <a:r>
              <a:rPr lang="es-AR" sz="3600" dirty="0" smtClean="0">
                <a:solidFill>
                  <a:srgbClr val="FFFFFF"/>
                </a:solidFill>
                <a:latin typeface="+mn-lt"/>
              </a:rPr>
              <a:t>espirituales del cónyuge en las distintas etapas de la vida de la pareja</a:t>
            </a:r>
            <a:endParaRPr kumimoji="0" lang="es-AR" sz="36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EVOLUCIÓN LEGAL</a:t>
            </a:r>
            <a:endParaRPr lang="es-AR" dirty="0"/>
          </a:p>
        </p:txBody>
      </p:sp>
      <p:sp>
        <p:nvSpPr>
          <p:cNvPr id="3" name="2 CuadroTexto"/>
          <p:cNvSpPr txBox="1"/>
          <p:nvPr/>
        </p:nvSpPr>
        <p:spPr>
          <a:xfrm>
            <a:off x="179512" y="1700808"/>
            <a:ext cx="85689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ES" sz="2800" dirty="0" smtClean="0">
                <a:latin typeface="+mn-lt"/>
              </a:rPr>
              <a:t>Art. 51 Ley 2393 de 1888 (reproducía art. 185 del CC originario): "El marido está obligado a vivir en una misma casa con su mujer, a prestarle todos los recursos que fueren necesarios... Faltando el marido a estas obligaciones, la mujer tiene derecho a pedir judicialmente que aquel le dé los alimentos necesarios...".</a:t>
            </a:r>
          </a:p>
          <a:p>
            <a:pPr algn="just">
              <a:buFont typeface="Wingdings" pitchFamily="2" charset="2"/>
              <a:buChar char="q"/>
            </a:pPr>
            <a:r>
              <a:rPr lang="es-ES" sz="2800" dirty="0" smtClean="0">
                <a:latin typeface="+mn-lt"/>
              </a:rPr>
              <a:t>Art. 51 </a:t>
            </a:r>
            <a:r>
              <a:rPr lang="es-ES" sz="2800" dirty="0" err="1" smtClean="0">
                <a:latin typeface="+mn-lt"/>
              </a:rPr>
              <a:t>t.o.</a:t>
            </a:r>
            <a:r>
              <a:rPr lang="es-ES" sz="2800" dirty="0" smtClean="0">
                <a:latin typeface="+mn-lt"/>
              </a:rPr>
              <a:t> Ley 17.711 agrega: “…Asimismo, podrá cualquiera de los cónyuges reclamar litisexpensas al otro, cuando se tratare de defenderse en juicio en que </a:t>
            </a:r>
            <a:r>
              <a:rPr lang="es-AR" sz="2800" dirty="0" smtClean="0">
                <a:latin typeface="+mn-lt"/>
              </a:rPr>
              <a:t>se debatieren cuestiones </a:t>
            </a:r>
            <a:r>
              <a:rPr lang="es-AR" sz="2800" dirty="0" err="1" smtClean="0">
                <a:latin typeface="+mn-lt"/>
              </a:rPr>
              <a:t>extrapatrimoniales</a:t>
            </a:r>
            <a:r>
              <a:rPr lang="es-AR" sz="2800" dirty="0" smtClean="0">
                <a:latin typeface="+mn-lt"/>
              </a:rPr>
              <a:t>".</a:t>
            </a:r>
            <a:endParaRPr lang="es-AR" sz="28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7703768" cy="990600"/>
          </a:xfrm>
        </p:spPr>
        <p:txBody>
          <a:bodyPr/>
          <a:lstStyle/>
          <a:p>
            <a:pPr algn="ctr"/>
            <a:r>
              <a:rPr lang="es-AR" dirty="0" smtClean="0"/>
              <a:t>EVOLUCIÓN LEGAL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0" y="1628800"/>
            <a:ext cx="9144000" cy="5112568"/>
          </a:xfrm>
        </p:spPr>
        <p:txBody>
          <a:bodyPr/>
          <a:lstStyle/>
          <a:p>
            <a:r>
              <a:rPr lang="es-AR" dirty="0" smtClean="0"/>
              <a:t>Art. 198 CC </a:t>
            </a:r>
            <a:r>
              <a:rPr lang="es-AR" dirty="0" err="1" smtClean="0"/>
              <a:t>t.o.</a:t>
            </a:r>
            <a:r>
              <a:rPr lang="es-AR" dirty="0" smtClean="0"/>
              <a:t> </a:t>
            </a:r>
            <a:r>
              <a:rPr lang="es-AR" dirty="0" smtClean="0"/>
              <a:t>Ley 23.515: “Los esposos se deben recíprocamente… alimentos”</a:t>
            </a:r>
          </a:p>
          <a:p>
            <a:pPr lvl="1"/>
            <a:r>
              <a:rPr lang="es-AR" dirty="0" smtClean="0"/>
              <a:t>Reciprocidad</a:t>
            </a:r>
          </a:p>
          <a:p>
            <a:pPr lvl="1"/>
            <a:r>
              <a:rPr lang="es-AR" dirty="0" smtClean="0"/>
              <a:t>Indisponibilidad</a:t>
            </a:r>
          </a:p>
          <a:p>
            <a:pPr lvl="1"/>
            <a:r>
              <a:rPr lang="es-AR" dirty="0" smtClean="0"/>
              <a:t>Susceptible de imposición forzosa, sólo en el aspecto material (alimentos)</a:t>
            </a:r>
          </a:p>
          <a:p>
            <a:pPr lvl="1"/>
            <a:r>
              <a:rPr lang="es-AR" dirty="0" smtClean="0"/>
              <a:t>Violación sancionable con la separación personal o divorcio culpable por la causal de Injurias graves, y con la imposición de alimentos durante la convivencia y más allá</a:t>
            </a:r>
          </a:p>
          <a:p>
            <a:pPr lvl="1"/>
            <a:r>
              <a:rPr lang="es-AR" dirty="0" smtClean="0"/>
              <a:t>Permanencia </a:t>
            </a:r>
          </a:p>
          <a:p>
            <a:pPr lvl="2"/>
            <a:r>
              <a:rPr lang="es-AR" dirty="0" smtClean="0"/>
              <a:t>Incluso luego del divorcio o la separación personal</a:t>
            </a:r>
          </a:p>
        </p:txBody>
      </p:sp>
      <p:sp>
        <p:nvSpPr>
          <p:cNvPr id="22532" name="AutoShape 4" descr="Resultado de imagen para partidas del registro civil"/>
          <p:cNvSpPr>
            <a:spLocks noChangeAspect="1" noChangeArrowheads="1"/>
          </p:cNvSpPr>
          <p:nvPr/>
        </p:nvSpPr>
        <p:spPr bwMode="auto">
          <a:xfrm>
            <a:off x="155575" y="-1371600"/>
            <a:ext cx="219075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2534" name="AutoShape 6" descr="Resultado de imagen para partidas del registro civil"/>
          <p:cNvSpPr>
            <a:spLocks noChangeAspect="1" noChangeArrowheads="1"/>
          </p:cNvSpPr>
          <p:nvPr/>
        </p:nvSpPr>
        <p:spPr bwMode="auto">
          <a:xfrm>
            <a:off x="155575" y="-1371600"/>
            <a:ext cx="219075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52928" cy="990600"/>
          </a:xfrm>
        </p:spPr>
        <p:txBody>
          <a:bodyPr/>
          <a:lstStyle/>
          <a:p>
            <a:pPr algn="ctr"/>
            <a:r>
              <a:rPr lang="es-AR" dirty="0" smtClean="0"/>
              <a:t>EL ART. 431y </a:t>
            </a:r>
            <a:r>
              <a:rPr lang="es-AR" dirty="0" err="1" smtClean="0"/>
              <a:t>ss</a:t>
            </a:r>
            <a:r>
              <a:rPr lang="es-AR" dirty="0" smtClean="0"/>
              <a:t> CCC y la Asistencia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99592" y="1628800"/>
            <a:ext cx="7488832" cy="5112568"/>
          </a:xfrm>
        </p:spPr>
        <p:txBody>
          <a:bodyPr/>
          <a:lstStyle/>
          <a:p>
            <a:r>
              <a:rPr lang="es-AR" dirty="0" smtClean="0"/>
              <a:t>El texto del art. 431 y su título originario “Asistencia”</a:t>
            </a:r>
          </a:p>
          <a:p>
            <a:r>
              <a:rPr lang="es-AR" dirty="0" smtClean="0"/>
              <a:t>Deber de asistencia en las diversas etapas de la vida matrimonial y post </a:t>
            </a:r>
            <a:r>
              <a:rPr lang="es-AR" dirty="0" err="1" smtClean="0"/>
              <a:t>divorcial</a:t>
            </a:r>
            <a:r>
              <a:rPr lang="es-AR" dirty="0" smtClean="0"/>
              <a:t>: se analiza en la próxima clase</a:t>
            </a:r>
          </a:p>
        </p:txBody>
      </p:sp>
      <p:sp>
        <p:nvSpPr>
          <p:cNvPr id="22532" name="AutoShape 4" descr="Resultado de imagen para partidas del registro civil"/>
          <p:cNvSpPr>
            <a:spLocks noChangeAspect="1" noChangeArrowheads="1"/>
          </p:cNvSpPr>
          <p:nvPr/>
        </p:nvSpPr>
        <p:spPr bwMode="auto">
          <a:xfrm>
            <a:off x="155575" y="-1371600"/>
            <a:ext cx="219075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2534" name="AutoShape 6" descr="Resultado de imagen para partidas del registro civil"/>
          <p:cNvSpPr>
            <a:spLocks noChangeAspect="1" noChangeArrowheads="1"/>
          </p:cNvSpPr>
          <p:nvPr/>
        </p:nvSpPr>
        <p:spPr bwMode="auto">
          <a:xfrm>
            <a:off x="155575" y="-1371600"/>
            <a:ext cx="219075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8568952" cy="4752528"/>
          </a:xfrm>
        </p:spPr>
        <p:txBody>
          <a:bodyPr/>
          <a:lstStyle/>
          <a:p>
            <a:r>
              <a:rPr lang="es-AR" dirty="0" smtClean="0"/>
              <a:t>Edad mínima para casarse como regla de protección del libre consentimiento</a:t>
            </a:r>
          </a:p>
          <a:p>
            <a:r>
              <a:rPr lang="es-AR" dirty="0" smtClean="0"/>
              <a:t>Igualdad de mujeres y varones en cuanto al derecho a contraer o no contraer matrimonio</a:t>
            </a:r>
          </a:p>
          <a:p>
            <a:r>
              <a:rPr lang="es-AR" dirty="0" smtClean="0"/>
              <a:t>Igualdad de mujeres y varones en cuanto a sus derechos personales y patrimoniales</a:t>
            </a:r>
          </a:p>
          <a:p>
            <a:r>
              <a:rPr lang="es-AR" sz="2000" dirty="0" smtClean="0"/>
              <a:t>(Art. 16 </a:t>
            </a:r>
            <a:r>
              <a:rPr lang="es-AR" sz="2000" dirty="0" err="1" smtClean="0"/>
              <a:t>inc</a:t>
            </a:r>
            <a:r>
              <a:rPr lang="es-AR" sz="2000" dirty="0" smtClean="0"/>
              <a:t> 1 Declaración Universal, art. 17 </a:t>
            </a:r>
            <a:r>
              <a:rPr lang="es-AR" sz="2000" dirty="0" err="1" smtClean="0"/>
              <a:t>párr</a:t>
            </a:r>
            <a:r>
              <a:rPr lang="es-AR" sz="2000" dirty="0" smtClean="0"/>
              <a:t> 2° de la Convención Interamericana,  art. 23 párr. 2° Pacto de Derechos Civiles y Políticos, art. 16 CEDAW, entre otros instrumentos)</a:t>
            </a:r>
          </a:p>
          <a:p>
            <a:endParaRPr lang="es-AR" dirty="0" smtClean="0"/>
          </a:p>
          <a:p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990600"/>
          </a:xfrm>
        </p:spPr>
        <p:txBody>
          <a:bodyPr/>
          <a:lstStyle/>
          <a:p>
            <a:pPr algn="ctr"/>
            <a:r>
              <a:rPr lang="es-AR" sz="4000" b="1" dirty="0" smtClean="0"/>
              <a:t>IGUALDAD JURÍDICA DE LOS CÓNYUGES</a:t>
            </a:r>
            <a:endParaRPr lang="es-A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28600"/>
            <a:ext cx="8712968" cy="990600"/>
          </a:xfrm>
        </p:spPr>
        <p:txBody>
          <a:bodyPr/>
          <a:lstStyle/>
          <a:p>
            <a:pPr algn="ctr"/>
            <a:r>
              <a:rPr lang="es-AR" sz="4000" b="1" dirty="0" smtClean="0"/>
              <a:t>UN CAMINO HACIA LA IGUALDAD</a:t>
            </a:r>
            <a:endParaRPr lang="es-AR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115616" y="1844824"/>
            <a:ext cx="6624736" cy="3816424"/>
          </a:xfrm>
          <a:ln w="28575">
            <a:solidFill>
              <a:schemeClr val="accent1"/>
            </a:solidFill>
          </a:ln>
        </p:spPr>
        <p:txBody>
          <a:bodyPr/>
          <a:lstStyle/>
          <a:p>
            <a:pPr algn="just"/>
            <a:r>
              <a:rPr lang="es-AR" sz="2800" dirty="0" smtClean="0"/>
              <a:t>Un paulatino avance hacia la igualdad de derechos de la mujer casada con respecto al varón</a:t>
            </a:r>
          </a:p>
          <a:p>
            <a:pPr algn="just"/>
            <a:r>
              <a:rPr lang="es-AR" sz="2800" dirty="0" smtClean="0"/>
              <a:t>Una reformulación de la igualdad de los cónyuges a partir de las uniones matrimoniales de personas del mismo sexo</a:t>
            </a:r>
            <a:endParaRPr lang="es-AR" sz="2800" dirty="0" smtClean="0"/>
          </a:p>
          <a:p>
            <a:pPr algn="just"/>
            <a:endParaRPr lang="es-A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DERECHO APLICABLE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dirty="0" smtClean="0"/>
              <a:t>Derecho aplicable en cuanto al territorio.</a:t>
            </a:r>
          </a:p>
          <a:p>
            <a:pPr lvl="1"/>
            <a:r>
              <a:rPr lang="es-AR" dirty="0" smtClean="0"/>
              <a:t>Art. 2624 CCC “Efectos personales del matrimonio. Las relaciones personales de los cónyuges se rigen por el derecho del domicilio conyugal</a:t>
            </a:r>
          </a:p>
          <a:p>
            <a:r>
              <a:rPr lang="es-AR" dirty="0" smtClean="0"/>
              <a:t>Derecho aplicable en cuanto al tiempo. </a:t>
            </a:r>
          </a:p>
          <a:p>
            <a:pPr lvl="1"/>
            <a:r>
              <a:rPr lang="es-AR" dirty="0" smtClean="0"/>
              <a:t>Art. 7 CCC: la ley vigente, por ser  </a:t>
            </a:r>
            <a:r>
              <a:rPr lang="es-AR" i="1" dirty="0" smtClean="0"/>
              <a:t>consecuencias de las relaciones y situaciones jurídicas existentes</a:t>
            </a:r>
            <a:endParaRPr lang="es-A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179512" y="2636912"/>
            <a:ext cx="8964488" cy="4221088"/>
          </a:xfrm>
        </p:spPr>
        <p:txBody>
          <a:bodyPr/>
          <a:lstStyle/>
          <a:p>
            <a:r>
              <a:rPr lang="es-AR" dirty="0" smtClean="0"/>
              <a:t>Conjunto de derechos y deberes que da las bases sustanciales para que se instaure la comunidad de vida a que los cónyuges acceden por el acto jurídico de celebración del matrimonio</a:t>
            </a:r>
          </a:p>
          <a:p>
            <a:pPr>
              <a:buFont typeface="Wingdings" pitchFamily="2" charset="2"/>
              <a:buChar char="v"/>
            </a:pPr>
            <a:r>
              <a:rPr lang="es-AR" dirty="0" smtClean="0"/>
              <a:t>Fundamento ético: evidencian la concepción sobre el matrimonio que sustenta el legislador</a:t>
            </a:r>
          </a:p>
          <a:p>
            <a:pPr>
              <a:buFont typeface="Wingdings" pitchFamily="2" charset="2"/>
              <a:buChar char="v"/>
            </a:pPr>
            <a:r>
              <a:rPr lang="es-AR" dirty="0" smtClean="0"/>
              <a:t>De orden público: indisponibles para las partes</a:t>
            </a:r>
          </a:p>
          <a:p>
            <a:pPr>
              <a:buFont typeface="Wingdings" pitchFamily="2" charset="2"/>
              <a:buChar char="v"/>
            </a:pPr>
            <a:r>
              <a:rPr lang="es-AR" dirty="0" err="1" smtClean="0"/>
              <a:t>Recíprocidad</a:t>
            </a:r>
            <a:r>
              <a:rPr lang="es-AR" dirty="0" smtClean="0"/>
              <a:t> </a:t>
            </a:r>
            <a:r>
              <a:rPr lang="es-AR" sz="2400" dirty="0" smtClean="0"/>
              <a:t>–ver en consonancia con la evolución hacia la igualdad de los cónyuges-</a:t>
            </a:r>
          </a:p>
          <a:p>
            <a:pPr>
              <a:buFont typeface="Wingdings" pitchFamily="2" charset="2"/>
              <a:buChar char="v"/>
            </a:pPr>
            <a:endParaRPr lang="es-AR" dirty="0" smtClean="0"/>
          </a:p>
          <a:p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3200" dirty="0" smtClean="0"/>
              <a:t>DERECHOS Y DEBERES DE LOS CÓNYUGES</a:t>
            </a:r>
            <a:endParaRPr lang="es-AR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b="1" dirty="0" smtClean="0">
                <a:solidFill>
                  <a:schemeClr val="tx2"/>
                </a:solidFill>
                <a:latin typeface="Arial Rounded MT Bold" pitchFamily="34" charset="0"/>
              </a:rPr>
              <a:t>MATRIMONIO</a:t>
            </a:r>
            <a:r>
              <a:rPr lang="es-AR" dirty="0" smtClean="0">
                <a:solidFill>
                  <a:schemeClr val="tx2"/>
                </a:solidFill>
                <a:latin typeface="Arial Rounded MT Bold" pitchFamily="34" charset="0"/>
              </a:rPr>
              <a:t> </a:t>
            </a:r>
            <a:r>
              <a:rPr lang="es-AR" dirty="0" smtClean="0">
                <a:solidFill>
                  <a:schemeClr val="tx2"/>
                </a:solidFill>
                <a:latin typeface="Arial Rounded MT Bold" pitchFamily="34" charset="0"/>
              </a:rPr>
              <a:t/>
            </a:r>
            <a:br>
              <a:rPr lang="es-AR" dirty="0" smtClean="0">
                <a:solidFill>
                  <a:schemeClr val="tx2"/>
                </a:solidFill>
                <a:latin typeface="Arial Rounded MT Bold" pitchFamily="34" charset="0"/>
              </a:rPr>
            </a:br>
            <a:r>
              <a:rPr lang="es-AR" dirty="0" smtClean="0">
                <a:solidFill>
                  <a:schemeClr val="tx2"/>
                </a:solidFill>
                <a:latin typeface="Arial Rounded MT Bold" pitchFamily="34" charset="0"/>
              </a:rPr>
              <a:t>en </a:t>
            </a:r>
            <a:r>
              <a:rPr lang="es-AR" dirty="0" smtClean="0">
                <a:solidFill>
                  <a:schemeClr val="tx2"/>
                </a:solidFill>
                <a:latin typeface="Arial Rounded MT Bold" pitchFamily="34" charset="0"/>
              </a:rPr>
              <a:t>el </a:t>
            </a:r>
            <a:r>
              <a:rPr lang="es-AR" dirty="0" smtClean="0">
                <a:solidFill>
                  <a:schemeClr val="tx2"/>
                </a:solidFill>
                <a:latin typeface="Arial Rounded MT Bold" pitchFamily="34" charset="0"/>
              </a:rPr>
              <a:t>Código </a:t>
            </a:r>
            <a:r>
              <a:rPr lang="es-AR" dirty="0" smtClean="0">
                <a:solidFill>
                  <a:schemeClr val="tx2"/>
                </a:solidFill>
                <a:latin typeface="Arial Rounded MT Bold" pitchFamily="34" charset="0"/>
              </a:rPr>
              <a:t>Civil y Comercial</a:t>
            </a:r>
            <a:endParaRPr lang="es-AR" dirty="0">
              <a:solidFill>
                <a:schemeClr val="tx2"/>
              </a:solidFill>
              <a:latin typeface="Arial Rounded MT Bold" pitchFamily="34" charset="0"/>
            </a:endParaRP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0" y="2132856"/>
            <a:ext cx="9144000" cy="44196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34290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s-AR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Rounded MT Bold" pitchFamily="34" charset="0"/>
              </a:rPr>
              <a:t>“Los esposos se comprometen a desarrollar un proyecto de vida en común basado en la cooperación, la convivencia y el deber moral de fidelidad. Deben prestarse asistencia mutua” </a:t>
            </a:r>
            <a:r>
              <a:rPr kumimoji="0" lang="es-AR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Rounded MT Bold" pitchFamily="34" charset="0"/>
              </a:rPr>
              <a:t>(art. 431)</a:t>
            </a:r>
          </a:p>
          <a:p>
            <a:pPr marL="34290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s-A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Rounded MT Bold" pitchFamily="34" charset="0"/>
              </a:rPr>
              <a:t>Nueva concepción del Matrimonio como comunidad de vida carente de derechos y deberes recíprocos exigibles, a excepción de la asistencia en su faz material</a:t>
            </a:r>
          </a:p>
          <a:p>
            <a:pPr marL="34290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s-A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Rounded MT Bold" pitchFamily="34" charset="0"/>
              </a:rPr>
              <a:t>Igualdad de derechos, obligaciones y efectos, se trate de uniones de igual o diverso sexo (art. 402)</a:t>
            </a:r>
            <a:endParaRPr kumimoji="0" lang="es-AR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Rounded MT Bold" pitchFamily="34" charset="0"/>
            </a:endParaRPr>
          </a:p>
        </p:txBody>
      </p:sp>
      <p:pic>
        <p:nvPicPr>
          <p:cNvPr id="24580" name="Picture 4" descr="http://www.fiestajudia.com/info_extendida/Image/derechos-y-obligaciones-matrimonio-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5229200"/>
            <a:ext cx="6807032" cy="13681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31640" y="404664"/>
            <a:ext cx="6477000" cy="1152128"/>
          </a:xfrm>
        </p:spPr>
        <p:txBody>
          <a:bodyPr/>
          <a:lstStyle/>
          <a:p>
            <a:pPr algn="ctr"/>
            <a:r>
              <a:rPr lang="es-AR" sz="6000" dirty="0" smtClean="0"/>
              <a:t>DEBER DE FIDELIDAD</a:t>
            </a:r>
            <a:endParaRPr lang="es-AR" sz="6000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 bwMode="auto">
          <a:xfrm>
            <a:off x="899592" y="2204864"/>
            <a:ext cx="7560840" cy="2520280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s-A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 el deber de exclusividad entre cónyuges</a:t>
            </a:r>
          </a:p>
          <a:p>
            <a:pPr marL="457200" marR="0" lvl="1" indent="0" algn="ctr" defTabSz="914400" rtl="0" eaLnBrk="0" fontAlgn="base" latinLnBrk="0" hangingPunct="0">
              <a:lnSpc>
                <a:spcPct val="100000"/>
              </a:lnSpc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tabLst/>
              <a:defRPr/>
            </a:pPr>
            <a:r>
              <a:rPr kumimoji="0" lang="es-A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Aspecto material: exclusividad de trato sexual con el cónyuge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tabLst/>
              <a:defRPr/>
            </a:pPr>
            <a:r>
              <a:rPr kumimoji="0" lang="es-A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Aspecto moral: abstenerse de conductas incompatibles con la relación de pareja exclusiva</a:t>
            </a:r>
            <a:endParaRPr kumimoji="0" lang="es-A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7703768" cy="990600"/>
          </a:xfrm>
        </p:spPr>
        <p:txBody>
          <a:bodyPr/>
          <a:lstStyle/>
          <a:p>
            <a:pPr algn="ctr"/>
            <a:r>
              <a:rPr lang="es-AR" dirty="0" smtClean="0"/>
              <a:t>EVOLUCIÓN LEGAL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0" y="1628800"/>
            <a:ext cx="9144000" cy="5112568"/>
          </a:xfrm>
        </p:spPr>
        <p:txBody>
          <a:bodyPr/>
          <a:lstStyle/>
          <a:p>
            <a:r>
              <a:rPr lang="es-AR" dirty="0" smtClean="0"/>
              <a:t>Art. 184 CC originario “Los esposos </a:t>
            </a:r>
            <a:r>
              <a:rPr lang="es-AR" dirty="0" smtClean="0"/>
              <a:t>están obligados a guardarse fidelidad, sin que la infidelidad del uno autorice al otro a proceder del mismo modo. El que faltare a esta obligación puede ser demandado por el otro, o civilmente por acción de divorcio, o criminalmente por acusación de adulterio”</a:t>
            </a:r>
          </a:p>
          <a:p>
            <a:r>
              <a:rPr lang="es-AR" dirty="0" smtClean="0"/>
              <a:t>Art. 50 Ley 2393: sustituye el anterior por un texto con mínimas variantes de forma</a:t>
            </a:r>
          </a:p>
          <a:p>
            <a:r>
              <a:rPr lang="es-AR" dirty="0" smtClean="0"/>
              <a:t>En el ámbito penal: Delito de adulterio enunciado en el art. 118 –tipo diferenciado, sentencia civil previa- Derogado por ley 23.453 de 1996.</a:t>
            </a:r>
          </a:p>
        </p:txBody>
      </p:sp>
      <p:sp>
        <p:nvSpPr>
          <p:cNvPr id="22532" name="AutoShape 4" descr="Resultado de imagen para partidas del registro civil"/>
          <p:cNvSpPr>
            <a:spLocks noChangeAspect="1" noChangeArrowheads="1"/>
          </p:cNvSpPr>
          <p:nvPr/>
        </p:nvSpPr>
        <p:spPr bwMode="auto">
          <a:xfrm>
            <a:off x="155575" y="-1371600"/>
            <a:ext cx="219075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2534" name="AutoShape 6" descr="Resultado de imagen para partidas del registro civil"/>
          <p:cNvSpPr>
            <a:spLocks noChangeAspect="1" noChangeArrowheads="1"/>
          </p:cNvSpPr>
          <p:nvPr/>
        </p:nvSpPr>
        <p:spPr bwMode="auto">
          <a:xfrm>
            <a:off x="155575" y="-1371600"/>
            <a:ext cx="219075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7703768" cy="990600"/>
          </a:xfrm>
        </p:spPr>
        <p:txBody>
          <a:bodyPr/>
          <a:lstStyle/>
          <a:p>
            <a:pPr algn="ctr"/>
            <a:r>
              <a:rPr lang="es-AR" dirty="0" smtClean="0"/>
              <a:t>EVOLUCIÓN LEGAL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0" y="1628800"/>
            <a:ext cx="9144000" cy="5112568"/>
          </a:xfrm>
        </p:spPr>
        <p:txBody>
          <a:bodyPr/>
          <a:lstStyle/>
          <a:p>
            <a:r>
              <a:rPr lang="es-AR" dirty="0" smtClean="0"/>
              <a:t>Art. 198 CC </a:t>
            </a:r>
            <a:r>
              <a:rPr lang="es-AR" dirty="0" err="1" smtClean="0"/>
              <a:t>t.o.</a:t>
            </a:r>
            <a:r>
              <a:rPr lang="es-AR" dirty="0" smtClean="0"/>
              <a:t> </a:t>
            </a:r>
            <a:r>
              <a:rPr lang="es-AR" dirty="0" smtClean="0"/>
              <a:t>Ley 23.515: “</a:t>
            </a:r>
          </a:p>
          <a:p>
            <a:pPr lvl="1"/>
            <a:r>
              <a:rPr lang="es-AR" dirty="0" smtClean="0"/>
              <a:t>Reciprocidad</a:t>
            </a:r>
          </a:p>
          <a:p>
            <a:pPr lvl="1"/>
            <a:r>
              <a:rPr lang="es-AR" dirty="0" err="1" smtClean="0"/>
              <a:t>Incompensabilidad</a:t>
            </a:r>
            <a:endParaRPr lang="es-AR" dirty="0" smtClean="0"/>
          </a:p>
          <a:p>
            <a:pPr lvl="1"/>
            <a:r>
              <a:rPr lang="es-AR" dirty="0" smtClean="0"/>
              <a:t>Indisponibilidad</a:t>
            </a:r>
          </a:p>
          <a:p>
            <a:pPr lvl="1"/>
            <a:r>
              <a:rPr lang="es-AR" dirty="0" smtClean="0"/>
              <a:t>No susceptible de imposición forzosa</a:t>
            </a:r>
          </a:p>
          <a:p>
            <a:pPr lvl="1"/>
            <a:r>
              <a:rPr lang="es-AR" dirty="0" smtClean="0"/>
              <a:t>Violación sancionable con la </a:t>
            </a:r>
            <a:r>
              <a:rPr lang="es-AR" smtClean="0"/>
              <a:t>separación personal </a:t>
            </a:r>
            <a:r>
              <a:rPr lang="es-AR" dirty="0" smtClean="0"/>
              <a:t>o divorcio culpable por la causal de Adulterio o Injurias graves, según el caso</a:t>
            </a:r>
          </a:p>
          <a:p>
            <a:pPr lvl="1"/>
            <a:r>
              <a:rPr lang="es-AR" dirty="0" smtClean="0"/>
              <a:t>Permanencia </a:t>
            </a:r>
          </a:p>
          <a:p>
            <a:pPr lvl="2"/>
            <a:r>
              <a:rPr lang="es-AR" dirty="0" smtClean="0"/>
              <a:t>Evolución jurisprudencial en casos de separación de hecho</a:t>
            </a:r>
          </a:p>
        </p:txBody>
      </p:sp>
      <p:sp>
        <p:nvSpPr>
          <p:cNvPr id="22532" name="AutoShape 4" descr="Resultado de imagen para partidas del registro civil"/>
          <p:cNvSpPr>
            <a:spLocks noChangeAspect="1" noChangeArrowheads="1"/>
          </p:cNvSpPr>
          <p:nvPr/>
        </p:nvSpPr>
        <p:spPr bwMode="auto">
          <a:xfrm>
            <a:off x="155575" y="-1371600"/>
            <a:ext cx="219075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2534" name="AutoShape 6" descr="Resultado de imagen para partidas del registro civil"/>
          <p:cNvSpPr>
            <a:spLocks noChangeAspect="1" noChangeArrowheads="1"/>
          </p:cNvSpPr>
          <p:nvPr/>
        </p:nvSpPr>
        <p:spPr bwMode="auto">
          <a:xfrm>
            <a:off x="155575" y="-1371600"/>
            <a:ext cx="219075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Intermedio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730</TotalTime>
  <Words>1206</Words>
  <Application>Microsoft Office PowerPoint</Application>
  <PresentationFormat>Presentación en pantalla (4:3)</PresentationFormat>
  <Paragraphs>86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Intermedio</vt:lpstr>
      <vt:lpstr>              DERECHOS Y DEBERES MATRIMONIALES    </vt:lpstr>
      <vt:lpstr>IGUALDAD JURÍDICA DE LOS CÓNYUGES</vt:lpstr>
      <vt:lpstr>UN CAMINO HACIA LA IGUALDAD</vt:lpstr>
      <vt:lpstr>DERECHO APLICABLE</vt:lpstr>
      <vt:lpstr>DERECHOS Y DEBERES DE LOS CÓNYUGES</vt:lpstr>
      <vt:lpstr>MATRIMONIO  en el Código Civil y Comercial</vt:lpstr>
      <vt:lpstr>DEBER DE FIDELIDAD</vt:lpstr>
      <vt:lpstr>EVOLUCIÓN LEGAL</vt:lpstr>
      <vt:lpstr>EVOLUCIÓN LEGAL</vt:lpstr>
      <vt:lpstr>EL ART. 431 CCC y la Fidelidad</vt:lpstr>
      <vt:lpstr>DEBER DE cohabitación </vt:lpstr>
      <vt:lpstr>EVOLUCIÓN LEGAL</vt:lpstr>
      <vt:lpstr>EVOLUCIÓN LEGAL</vt:lpstr>
      <vt:lpstr>EVOLUCIÓN LEGAL</vt:lpstr>
      <vt:lpstr>EL ART. 431 CCC y la Convivencia</vt:lpstr>
      <vt:lpstr>DEBER DE ASISTENCIA </vt:lpstr>
      <vt:lpstr>EVOLUCIÓN LEGAL</vt:lpstr>
      <vt:lpstr>EVOLUCIÓN LEGAL</vt:lpstr>
      <vt:lpstr>EL ART. 431y ss CCC y la Asistencia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ANTEPROYECTO DE CÓDIGO CIVIL Y COMERCIAL DE LA NACIÓN</dc:title>
  <cp:lastModifiedBy>Malena</cp:lastModifiedBy>
  <cp:revision>55</cp:revision>
  <dcterms:modified xsi:type="dcterms:W3CDTF">2018-04-09T15:17:56Z</dcterms:modified>
</cp:coreProperties>
</file>