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89" r:id="rId2"/>
    <p:sldId id="290" r:id="rId3"/>
    <p:sldId id="265" r:id="rId4"/>
    <p:sldId id="311" r:id="rId5"/>
    <p:sldId id="312" r:id="rId6"/>
    <p:sldId id="316" r:id="rId7"/>
    <p:sldId id="318" r:id="rId8"/>
    <p:sldId id="264" r:id="rId9"/>
    <p:sldId id="313" r:id="rId10"/>
    <p:sldId id="314" r:id="rId11"/>
    <p:sldId id="315" r:id="rId12"/>
    <p:sldId id="317" r:id="rId13"/>
    <p:sldId id="291" r:id="rId14"/>
    <p:sldId id="292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02F8A5-63A3-40EC-844A-806ACD5613B4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F94504-B08C-41E0-B976-50804705CAE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3A579-ECC1-45F4-BA86-F3A1093DDDEE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E61D5-7794-44E7-8696-0B57526739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36F7ADDC-4AF2-404C-B3CF-9144DA2CD23C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96EF08EA-92B4-4DB2-A2E5-8D7F35575D7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2E2256-1026-42C6-9361-4D57972DF881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CD36A5-0D85-44A0-87DC-3C2B5801001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BE16B5-D213-43D6-A69C-048549C1B322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05D532-F54D-4A00-855C-3536B9E6515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C1EE5296-D1C7-496A-BB08-EF7081855D73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C96843B-2631-4E44-B115-EF1CB106683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6C8D7663-A749-4663-B219-607977B07EB6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2BE032D-1B0C-44A0-9F86-09889F25ABB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38018C-3ABB-49A2-8A10-7E5C9D001BF0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A1E3C4D-9371-47EC-AC37-6F8789D6663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2C1974-FF42-4F8E-8B70-04F835953B48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50813D-D09D-41D8-B943-0A6F411F5EB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AFB36-0533-41E9-8D36-8700431F623B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C9F2BA5-4E23-4E4F-BDD2-3D2645F566F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42DAD448-EAB5-4423-B5BB-579D370B77FE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06D79332-A0D9-4414-93D9-0A51B4C018E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881CBC-62A3-41F9-BE58-B3D48C9AC834}" type="datetimeFigureOut">
              <a:rPr lang="es-ES" smtClean="0"/>
              <a:pPr>
                <a:defRPr/>
              </a:pPr>
              <a:t>19/03/2017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CADEEA-A7D3-4194-8599-4BC0416B02A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4705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AR" sz="6700" dirty="0" smtClean="0"/>
              <a:t>PARENTESCO</a:t>
            </a:r>
            <a:br>
              <a:rPr lang="es-AR" sz="6700" dirty="0" smtClean="0"/>
            </a:br>
            <a:r>
              <a:rPr lang="es-AR" dirty="0" smtClean="0"/>
              <a:t>Título 4 del Libro Segundo CCC</a:t>
            </a:r>
            <a:endParaRPr lang="es-AR" dirty="0"/>
          </a:p>
        </p:txBody>
      </p:sp>
      <p:sp>
        <p:nvSpPr>
          <p:cNvPr id="7170" name="AutoShape 2" descr="data:image/jpeg;base64,/9j/4AAQSkZJRgABAQAAAQABAAD/2wCEAAkGBxQTEhUUExQUFhQXGBwZFxgYGBgbHBUaFxwZHBsbHBccHSggHRolGxgbJDEiJSkrLi4uGB8zODMsNygtLisBCgoKDg0OGhAQGzQkICY4NC8sLzQsNCwtNCwtLCw3NCwsNCwsLCw0LCw0LSwsLCwsLCwsLCwsLCwsLCw0LCwsLP/AABEIAKEBOQMBIgACEQEDEQH/xAAcAAACAwEBAQEAAAAAAAAAAAAFBgAEBwMBAgj/xABNEAACAQIDBAYFBwkGBQMFAAABAhEAAwQSIQUGMUETIlFhcYEHMpGhsRQjQlJyksEzYmOCorLC0fAVJFNzw+ElNJOz0kOk0xY1dIOE/8QAGwEAAgMBAQEAAAAAAAAAAAAAAAQCAwUGAQf/xAA0EQACAgEDAQQJBAICAwAAAAABAgADEQQSITEFQVFxEyIjYYGRscHwMqHR8TPhFEIkQ2L/2gAMAwEAAhEDEQA/ANvqVK8ZoEnhXk9ntSlvCbzi+SbIU2+TltWHIhAPVPKSD3V9f2vfV9ba3LZmchh1I7mMMCJ5ggxxmqvT15xmWeifGcRiqVxwmJW4iuplWEjl7uR5Qeyu1WyuSpXhqBhRCe1yu4lFgMyqTwkgT7aX/SDvA2BwVzEIuZlKqJ4AsYE+ennWV7M2NjtrOt/F3Ltuw6lkNsouo0EpoQpgRpw7JJqLNtk1XM3jNXtYp/ZeM2bbW/dxXzdq6iKqG42ZGaMz5oESRKheANbNhbmZFaCJAMHiJExQrboOm2dZqV5XtSkJKlBNt72YPCMFxGItW2OoVj1o7YEkCu2x95MLiiRh8RaukcQrAkfq8YohCtSvK9ohJUqV4TRCe1KR9r+k/B4d3RheLIxU5UEGDDGSw0BBGsSeE197P9JWFvX7dlEvRcIUOVAUOxhV46zI1GnWHfHm4Sfo38I61K8Br2vZCSpUqUQkqVK8zCiE9qVKlEJKlSpRCSpUqUQkqVzv3lRSzEBVEkkwABxM0iYzfLF3bLX8Lhwlkeo94OXuSSJWymoXgOsRM8orwkDrAAmP9SkrYu8eO6FbuKwqhZhltyLgXT5wWySCJk5ZBgTrwpuweKW6iujBkYAqw4EGgEHpAgid6lSpXsJKXd/cQyYNwszcZLRIjqrcdVcydB1CePOKYqCb3YRrmGYIMxDKxUT1gjAkQNSY1gcYrxuhno6iKGznFmyXRmaTrmLMAQOCqBOukBR4CiL7SPycXdR9lHYnuFuMxYnSIma5YHo2shQEa3GRgplcw9br/V4gz2RHKqmIwtlrYtPbfIrBlXJchwukrpr6xyg/VXhpGMFGefGabGN+6lybTcdLrnUEEZzniDqIzxB10oyaDbqD5pwPVF25lPaMxJk9zlx4AUZNbCfpEzG6mZTv7vLce98mtXMgJyc4JPSAl44gdFcMTyXtNE9j7t2FyK1+4cQq5iFuhWX9RRIHASePfSti9itdx151fS3iGBWNQMl0SROiw3HXWeU092dndBce6LjZXAATkhA+iBAEmSZ4mO+c7JJyx56x8jaNqyrvDfe7gsbh7k3D0TFCmWbq6dWSCM2oGYfnRBEkJsHeHFW7GH6bDqFChbrAnqw3RiAYAefo68Dw4UV3asgYsW8y3A6PcaAuUhmuqQFAAKarBPrcamKsrbfEWcgN4OXtiVV3tkq4ZWYHOBOU8dVg9tWksUy3OD+35xKVADYHeIK3pOIv2cVZYhVdYVSi9QFo1g5jlENnBy+yaft0LVxcHZW7cN11WC5AGbKSAdOUAQeYg0u4bEXVt3XxIAtkRkIY3LjMAoUcF6x6oAXUsPEmMbtb5Bs9buI6z27aKwX6dyAIBPLNz7JPKr6DwZXcOQIxVV2niuis3bpBIt22eBrORS0R5Vk2E9Iu1rwvNYwtq7kBOUW7kJAkjNnl25AQCxmAOFMe6++j7Swd4BQmKS2cyrqDyYKGkhuUNMFl41cGBkGrZesS9lbtYTH4ZMTdNwYrEZnYtcQMzkkMVR5GQH1YHAKK7Y3YOF2Th3xdgXWxFlkKsbisy5mUEEJChSpIII1zVe2bgsNhsNYd7qWwGyoXdYcqzQZYcMozAz1ezlVnEYbC4kYg2LqXnBV2C5CILBuqw11CsJzRIHZrnix9/U4z94yUXb3Zmqo00M2tvHhcN+XxFm0exnAbt9Xj7qob4bbbAbPe8etdVAqaTmutCrPdmMnurBfR/swbTxbjEO+oNy44PXvNmGnSHgOPAcBpFaBOBmKKMnE/R2xtuYfFIXw91LqgwShmD2EcQfGs+9OO1Ali2i3CLpbMLQBPSBpUEmI0PafDWKVvSRu/bwWHt3sC5thXyXQt24WJaMpzBiQRBnx7qZtnYRNt7Nw2IZx8qw85iArS9shsrgyQGyKfOYNRDblyJMDY0S8X6NMYXtlXtuGEu5JTIx9YHiZ09YDWTNVNubBxGyRZu9IrScquhg2XgkAT6wgetA4ctK0XZuBvLaxBuYlirKXtsWDNhwRMgspYczrMZNOcCNs7uWmwlv5XiUayl13LvdeWDAheuxPXGpyiMxERSaXEkZPHlGWGASI2ejfetb2Ba5iL0vZZheZ2XQHrKZAAjKQBz051wu+l/Z4cr8+VGufowFI7QGYMR4Cs123sZsJsrB2VLBsXebEPbaRwUC0hHHKAwJB4nsgQe3e9HNs2He+ytcuL1GUhhZ/OzcGaRryAkDtLNlor6ylKw/M07d7fDCYwsLF2WXijKyNA5hXAJHeKP1+YLyXsFePWVb9k9LadDII1ghvpW2BykH6pB1r9K7NxPS2rdyIzorR2ZgD+NWK26Rtr2YI6GCt4dpFWWyrFJGZ3HFVJhQPzmIbXkFbgYIGYfC2D6qLPMx1j3lj1p76ob2C6MXce0+XKljMPrDNe/NJJ4iJ10GsivkWL4vqF/IgKrDO31Rp0YDKNIn1dNZ1rP1LEueekYpUbekYd3tp5rtywWZsqq6FtTlOjKSdTlManXrRyphrKsXvEMLiLjKLatJTM3WOUlRmFsMC2qcZ0zqTMwK+0PSU9u61o3S1vLmW6LSpccxwGclMmoOfKToYUgg09UfUGYo49Y4muivaWd1d4xeDJccdIrdTNCtcSAQSo0zjMAwHcYGYCmWrJGe1KD7wbft4VZbVjwQEA6mJJJAVZ5+QBOlBMft24Cc99LURKWlDPrESzgkySAIQesBxIpa/V1U8MefAcmTStm6Qrv1ad9n4pbfr9C0c5gTHmAR50Nwe3sOOjtK0MQsKqOVSQMqs6rlUwQACQamD250tsp063EuDJbuiOq5GiuVgQxIAIA1McSKC4F8Nat4V74UYgk2lLGGm0xVjln9GPVnU+dVNctyh19/zltalSQYd/t+yzNbVjnmBmR1ViCZCuyhWiDIBOldvRrhej2dhxr106QAxKrdJdV8gwoJiMVhmOKuYd819LTxleQSQYIUGDDtGvA+VOOwMAbFi3aJ9RY7h3DuHDyq7TjGZC0wjUqVKYlUlc7lwAEsQANSToAO0mh23tpNZVQgBuO2VZkgQCxYgEEgAcJEkqJEzQDFYR3VnvO1wqCwDcAVEiLajLMjTQnvqDWBTiWJUW57oMwOL6dsTeXKLbODlloINq08gidSrKTAg5j2ZjVFmw90dNZZrpYququLlwFSVBb1WDNESo6p5LXXCG8EQ28OwhACGZfnAAAA1uDBjQHNInUGMtdtn4Zrlo3esVOIZhZZFMKbhW4raFi2tw6GNF00mkxXucsY0SVXaI67v4NrNhLbcVB5kwCxIBY6swBALH1jJ50QNKl3alzChiSb1lVzMp/KWlEywf6aAA6N1hHEjgF3i9IpzNbwahiNDecdXTQ5F0LR9Y6dxp3coGYvXp7LX2KMmJu+Fp7W2lZGZekvIpgkSrBiykcwQw0PZTtt/bVnrWziRYuWtXR2NvMpmG01KwJBErrrHLOdoXLty8t+47vcQ5g+k5uGoiIiIgaRzr3enEtj3tm9bWbSkDKMufhOd8xkGIAGgknupP1SckzVbQ6gAALz/qE93Nuvhw2LYvcxF78nbdtFt6KDcgToirCiJOY99feK29ir11bt8I4RWUKEhVDlCdJLTKL1pMRw1obaui5dLQVB9UNoQo0APeAPjRKvGc7dpnM26l/SErxjp8JeubZLZCgKXLbh0Y3Xu5YkEBLiwAQSD3HSKGekjfK5ew9q1cW2p6QO2QtqAjqNDIAJJ0knTuNdaS9+Xl1BMELpHMHNJPgQP6Ne0Mc7e6WU32WW5YzZNxlFjCiwLVxWtoGZilyLrkSzBigzsT9XNy1NB8FtJMNtZb72zYXE4Z+kVrZDZ7bTnyiTLAIO8g84q3sjeQYzC2jh7ipdACvnJUBsokAlYfjOhBjXupT3x23av7TsIrq3ydMl109UuXBYAnksCTJ4t2a+oSuTNLbuIXxnbfaw+KvrdwtjPbtsxFm4FDMbsF2C5uEiY0YFjI1EVt2sJisLftYi5g1tq5W29oFUaLfXN3LwUErqzEetHBqaujU6wOHZXotCZjj/XCkB2icdI2dCM9ZPSnt3D4nZV5ZuW7ga2UVlgls68CDlYAEyVYxQj0a4a0cLgsRnC3E6VG9WCAzgkmJkKRGvOq3pBWcDc+0muunWEk/D9ak/0f7dS2fk11HdXdTaNsKz27h6pgNoVIIn7M607Vc19O7wMVetabNvdHXfTYthNl4h0d9SjgMqjL1wRbVQBkUsRpwE6cTPL0A7Yt2reLtXNCWR1hZLyCuQAdZm0kKBzJ7aGemHFNZSxhLaC3auTdeIzXWUwC5HMGT5jsgB/RztX5N8sUKCz2cq3dM1t8wWBOoBVzMfVpvTKWAGesWvIBJx0mlYjCfSK3ralitllgl0QAQwV+qwiAQdQs6agXMVsrpFs2zC2+nRlUjpCWOeDcLyGOZsxHDQ6mkTB7Uv2oC3rhQADo3ZmSBwhSYWIEEQRGlHLm+1woBbQ27kZWYkGO0pB0J01OogiNZq2zsu9bl29PpKF7UoNJyeRKe8m1Ll7G4D5WVtvYvtadUBUFiUCsBJ0PA68BOk04ps226PhiGCBgQpluqIjrNMydeMjTgazTaiG7hsUxJNxcl8OZLBkuBSZOskXDx7uwU67qbZTEi23QBLzDVjBGYccnOdeccTxpftOj0Vn5+eMZ7Nu9NVnz+v8AUWfSXhRcx2Gw1snpGtrb0JkdLd0k8+qGNbxh7IRFRfVVQo8FECvzfty6zbUu420Sy2r6ZJOlw2QuZV7uMHh1hWx4jesYi2GwzEWyyKzaB8zkDKAZy5QSSSOWn1hD0qU1ZY/3J2KztjErb12ycU4DKrPbQ2wwJz9GbhbKFIbOoIIjtMTrHDZGEupNxyilhERE+rq5JJLCG5nie2q21MJ0aS8lDcV2cFpIHAMT1hEgyDrlI0LQft7GW4iQ92esWzF3VBMKWdphm5DiFYR25Z1a2hrB0/iMopVcGAcLhcNfx2K+VXVbDKFCJddVFq4xLROhBiSPq5iNKNXtzdlooZra9YfNtnZzqNCgBM8e/lJrlg8IvS4h4crdzn5tmS4Sl15AyjMSARIOup4gaXrcEiUuwNWCu0oQxZQAstkAczIHAGJpyu7eoI/PwyjbmKWzdk3cHjBh0K4i3eCwGML1zAGTWD1s0xOW2xk6xtFsZLYzGcqjM3blGp84rOLODw+I2iti27Z7ZN3EDO2XKhB6K3zBDvazQQAqFYExWmldI5U+nK5i79ZkWydpG/tVxcAuWwFQFsxlrts3GeAhX1CEXMVhSQPWMitu4drbuylriLAcDOxtZ9FLZlVnstwzjgw7yWYthWPkrPrlLMMxKs8OqraOg45OiMDhF1TTXayuh0WG0ukggEDRtG1ykTE6QZrNUqRyM/z3xjacZmH7K3jQXRmdwGuunVHrJcUS0jql1uKpDDmgI406bRtsy2MUbQvHFWmK2imY2Lph70AgnJnUkxrrHfQLbXQRbSxD2MIt9m4iGZCtpQI0OZJjTUzzEjNlbQvWblu8rhriAxnkqAwIKgE6LrwFNJWp3BR/fP4fhE79UtG0uescd27LtcsM9hLKoxF+4FygoxVgqmNBKrmWSBLSdQK2BHBAIMzrI51ge3N7MTirfRP0du2RDC3mGftBJJJXQaad8jSuWw948ThD8zcIX/DaWtn9SdPFYNMVqQOYrb2lTvwOR4z9B1KD7qbcGMwyXguUmVdZnK6mGE8xPA8wRRipxsEEZESd5Lt1savRAEWrFzNP0XcKyQPpH5sSOwjUcCR2fiOktq/aAfaKq2zGPxQA4i25PHUoEjuMWlMdhB51y3ZcdG9scLVxrY7gvAeQgeVLP+uO1D1B+d8L0Nv4u1hiFOf513fqozwSQWJygwJb30SoXtmQ1l4MKzZiBIUFTq3YJjXlzgUHgScr4jGpdutaXMc+GuTKOogFV4soH/qGsntqWtA/TAzD7XH38K2W2c+KZQCejtAE9hutMeMWlP6wrHXlEccCuZR9oHKP2qjZ0GJo9lkbnB8JaU6VCa+bXCvM0+A99UTot3EpNiCL8Twn2jo9fY8eVMSHSli4p+Unsgn7wtD+H30wJdgRxNSccCfOu2ABrbMfnE7sY1NIm29oJiL0rOUJ0YYkQJmWjsMjTjpTVthytl2JiFMd2lZ/MKPKr9LWDljFtLwd0Yd196MRgFdbXREO3XV0zqCAACGDCRA8KF4a8EZnibj5ixkgLnJkR+Pf3VXrxjpTnoljotYHImx7HxovWUuKCMygxzHd5cPKrefs/wBqW9znnDW4Utow46CHYczFMIz9ijzrlL6wtjAeM6Gs7kB90VfSW1z5KqqQFe4Bc5EgAkADmJEn7IpHwFjIxZGYHQqw0OnZrINM/pKvy9pJ1VGJ7ukYKP3KXsKdPOtnRjbQPfMHtCwm047pz2ob2IvBrrs+URmcljHGBPKfx7a+8FZW3c6STA0k8u2e3U8a70Ow6zfedcple4nWfGnK7ChDDuiW4sCDG0Ga9Aqts38kmv0R8BVotGvZ+GtdUrZXM5yxNrlYKxLlmIJ6k6AcwDoT2yRI7NKs7PvtZcPbPWEgTwGYFSY7YM+Qoeh9X7I/H+dXBXH32NYxZu+d1p6ErQIoxifQPVCycomByGYyfaas7MxzWLqXE1ymSkkC5oRB8mMHlM1TBrnYYkmePdVJUEEGXnB4m6Wr6XrIdeslxQRPMNQ3duwLVnM7AzHWJM5YGRTI0ygheJnjxY1X9H13NgkU/QZ1Pd1yw/ZYVc2jlsWhaT6egzEsEVV6zHNMwBoO0iuUKFbH048f2GZBiANxlHePbVoqbVuLj6ElCPmyTCkMDpcJOmojUmBx92VtBipXE3iIOoRGV7oHqzcBk9hICyVPAGKX9ljMwBzTma4ZJJ6wXJJJkkK581JpmAhY7vwrZ09YoXasV1FpRgvz8/8AU47q7VawuXokMaHgHUFiQM2XM66nQgwedPeztpJeHVkEAEqeInh+Oo7COVZagY3GKEKy5hnjXMxMAeCtP647xRvdfaZs3Fe8UFlx0YYALkaQAzHmGKhZMmYPBoXR02pydpMnqKdiq3jj6S36QGfDf3mxlzlXlWBh3RcygwRqbaOJ/NTsAoZsPeG5ewD4i8RaxBV+rwC6kKwQ/mgGTPA8q6PjDjMVJ1ROsnMIs9SB9Yrlctx+cA+jVvaOAHQ3AitmKMAqtEswMc9NTWgdEDls4J5mYNcQ20DgcdfpMw2/sw4S1ZsOQHcnMskkkPddnLSZkizE8gapVrmM2PbuWmS/DZjnZxoQw4Mp5BQAB3CDMmcw2psx7D5HB1EqYjOvbHI8iOR8iY0UvXWN/U8nzMze039K4Zeg4/3KcVyZ4cL2g+0GK7KxBBBII1BGhHnVbEyXU/aknvK6k1ZM5Apmo+hnHf8AM2O9bw/WGRv3E9vfWn1gm4G2lw+OtNIK3PmW14C6Vg6dlxUnuJreda8M6DROWpGe7iJ+0cMLeMuFLlxMyI7wc2Z3ZlByOG+jaAhRy86r7l2ow+fncuXLhJgE5nYgkDT1SOFHtuYPLmxCqzMFAdVIllQsQQD9JczHvk91Bdz7cYHDj9Emo+yKUZWDnPTu+U1aiCIYZwPw7/KvhFJMt2QF7B38if5eM+YfDhJ1JJ4kmSfPsrtXstiBvPsrMMUtq31g9tp6RgAttLLEBNQxy5hw4GJ+jSbiLeXKgECeHcuojzy+Rps3t2xct376KGVZtljkPWBRBAYciAR9HRX62lDruBwtxgVuW0eAWZXAQZS6McpMKjMlttIPzh5RUMMW5+HyjOl1SUZBHX59YKVZ05VCZ0rlZeZEjQsJH0gCQCO4gTz48+NWFEVSZ06EOoI6QZdb53vJPkAlvX7wjzphw6CJ8aX7NuGd2Ays8KeOqFsxHZq0fq91GbOPtxGYD7Uj41NwcCfPO1rBZq3Ig7fG8RYIHMgHu1n8I86GbtYG3etXUficuvNeMEef9a0yYk2rqlWhlIg8dR4j4iq+Fw2AweHt3Xu3jee4tt1EHIvG4VUASuXUMZ1gdtWVt7MqOsWq9ZSo69YgZ40kGNJ8KsWULacDBPjlUt8BWhvursTEMGsY5reYF8gYExx9V1zDTlrX1t/dfZ1rBO2HvBsRKi2XurL9YKQqCF1E8p4cKbFy9DHfRmfW4FycKv5rOPHrZv4qZ6E7v4dbNlbYM5RBPaeLH7xPGigccZrl9SQ1rMOhM6GpStag9wmS7xYwXb967Iy54XX6NshRHdAn9aq2HeNKIbe2cMPeMANafrW2EEEHioPCQZHhFDGXKdOB1Hd2j+u0Vv1FSg29O6c1cG3sG65nS7igBpVbDv1nbt1/Zr6vWYavlOJ/rlVoAlYAxGbZ5GRQOQA9wrrecBSTwA17/wCuFfNi4Mo/r31y2gepM6BlnwzCumZtlRYdwmI1RfUYIwCevxg1pDKOWXX2iPx9lWw2nCq0S+nYPbLH4GrUE1yLTtkHWeoTrP8AXfXJYzkTBiR393DTmZ7q7CqoWbhPZp7B/ua8HfBxjGJpXowxgK3rR4hhcHeGAU+woPvUQ3nYs5XkEFsf/uYZ/YiihHoxwZzXbpGkBF79Zb4L7atX8QblxXkw7PcUcsiqLae1WVvEmsFkA1juO4fuR/ciy7mVPE/t3z5wFsdPcb7C/dBb/UozcOh8KDbKtlmusP8AEb9kKvxWiLIYM02BgCZ+rbde3mYDwWIW2HDZvyt0zoS03HMKJzGOHDlVnDtmwuUDV1A1HAO0E+QJPlXxs+0GVXJM5nbQ8c1wt8QK82dwwy8meD3gW7pA9qg/q+NW6dVe4AePPzMd7R3Lp0J+HyHWGN0Y6HP9J4Y/rANA7hMDuAo1YGnjrSxuzKqbXFrTG1P1gkAN92J75pqSY1rq3nK056Huz9YK3kf5tE/xLignlCBrnvNuPOgPpGUGxYfmHyjwZGJHhKA+VdN+tuLaexaIlc/SXD9XIOoB3y6sR9VQPpVW35JOGsj6t8+U27n41U2Ch909s4J8jEgd9G9x7dtto2VuojhkuhQyhgGADAiefVPtNBaYNwrAbH2Z4qHK+IX+U+ceFKWfpMo0B/8AIWaUmxbD7RW7ctqziwvRzwQ2bhlgvDN88kGNI04mm2KB7KtG5eN7giK1u2QfymYqXb7MqFHbDHso9UK87RmdG+NxxPm6gYEHgRB7weNZku0L+Ev3MLati9Zs5USZV46NDq46pAzEcCTA4mZ0+s82oYxmI/zF99mzVOqsNabhGNIgZ8HwnW1vhYA+eW7YPGLiNBAJEggExpzAPtFc334wxkWRevtEhbdttdCfWaAOHGvtjXzacEaUj/zf/mO/8c+MsbtYf5bcvX8RZRAmWyiGS65Qt4XOkEZD87wABGUGaynFYgP1g5dkCs0kGCpYEaAdbICCTJOmtbXuYnzV9vrX3P3Vtp8UrId1thi6Ltx7qWbIaGPFyTPVRYgsfPXkeTzc1hpVo3Su8ljwM/PmckGtdKN3d3bQYC1ec22BKFgCy5coZHBCkMMwIkSQdeGvDG7uItpyLt4sFJH5PjGg/J8JikXuRW2k8zfTtOsrkA/t/MAbStBbFnMBlJvQI9ZumcmBzMFfCuKWTAhmTuDZo+8DTz6QtgphbOHRJYKz9ZguY55J1VQPojlyEydaTRXW6KpHpAcA4nzvta0tcWTjJlVbDk63rhGunVHPTVVBqtigrSpAYL1RmEmBJPWOvrMfuiri3GzeowUkwx4NlIDR4Ej20OsmVB7RPt1/GvLa6VACKP6ldYsByx7vrPLSi3JUDrKUOg1QghhPGMs6TUvqvRpKx0JL2wNAGbJM6S3qLEnlX0/EDzPgP9yPfXPFnqHvge0/y+FKsi4JjaWNkDMY7e9qES9k5/zYg+Z1A7taXdu7auYu4LVlcojLlEdbPoxYwNNQI7Jqm3fT5uXsqy+F/u0LiA65muorw4CllAI0RliCNRPiKxdlVPr4/ibZsst9TMz7b+CvYW7csXQpyNGbJ60kMrzGoIOmvaKbNxti4TGrca9fFsheopKqU11aWMMOIjjDCdYNaDtbZoxV6yxFpraCHVkeTIIKgGAOXrA8TIFZPszCrYxCiy/SgNIcSAQAZhlIJAmAwI5EVYlodT3ESl6iWUYzk4EZ9uej4i0b+Hvi6izmLLlgLOc6cgVPfWfji3h+BrQt697GawmFtSixFzgGdQNFgaAEzJHrRwAMFFTA3WFwopK27ea4wE5F6068OH+1WVkkcxa5NjlMYI6yphMRdX1H0ngeHsNdrmNvMCpZQDxgDUdmgqtaYASe2a86Wezsp8OwGMysopOSIXwV4aEkE6yOfHjHhFXxcFUNh4cOGJjiojnGpn2iilzZLg9RgZ5MDP3gPiPOs23aGImjTcdvM55hxNcLKMpY3FZCSTDAqQJPEMARpTFu1srJeW9fYRb64RQeuw0AM8dTOsDTnVzfneMXrSWOiUXCSzNxyqpWMh4gtMHuHOdIVne4Qd8lZcFG7wlDYe9+IwyZESyySSMysDqZ1Ktr7Oyje7+O6ZcxgFFyEDgCWYwJ5ZBbpGy6f1y1/CnDd1CmDZwBmOdh3kDKv7tHaOkpqrLIuGYgSjsyx7b8uegJ+33h/YAHRAj6RZvvsW+Bq5jLmVSeQBJ8AJ/ChdlbllVAV0CqF9XpE0EfQOYcOJgVyx+PLpl1OaEJVLkDOQupIhfWPE0i1bA9IsUZn8532fby2rYPEIoPiAJ99ePZLW3RJFxWTocuhzmOj/bkHuqxXuCum02IxGhGGw/TKp+ld+dVJ7ozfeHZVOjBe8Ym/wBpIP8Aj48MTzc6wQgJEFiWIktBdi5GY6mC0SeMU01h+ytu43DOZvk2yWIBXOuZjOgKkqCSdAa77T3x2jdbJaulVgSyIq8fziJHkQa61nO7btOZyKaUqpbcMZP7w3t3ZF29tBMKCHBYvmeeDBbt3pCOwZVEQIZAKIb84o21+TOLZclbmZC3VGoEzzMER2TrwoXu1t84fEJexDDIqm3cgSYKiGk9ZnZrdsanyFANobZa/duXrinNcbNoVIAAAVRJ4BQB5d9UvXcjlccYzIW7GqLIMtnH7Ce0a3Mthsdh1JYKzlTBiQUeRPGDwMa60uJjARIVte3L/wCVNvoz2Y2KxedXW38nZLhEFi4k6DgBMETrxqJRgOREtNp7Rapx0M3K0gUAAAACABoABwAHZX3Xgr2q50MlIG3xGLvd+Rvaij+A0/0i71LGMb86zbPsa6KU1o9ifzvjWiPth8fpKW0LpWzcYcRbY+YU1W2K5Nq3PHIs+IAB98197VP92vf5Vz9xq+dn6Ejse4PLO0e6Kycezz7/ALTTB9fHujfua04d/wDOvT/1GrIt1Xgtw1dhPPVjz8ANK1TcxupihppfPDlms2W8jJJ86ynddVa2QZnOTPcYjXxB9orS1HOmHkIjpwPTtn86xvu2lAL5Vz5SM0DNAHDNxjSquzZdLY+k72Ae/NcTN7prtjmy2X+wf3TXTdZJvYdf0gP3Ldxh71FY+nXcwHvEbt4Rj7p9+lwkG1JMOsgcgbRM+0Xh90Vny8BWp+l7Cg4W1c/w7w17risn7xX3VldvhX0Ds8+picZ2oOMw1i8B/wAMw17hF/EL4530/wC0fZSha9UeArSUsZ9gtHG1fL+A6WSfuXDWa2D1VnsHvpbdnI8CYwR6q+Q+k+shmSNCOqe0AsCfvAjyqtjm9Ud8+wH+dMe2ba/JsA6kdazcDD84XmJ97+6hGJw393N39Pbtg9k277t+6lUO3szL61xaBBpFN26TtY6QgkFrcdE4DLeuZT1WOkHkBzkiTwoDsSzNwseCCfM6D2CT7KOKsjXnx89ayrG/6zqNF2cLq/SE48P9x02oStq5atlbOa0Cbp1brFgBMkSRMHU84JrPbGCt2wHQleXGfFQBpMjgOYoo99mjMxaOE8hwHsUAeVCtmoCFdh9HMZ5AiYHYNeVUV7gvJl5pGkUFwCxzj3Y/v3Qcc11mYr5GNOWUT2R7aPYratvC7JFmFN3E9ISoIlQ0LmeCToggdsrwg18bMGW3J5CT5DX8aCekTA9DjjbjhZse0WbYPvBpun1yR3CYN67W3k5LZzB+x1+esiBrdtgzzm4vbVHDjj40R2IJxOGH6ez/AN1KpFMruvYxHsmnu+K90NbtDrv4L8W/29tN+KvZQhJ+ko820FL+wcPFlH+u932J0I+JNF9ufkAfqtbbyDrPurJ1XN2Iwn6ZcF3MsrSztsHpUn6pPtYfyphwPBh30B284OIyj6KKPM5m+BWpaEe3AkNSfZmUL13LHeY8Oqxnw0oxuziSbyJmbo3OqzoSAzDw1UcONAsdwX7X8LVe2Bdy3bJ/SoPvMF/irYuUMrAxKlirKRxNlsx0eY6wCfYJodiC+IsKbarmzI+V2I6vEgkA68DV+wJskdqsPaDVfd4zaU/mp71FZRAIxNUEg5EoNh7wKL0Ms7BVh0gmC3EkH1VY8OVd9s7Ev2cFi7l3Iua0qZFYtp0imWYqBwnQTxOtMGzUzYq2OSI7nx6qL7nf2GrO/wCp/s/Ex/hz5Agn3CpaXSVVuHA5nmp1dtiFWPEwy6whZ7RHlXZTXC+oKCQDqOI766iFXQAACYHDtrrlPM5C9BjjrkiUtrOOibUSzADvykT7kJqna9UT2Vd2xh4sBiPVuIgPeyXWPutj21UucD4H4UlY2bD7uPv95oaZdtQ9/P2+05WlKsyEyV004dUxp7K0f0IuBisQvM2lP3WA/ipE2zbyYy8oEAMfeA3403+hy7G0mH1sO/tD2j8BSr80x1eHm41KlSkYzJSTvoIxVs/Wst+w6/8Aye+nak3flB02GbnkvDyJsn4qKX1YzS0v0pxcsB5muZ7ZXKMmoMEt0gdY0kACD3+HPhsy9nUP9aG++qt+NELS9ee1APulv/KhOxeDL9S66fcMD3RWOT7Mjy+81QPaA+4/aMu4mYfLw8Am6HABmFNlFBnnIt1nm69uMKj/AKa4n7Fhx8GrRt0h8/ix227J9vSj8KQ93h/w5RzGNJ/9s/8A41ptzpx5TPTi8+cKbceMNcPahA1jVhlGviRRfcxJxNvuW43hGVf9Q0F2ugbDGRPqe3Mse+mHcEfPt2i1p35nGb2ZV9tZuhANi+Z+kb1JxW3w+sL+kmzm2ZitJyoLn/SZbg/crFrdb3vRbzYPEiJmzc0/UasCwzSoPbr7a7Ps08sJyvaf+OOGxdoImyNoI3GQo8b6qi/tLWfxV7F4tgrWh6rlHbxTpFX98/dqiKi6Ytbzkan3VIPdPu/eY5UJ6iA5R2F4LD2qD5miyYbNsnEN/h4yy3ttm3/qUDVpk9pPu0HuApl2C2fAbTtH6NlMQB29CxLe4L7ao1AypxGqT7QZgXYZHRuB60lm0OiwAGPd30WoXuzts4N7hKh1uJlYZwI5g6BgewgjUE9lM+F2I9xEcEAOoaCdVzCY7DHj/Ksdq2JyBO17N1qlPRtxjpBZFUwuXDv25WXzXq/ET50dtbIdrecaiJgROniRrQK5dDWiwEB2QxMxJSRPPQe8+UCpHWedpW1uBtOTzCWyML0j27cTnuqh8GcBv2ZPlVD04pG1WPbZtn94fhTHuJazY3CjsZ2+7buR74oL6e0jaKH61hPc1wUzpRwTOe1Z9fEUt2DOKwn/AOTY/wC6lDL6ZbrrzV2X7pI/Ci+6Kj5Vh5+jcVh4owYe8ChWKbNeut9Z3b7xJ/Gm++Kxy2Ve/u2FTsF1vv3mH+nRHbYnCXv8pj7Fn8KAbAullUH6HVHmS/xc0zY4fMXP8tv3TWVqT7XPvjCfpnxgTqe8A0ubXuA4u8B9Epr2/Np/Kj+y/o/YX4CgW17WXEuebFT+wo/nV2h/z/CVan/HKWMHVHcwnz0/GvrBXMuVvqsrfdYN+FdmSbd3uVT7L1oH3E1Vteq3h+FbB5JEzxwAZt9k/NPHJW+BrlsJQLYA5KvuAr3ZBzIe8D9of71x3bcmzbJ0Jt2yR3lRNZA6CbHfGHd8H5Vd7BZte0vf/kKMbawXTYe9Z4dJbdPDMpH40K3c/L3v8uz+9fpiNMJ0i7dTPzVekWzOhUiR2EESPca7MJU+H4UU32wPR4zF240ZiwH+aA597Gg2GJNsSZMfh/KujqfcAfETn9Sm0EeBhbeTBRsexd+vjGY+At3LY96n20qv6p8D8K0neCxm3atsP/TdW9t8of3zWYWsRIg8eHcZ08qzq3yzE+M0tmEUDwEL7328u0LscCLR+9YtE+8mmP0RD/iS/wCTd+Nulrey8GxSONc1jDk902Lemvdr500eh0f8R/8A57n79moZ9iZZ/wCybjUqVKSjMlKW/a9bDNH0nX71st/BTbS3v3bmwjfUvWz98m3/AKlVXjNbD3S2g4sU++ArfAULwgAe6ByunzLhX/jjyopb4Ch9tSL1wduRvaCv8HurA7jNvvh/dH/mcV/lWfjepR2NaH9nWjAk4u6Se2EugewGmbd28ExrrP5XDSOwHDvr5kXx9ylG3tFbGysNccEqcXcED1pZbkEA6EASTr2Vq8tpwF8DM39NrE+IlzaS/wB3j863P/USmLcNR093t6JI++8/w0k4/erDNZcTczZdF6NpkajX1eIHOvvd3f8ASziQ5tHoWUqzBszCSCCEyiYI4TMGktFXYtgLDAyfpL9QdyEDrx9Zpu/mO6HZ+Kf9EyjSdX6g8pYViGFtgr83qo+rqB7OHhRf0k71tiroFtw2DWCmU+u0AlrimGUgyFVgOE6zoubIweJvsRhbN52IglJAjsa5osdxNdJp9V6EnjOZy+tRrWCAHicrzS79xyx2ZdIPnJ86+S0ajlr7Km8+x72Cu2rd4qtxkFxlTUKCzBRmGjcDMaCedWN1zbv4uxavGEuOEYroZfRe7Vio4c69OpBPrCXJpWCjE5XUIJDGW5ntJ1nzmiO7m0hYvEvPR3bV2y4ALSLiGOqoJPXVOHb40Z9K+xMNgOgFjOHuZyysxaVXKM2ZuBkxHf3UjbO290dwOMrEcjHujUHjr31XZf6hAGTLq6DvBJwJyUHgwhuY7DzrWd3sXms4fhrZU+BQKDPjI9lL+A23h8W627gVT9a8mYCBMDKCxOmg0nt11I7HxFu1a63UcAliB1WAkgQCQIGgmI9tIVWH/uMfGdBpa8MShyPKFdgvNodz3F+7cdfgKz90yKqdlzL91W/8a0jGhcPeZGMB1t3F0JHWQK4BHHroT+uKz/eB1S8bmVntlwVVYUnNo3WIOoLNxHMdlTtwcDPMLCWqWwDj8/iGt3saLF+zdYSEMkDjBUqY7wGmO6gvpsxQfaPVII6G2QRzDSfgR7ap4zeRQepbKD9I8n3Iv40LxeIS+wZ3hgMoIMgKCYAmSAJryjKZDTPvxYQVg7DXihDKYYGQew8qrWxx/rtps3a3XTFYq1Ye6wW4SCUyyAFZtJkfR5jnXzvPul8kxNywHLZSCpdcpZSAQRBMiTE9oNNelU8xc1ODtxzK+7baH7Y96r/KmraP/L3I49E37hpa2ZgujXNMl2YafoxaP+p8KYdr3suFut+ibL3kqQB4yazdTzYCJavC4M+di6rP5qj3ChW8A/vA+wvxYfhRHZl0IIIMQCCNRw7aE7xOj4hAG1yRodZJY8jM6cO+paZil+7ukbU3ptzOVr6QmJR578ozx+xPlVJGC+sY5ePh20y7B3UxFy6uazf6MrczNeVraKGtXFDMzgcGZT/tNALdjKxGXrjQtmVgT3MGOYe6tJtTjkCUpoy3qk/Lma5upezWrZ7bdtvaorrsH1Y7JX7jMo+FKu7u9duxZS3cR5RAodMpnKIEhjpy1+FfOH3zRA/Rh2Yu5GfowBmcsF6oOuuvDzpGOFWzjE1DdoTdvnsFtPYHf/UjyFMNZRuHvsqXntXwlu3dbMrSYRwqIE4QtvKgjkD41q00whBHEXdSp5mN+k21G0W/Ps22/eX4LSfg+BHZI/ryinP0n3Q2PGXWLKqTykNcaJ7QGHtpNwnFvtH+X4Gt7S/40+MxNZjNg8ppW7+F+UbBxFkDleC+P5QftGsYwgB1/rWt/wDRV/8Ab0nQl7kj9Yge6D51gtqw1t3tuIdCVYDkVJUgd00hWfasPeY/j2a+QljaN7O9k9llEPjbBT4IKefQyv8Af3PZh399y1/Ks4Oj/rfEA/jTb6O9qjDY+zcfRXmy2vqi6VgkxydU8BNSZfZkQU+sDP0KKleCvaQjUlDN5bCNhrvSFgqr0hKxmBtdcRIIJlRoRFE68YUQn562Nte7clb964WMQA5UTzAyQIFccWbq4jMOla31QSOkIHElS44sM08ZAZe6tYxno0wb3hdU3bWslLZTIT3BkJXyI7oprwGBt2UFu2oVBwA95J4knmTqaVGmwxPdHW1S4GBzMa2dtBlcXbV1i4BEli8BolSrExJAkaHTlXTDbCfHYBsLbE3MMzXrbqTldmkG006KxBMENpGoA46zjdhYa9+Vw9i59u2jfEVawmDS0oS2iog4KoAA8ANKlXSyHk5Ers1CsOFwZ+c9l7o4+/e6EWHQqYdriMqoO0sRB/VmeVaDf9DNkwbWKvJoAQVVhIEEjgRPGCTWpVKuCAStrmY5iRuf6ObWCuG6b1y85UpDKoUAkE9XUk9UcTTqiACAAAOAGg9lfVSpdJWSTyYub4bmYbaCqLwZXT1LiEB1niJIIKnsI5UN3Y9GWDwdxby9LduqZRrrDqHhIRQFnvidadalE8lDauxcPiQBiLFq8FMqLiK0HukaVW/+lcFly/JMNliI6G3EeGWjFSiEWsZuNgmTLbsW7BzZs1lFQyARrA1EE6fyqpgdwrSuGuubigyEy5VJ/O6xzDu0HbNOFSolFJyRLFtdVKqSAYI25u5ZxQHSghl9V0OVhPKeBHcQRQfC+j3DBw11nvqOCXMuWY4kACSJ07DryEN9SgopOSOYC2xVKBjjwzxFK76ONntxsHwFy5HszRXKx6L9mI6uMMJVgwlmIkaiROo04HSnKpUsSvMq4fZ1pDKWrakc1RQfaBQjfjoBhXe/ZW8FgKrfWYhVOYaoJbVhqBNMNc79lXUqyhlIgggEEHkQdCKDAcGYEuDHEnIJMQzKBmiQBPcBrJOUSSaat3dy7lwo7ILaBlbNcB6RwrK0BT1gDESxETwNaJg93sLabPbw9pGHBggkeB5eVE4pZNPzljmNWakMMIoH1mR7z7o3bd67dGHW9ad2fMihmUMS0FIzaEkaAiAOGsCtnbQ6J1uWSEddAQoIjmpUaEdo49kHWtxihW0N3MLfbPdsW2bm0QW7iR6w7jXr6fLblODPa9UAu11yJR2Tik2lg2F1CqvmtuoOhy6Eq3Z/uNaWLvoitT1cTeCzwKoT5EAD3GtGs2lQBVAVRoAAAAOwAcBXSrtoPWLByD6vEWdibi4PDEMLfSXBwe6cxB7QuiqfAV7vFuPhMXJe2EuxpdtgK/npDDuYGmWpXuB0nm45zMgf0T3w6jp7T284zSGVujnraagtEiJj4U47w7zlGaxhx84vVZyNLZgGFX6TwRx6onnwpuodj9hYe8c12zbZojMRDR2ZhBjumoOh2kIcGWLYCwNnImUXdjWiZKO10y0WgWuOeJYqNHkkyWBGtUMJu+GLgvetwxGRlUMOB4Mkg6zw4ERpFbXs/ZlqwCLVtUB4wNW8TxPnQjePdvpz0lsqt6IMzluAcA0CQRyYAxwg6VQtepqT2dh3efEsZtPa/tKxjyi3urdtYK3iSEJdbbXlOYlrq211Qkn6LGeyLmnA1kOIuNcuXLjN13Ys0RBLEkwDMDX4Vuu7+7d5LwuXygChgqqxbNmEHMSohYPCDJjhEEXtf0TYa42axcewPqQHQfZBgr4THcKnSbtgLH1p4/oQ5CjK90xkbNZle7ldralQz6wrMDAaNFBC+HLia77PxPQ3Euqql0IZc6h1kQR1W7CAdII5EV+ht1t17OCsGzbl8xzOzwS5IjUARECI7K+MTuVgHMtg7EniVQLPjliatIY85kQ6DjbPjcXeQ4/DdKyBGVyjAGQSoUyJ1AIYaHhrx40x1V2ds+3Yti3ZRbaLwVRAE8fPvq1U5SZKhqVKISVKlSiElSpUohJUqVKISVKlSiElSpUohJUqVKISVKlSiElSpUohJUqVKISVKlSiElSpUohJUqVKISGpUqUQkqVKlEJKlSpRCSoa8qUQkr2pUohJUqVKISVKlS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7172" name="AutoShape 4" descr="data:image/jpeg;base64,/9j/4AAQSkZJRgABAQAAAQABAAD/2wCEAAkGBxQTEhUUExQUFhQXGBwZFxgYGBgbHBUaFxwZHBsbHBccHSggHRolGxgbJDEiJSkrLi4uGB8zODMsNygtLisBCgoKDg0OGhAQGzQkICY4NC8sLzQsNCwtNCwtLCw3NCwsNCwsLCw0LCw0LSwsLCwsLCwsLCwsLCwsLCw0LCwsLP/AABEIAKEBOQMBIgACEQEDEQH/xAAcAAACAwEBAQEAAAAAAAAAAAAFBgAEBwMBAgj/xABNEAACAQIDBAYFBwkGBQMFAAABAhEAAwQSIQUGMUETIlFhcYEHMpGhsRQjQlJyksEzYmOCorLC0fAVJFNzw+ElNJOz0kOk0xY1dIOE/8QAGwEAAgMBAQEAAAAAAAAAAAAAAAQCAwUGAQf/xAA0EQACAgEDAQQJBAICAwAAAAABAgADEQQSITEFQVFxEyIjYYGRscHwMqHR8TPhFEIkQ2L/2gAMAwEAAhEDEQA/ANvqVK8ZoEnhXk9ntSlvCbzi+SbIU2+TltWHIhAPVPKSD3V9f2vfV9ba3LZmchh1I7mMMCJ5ggxxmqvT15xmWeifGcRiqVxwmJW4iuplWEjl7uR5Qeyu1WyuSpXhqBhRCe1yu4lFgMyqTwkgT7aX/SDvA2BwVzEIuZlKqJ4AsYE+ennWV7M2NjtrOt/F3Ltuw6lkNsouo0EpoQpgRpw7JJqLNtk1XM3jNXtYp/ZeM2bbW/dxXzdq6iKqG42ZGaMz5oESRKheANbNhbmZFaCJAMHiJExQrboOm2dZqV5XtSkJKlBNt72YPCMFxGItW2OoVj1o7YEkCu2x95MLiiRh8RaukcQrAkfq8YohCtSvK9ohJUqV4TRCe1KR9r+k/B4d3RheLIxU5UEGDDGSw0BBGsSeE197P9JWFvX7dlEvRcIUOVAUOxhV46zI1GnWHfHm4Sfo38I61K8Br2vZCSpUqUQkqVK8zCiE9qVKlEJKlSpRCSpUqUQkqVzv3lRSzEBVEkkwABxM0iYzfLF3bLX8Lhwlkeo94OXuSSJWymoXgOsRM8orwkDrAAmP9SkrYu8eO6FbuKwqhZhltyLgXT5wWySCJk5ZBgTrwpuweKW6iujBkYAqw4EGgEHpAgid6lSpXsJKXd/cQyYNwszcZLRIjqrcdVcydB1CePOKYqCb3YRrmGYIMxDKxUT1gjAkQNSY1gcYrxuhno6iKGznFmyXRmaTrmLMAQOCqBOukBR4CiL7SPycXdR9lHYnuFuMxYnSIma5YHo2shQEa3GRgplcw9br/V4gz2RHKqmIwtlrYtPbfIrBlXJchwukrpr6xyg/VXhpGMFGefGabGN+6lybTcdLrnUEEZzniDqIzxB10oyaDbqD5pwPVF25lPaMxJk9zlx4AUZNbCfpEzG6mZTv7vLce98mtXMgJyc4JPSAl44gdFcMTyXtNE9j7t2FyK1+4cQq5iFuhWX9RRIHASePfSti9itdx151fS3iGBWNQMl0SROiw3HXWeU092dndBce6LjZXAATkhA+iBAEmSZ4mO+c7JJyx56x8jaNqyrvDfe7gsbh7k3D0TFCmWbq6dWSCM2oGYfnRBEkJsHeHFW7GH6bDqFChbrAnqw3RiAYAefo68Dw4UV3asgYsW8y3A6PcaAuUhmuqQFAAKarBPrcamKsrbfEWcgN4OXtiVV3tkq4ZWYHOBOU8dVg9tWksUy3OD+35xKVADYHeIK3pOIv2cVZYhVdYVSi9QFo1g5jlENnBy+yaft0LVxcHZW7cN11WC5AGbKSAdOUAQeYg0u4bEXVt3XxIAtkRkIY3LjMAoUcF6x6oAXUsPEmMbtb5Bs9buI6z27aKwX6dyAIBPLNz7JPKr6DwZXcOQIxVV2niuis3bpBIt22eBrORS0R5Vk2E9Iu1rwvNYwtq7kBOUW7kJAkjNnl25AQCxmAOFMe6++j7Swd4BQmKS2cyrqDyYKGkhuUNMFl41cGBkGrZesS9lbtYTH4ZMTdNwYrEZnYtcQMzkkMVR5GQH1YHAKK7Y3YOF2Th3xdgXWxFlkKsbisy5mUEEJChSpIII1zVe2bgsNhsNYd7qWwGyoXdYcqzQZYcMozAz1ezlVnEYbC4kYg2LqXnBV2C5CILBuqw11CsJzRIHZrnix9/U4z94yUXb3Zmqo00M2tvHhcN+XxFm0exnAbt9Xj7qob4bbbAbPe8etdVAqaTmutCrPdmMnurBfR/swbTxbjEO+oNy44PXvNmGnSHgOPAcBpFaBOBmKKMnE/R2xtuYfFIXw91LqgwShmD2EcQfGs+9OO1Ali2i3CLpbMLQBPSBpUEmI0PafDWKVvSRu/bwWHt3sC5thXyXQt24WJaMpzBiQRBnx7qZtnYRNt7Nw2IZx8qw85iArS9shsrgyQGyKfOYNRDblyJMDY0S8X6NMYXtlXtuGEu5JTIx9YHiZ09YDWTNVNubBxGyRZu9IrScquhg2XgkAT6wgetA4ctK0XZuBvLaxBuYlirKXtsWDNhwRMgspYczrMZNOcCNs7uWmwlv5XiUayl13LvdeWDAheuxPXGpyiMxERSaXEkZPHlGWGASI2ejfetb2Ba5iL0vZZheZ2XQHrKZAAjKQBz051wu+l/Z4cr8+VGufowFI7QGYMR4Cs123sZsJsrB2VLBsXebEPbaRwUC0hHHKAwJB4nsgQe3e9HNs2He+ytcuL1GUhhZ/OzcGaRryAkDtLNlor6ylKw/M07d7fDCYwsLF2WXijKyNA5hXAJHeKP1+YLyXsFePWVb9k9LadDII1ghvpW2BykH6pB1r9K7NxPS2rdyIzorR2ZgD+NWK26Rtr2YI6GCt4dpFWWyrFJGZ3HFVJhQPzmIbXkFbgYIGYfC2D6qLPMx1j3lj1p76ob2C6MXce0+XKljMPrDNe/NJJ4iJ10GsivkWL4vqF/IgKrDO31Rp0YDKNIn1dNZ1rP1LEueekYpUbekYd3tp5rtywWZsqq6FtTlOjKSdTlManXrRyphrKsXvEMLiLjKLatJTM3WOUlRmFsMC2qcZ0zqTMwK+0PSU9u61o3S1vLmW6LSpccxwGclMmoOfKToYUgg09UfUGYo49Y4muivaWd1d4xeDJccdIrdTNCtcSAQSo0zjMAwHcYGYCmWrJGe1KD7wbft4VZbVjwQEA6mJJJAVZ5+QBOlBMft24Cc99LURKWlDPrESzgkySAIQesBxIpa/V1U8MefAcmTStm6Qrv1ad9n4pbfr9C0c5gTHmAR50Nwe3sOOjtK0MQsKqOVSQMqs6rlUwQACQamD250tsp063EuDJbuiOq5GiuVgQxIAIA1McSKC4F8Nat4V74UYgk2lLGGm0xVjln9GPVnU+dVNctyh19/zltalSQYd/t+yzNbVjnmBmR1ViCZCuyhWiDIBOldvRrhej2dhxr106QAxKrdJdV8gwoJiMVhmOKuYd819LTxleQSQYIUGDDtGvA+VOOwMAbFi3aJ9RY7h3DuHDyq7TjGZC0wjUqVKYlUlc7lwAEsQANSToAO0mh23tpNZVQgBuO2VZkgQCxYgEEgAcJEkqJEzQDFYR3VnvO1wqCwDcAVEiLajLMjTQnvqDWBTiWJUW57oMwOL6dsTeXKLbODlloINq08gidSrKTAg5j2ZjVFmw90dNZZrpYququLlwFSVBb1WDNESo6p5LXXCG8EQ28OwhACGZfnAAAA1uDBjQHNInUGMtdtn4Zrlo3esVOIZhZZFMKbhW4raFi2tw6GNF00mkxXucsY0SVXaI67v4NrNhLbcVB5kwCxIBY6swBALH1jJ50QNKl3alzChiSb1lVzMp/KWlEywf6aAA6N1hHEjgF3i9IpzNbwahiNDecdXTQ5F0LR9Y6dxp3coGYvXp7LX2KMmJu+Fp7W2lZGZekvIpgkSrBiykcwQw0PZTtt/bVnrWziRYuWtXR2NvMpmG01KwJBErrrHLOdoXLty8t+47vcQ5g+k5uGoiIiIgaRzr3enEtj3tm9bWbSkDKMufhOd8xkGIAGgknupP1SckzVbQ6gAALz/qE93Nuvhw2LYvcxF78nbdtFt6KDcgToirCiJOY99feK29ir11bt8I4RWUKEhVDlCdJLTKL1pMRw1obaui5dLQVB9UNoQo0APeAPjRKvGc7dpnM26l/SErxjp8JeubZLZCgKXLbh0Y3Xu5YkEBLiwAQSD3HSKGekjfK5ew9q1cW2p6QO2QtqAjqNDIAJJ0knTuNdaS9+Xl1BMELpHMHNJPgQP6Ne0Mc7e6WU32WW5YzZNxlFjCiwLVxWtoGZilyLrkSzBigzsT9XNy1NB8FtJMNtZb72zYXE4Z+kVrZDZ7bTnyiTLAIO8g84q3sjeQYzC2jh7ipdACvnJUBsokAlYfjOhBjXupT3x23av7TsIrq3ydMl109UuXBYAnksCTJ4t2a+oSuTNLbuIXxnbfaw+KvrdwtjPbtsxFm4FDMbsF2C5uEiY0YFjI1EVt2sJisLftYi5g1tq5W29oFUaLfXN3LwUErqzEetHBqaujU6wOHZXotCZjj/XCkB2icdI2dCM9ZPSnt3D4nZV5ZuW7ga2UVlgls68CDlYAEyVYxQj0a4a0cLgsRnC3E6VG9WCAzgkmJkKRGvOq3pBWcDc+0muunWEk/D9ak/0f7dS2fk11HdXdTaNsKz27h6pgNoVIIn7M607Vc19O7wMVetabNvdHXfTYthNl4h0d9SjgMqjL1wRbVQBkUsRpwE6cTPL0A7Yt2reLtXNCWR1hZLyCuQAdZm0kKBzJ7aGemHFNZSxhLaC3auTdeIzXWUwC5HMGT5jsgB/RztX5N8sUKCz2cq3dM1t8wWBOoBVzMfVpvTKWAGesWvIBJx0mlYjCfSK3ralitllgl0QAQwV+qwiAQdQs6agXMVsrpFs2zC2+nRlUjpCWOeDcLyGOZsxHDQ6mkTB7Uv2oC3rhQADo3ZmSBwhSYWIEEQRGlHLm+1woBbQ27kZWYkGO0pB0J01OogiNZq2zsu9bl29PpKF7UoNJyeRKe8m1Ll7G4D5WVtvYvtadUBUFiUCsBJ0PA68BOk04ps226PhiGCBgQpluqIjrNMydeMjTgazTaiG7hsUxJNxcl8OZLBkuBSZOskXDx7uwU67qbZTEi23QBLzDVjBGYccnOdeccTxpftOj0Vn5+eMZ7Nu9NVnz+v8AUWfSXhRcx2Gw1snpGtrb0JkdLd0k8+qGNbxh7IRFRfVVQo8FECvzfty6zbUu420Sy2r6ZJOlw2QuZV7uMHh1hWx4jesYi2GwzEWyyKzaB8zkDKAZy5QSSSOWn1hD0qU1ZY/3J2KztjErb12ycU4DKrPbQ2wwJz9GbhbKFIbOoIIjtMTrHDZGEupNxyilhERE+rq5JJLCG5nie2q21MJ0aS8lDcV2cFpIHAMT1hEgyDrlI0LQft7GW4iQ92esWzF3VBMKWdphm5DiFYR25Z1a2hrB0/iMopVcGAcLhcNfx2K+VXVbDKFCJddVFq4xLROhBiSPq5iNKNXtzdlooZra9YfNtnZzqNCgBM8e/lJrlg8IvS4h4crdzn5tmS4Sl15AyjMSARIOup4gaXrcEiUuwNWCu0oQxZQAstkAczIHAGJpyu7eoI/PwyjbmKWzdk3cHjBh0K4i3eCwGML1zAGTWD1s0xOW2xk6xtFsZLYzGcqjM3blGp84rOLODw+I2iti27Z7ZN3EDO2XKhB6K3zBDvazQQAqFYExWmldI5U+nK5i79ZkWydpG/tVxcAuWwFQFsxlrts3GeAhX1CEXMVhSQPWMitu4drbuylriLAcDOxtZ9FLZlVnstwzjgw7yWYthWPkrPrlLMMxKs8OqraOg45OiMDhF1TTXayuh0WG0ukggEDRtG1ykTE6QZrNUqRyM/z3xjacZmH7K3jQXRmdwGuunVHrJcUS0jql1uKpDDmgI406bRtsy2MUbQvHFWmK2imY2Lph70AgnJnUkxrrHfQLbXQRbSxD2MIt9m4iGZCtpQI0OZJjTUzzEjNlbQvWblu8rhriAxnkqAwIKgE6LrwFNJWp3BR/fP4fhE79UtG0uescd27LtcsM9hLKoxF+4FygoxVgqmNBKrmWSBLSdQK2BHBAIMzrI51ge3N7MTirfRP0du2RDC3mGftBJJJXQaad8jSuWw948ThD8zcIX/DaWtn9SdPFYNMVqQOYrb2lTvwOR4z9B1KD7qbcGMwyXguUmVdZnK6mGE8xPA8wRRipxsEEZESd5Lt1savRAEWrFzNP0XcKyQPpH5sSOwjUcCR2fiOktq/aAfaKq2zGPxQA4i25PHUoEjuMWlMdhB51y3ZcdG9scLVxrY7gvAeQgeVLP+uO1D1B+d8L0Nv4u1hiFOf513fqozwSQWJygwJb30SoXtmQ1l4MKzZiBIUFTq3YJjXlzgUHgScr4jGpdutaXMc+GuTKOogFV4soH/qGsntqWtA/TAzD7XH38K2W2c+KZQCejtAE9hutMeMWlP6wrHXlEccCuZR9oHKP2qjZ0GJo9lkbnB8JaU6VCa+bXCvM0+A99UTot3EpNiCL8Twn2jo9fY8eVMSHSli4p+Unsgn7wtD+H30wJdgRxNSccCfOu2ABrbMfnE7sY1NIm29oJiL0rOUJ0YYkQJmWjsMjTjpTVthytl2JiFMd2lZ/MKPKr9LWDljFtLwd0Yd196MRgFdbXREO3XV0zqCAACGDCRA8KF4a8EZnibj5ixkgLnJkR+Pf3VXrxjpTnoljotYHImx7HxovWUuKCMygxzHd5cPKrefs/wBqW9znnDW4Utow46CHYczFMIz9ijzrlL6wtjAeM6Gs7kB90VfSW1z5KqqQFe4Bc5EgAkADmJEn7IpHwFjIxZGYHQqw0OnZrINM/pKvy9pJ1VGJ7ukYKP3KXsKdPOtnRjbQPfMHtCwm047pz2ob2IvBrrs+URmcljHGBPKfx7a+8FZW3c6STA0k8u2e3U8a70Ow6zfedcple4nWfGnK7ChDDuiW4sCDG0Ga9Aqts38kmv0R8BVotGvZ+GtdUrZXM5yxNrlYKxLlmIJ6k6AcwDoT2yRI7NKs7PvtZcPbPWEgTwGYFSY7YM+Qoeh9X7I/H+dXBXH32NYxZu+d1p6ErQIoxifQPVCycomByGYyfaas7MxzWLqXE1ymSkkC5oRB8mMHlM1TBrnYYkmePdVJUEEGXnB4m6Wr6XrIdeslxQRPMNQ3duwLVnM7AzHWJM5YGRTI0ygheJnjxY1X9H13NgkU/QZ1Pd1yw/ZYVc2jlsWhaT6egzEsEVV6zHNMwBoO0iuUKFbH048f2GZBiANxlHePbVoqbVuLj6ElCPmyTCkMDpcJOmojUmBx92VtBipXE3iIOoRGV7oHqzcBk9hICyVPAGKX9ljMwBzTma4ZJJ6wXJJJkkK581JpmAhY7vwrZ09YoXasV1FpRgvz8/8AU47q7VawuXokMaHgHUFiQM2XM66nQgwedPeztpJeHVkEAEqeInh+Oo7COVZagY3GKEKy5hnjXMxMAeCtP647xRvdfaZs3Fe8UFlx0YYALkaQAzHmGKhZMmYPBoXR02pydpMnqKdiq3jj6S36QGfDf3mxlzlXlWBh3RcygwRqbaOJ/NTsAoZsPeG5ewD4i8RaxBV+rwC6kKwQ/mgGTPA8q6PjDjMVJ1ROsnMIs9SB9Yrlctx+cA+jVvaOAHQ3AitmKMAqtEswMc9NTWgdEDls4J5mYNcQ20DgcdfpMw2/sw4S1ZsOQHcnMskkkPddnLSZkizE8gapVrmM2PbuWmS/DZjnZxoQw4Mp5BQAB3CDMmcw2psx7D5HB1EqYjOvbHI8iOR8iY0UvXWN/U8nzMze039K4Zeg4/3KcVyZ4cL2g+0GK7KxBBBII1BGhHnVbEyXU/aknvK6k1ZM5Apmo+hnHf8AM2O9bw/WGRv3E9vfWn1gm4G2lw+OtNIK3PmW14C6Vg6dlxUnuJreda8M6DROWpGe7iJ+0cMLeMuFLlxMyI7wc2Z3ZlByOG+jaAhRy86r7l2ow+fncuXLhJgE5nYgkDT1SOFHtuYPLmxCqzMFAdVIllQsQQD9JczHvk91Bdz7cYHDj9Emo+yKUZWDnPTu+U1aiCIYZwPw7/KvhFJMt2QF7B38if5eM+YfDhJ1JJ4kmSfPsrtXstiBvPsrMMUtq31g9tp6RgAttLLEBNQxy5hw4GJ+jSbiLeXKgECeHcuojzy+Rps3t2xct376KGVZtljkPWBRBAYciAR9HRX62lDruBwtxgVuW0eAWZXAQZS6McpMKjMlttIPzh5RUMMW5+HyjOl1SUZBHX59YKVZ05VCZ0rlZeZEjQsJH0gCQCO4gTz48+NWFEVSZ06EOoI6QZdb53vJPkAlvX7wjzphw6CJ8aX7NuGd2Ays8KeOqFsxHZq0fq91GbOPtxGYD7Uj41NwcCfPO1rBZq3Ig7fG8RYIHMgHu1n8I86GbtYG3etXUficuvNeMEef9a0yYk2rqlWhlIg8dR4j4iq+Fw2AweHt3Xu3jee4tt1EHIvG4VUASuXUMZ1gdtWVt7MqOsWq9ZSo69YgZ40kGNJ8KsWULacDBPjlUt8BWhvursTEMGsY5reYF8gYExx9V1zDTlrX1t/dfZ1rBO2HvBsRKi2XurL9YKQqCF1E8p4cKbFy9DHfRmfW4FycKv5rOPHrZv4qZ6E7v4dbNlbYM5RBPaeLH7xPGigccZrl9SQ1rMOhM6GpStag9wmS7xYwXb967Iy54XX6NshRHdAn9aq2HeNKIbe2cMPeMANafrW2EEEHioPCQZHhFDGXKdOB1Hd2j+u0Vv1FSg29O6c1cG3sG65nS7igBpVbDv1nbt1/Zr6vWYavlOJ/rlVoAlYAxGbZ5GRQOQA9wrrecBSTwA17/wCuFfNi4Mo/r31y2gepM6BlnwzCumZtlRYdwmI1RfUYIwCevxg1pDKOWXX2iPx9lWw2nCq0S+nYPbLH4GrUE1yLTtkHWeoTrP8AXfXJYzkTBiR393DTmZ7q7CqoWbhPZp7B/ua8HfBxjGJpXowxgK3rR4hhcHeGAU+woPvUQ3nYs5XkEFsf/uYZ/YiihHoxwZzXbpGkBF79Zb4L7atX8QblxXkw7PcUcsiqLae1WVvEmsFkA1juO4fuR/ciy7mVPE/t3z5wFsdPcb7C/dBb/UozcOh8KDbKtlmusP8AEb9kKvxWiLIYM02BgCZ+rbde3mYDwWIW2HDZvyt0zoS03HMKJzGOHDlVnDtmwuUDV1A1HAO0E+QJPlXxs+0GVXJM5nbQ8c1wt8QK82dwwy8meD3gW7pA9qg/q+NW6dVe4AePPzMd7R3Lp0J+HyHWGN0Y6HP9J4Y/rANA7hMDuAo1YGnjrSxuzKqbXFrTG1P1gkAN92J75pqSY1rq3nK056Huz9YK3kf5tE/xLignlCBrnvNuPOgPpGUGxYfmHyjwZGJHhKA+VdN+tuLaexaIlc/SXD9XIOoB3y6sR9VQPpVW35JOGsj6t8+U27n41U2Ch909s4J8jEgd9G9x7dtto2VuojhkuhQyhgGADAiefVPtNBaYNwrAbH2Z4qHK+IX+U+ceFKWfpMo0B/8AIWaUmxbD7RW7ctqziwvRzwQ2bhlgvDN88kGNI04mm2KB7KtG5eN7giK1u2QfymYqXb7MqFHbDHso9UK87RmdG+NxxPm6gYEHgRB7weNZku0L+Ev3MLati9Zs5USZV46NDq46pAzEcCTA4mZ0+s82oYxmI/zF99mzVOqsNabhGNIgZ8HwnW1vhYA+eW7YPGLiNBAJEggExpzAPtFc334wxkWRevtEhbdttdCfWaAOHGvtjXzacEaUj/zf/mO/8c+MsbtYf5bcvX8RZRAmWyiGS65Qt4XOkEZD87wABGUGaynFYgP1g5dkCs0kGCpYEaAdbICCTJOmtbXuYnzV9vrX3P3Vtp8UrId1thi6Ltx7qWbIaGPFyTPVRYgsfPXkeTzc1hpVo3Su8ljwM/PmckGtdKN3d3bQYC1ec22BKFgCy5coZHBCkMMwIkSQdeGvDG7uItpyLt4sFJH5PjGg/J8JikXuRW2k8zfTtOsrkA/t/MAbStBbFnMBlJvQI9ZumcmBzMFfCuKWTAhmTuDZo+8DTz6QtgphbOHRJYKz9ZguY55J1VQPojlyEydaTRXW6KpHpAcA4nzvta0tcWTjJlVbDk63rhGunVHPTVVBqtigrSpAYL1RmEmBJPWOvrMfuiri3GzeowUkwx4NlIDR4Ej20OsmVB7RPt1/GvLa6VACKP6ldYsByx7vrPLSi3JUDrKUOg1QghhPGMs6TUvqvRpKx0JL2wNAGbJM6S3qLEnlX0/EDzPgP9yPfXPFnqHvge0/y+FKsi4JjaWNkDMY7e9qES9k5/zYg+Z1A7taXdu7auYu4LVlcojLlEdbPoxYwNNQI7Jqm3fT5uXsqy+F/u0LiA65muorw4CllAI0RliCNRPiKxdlVPr4/ibZsst9TMz7b+CvYW7csXQpyNGbJ60kMrzGoIOmvaKbNxti4TGrca9fFsheopKqU11aWMMOIjjDCdYNaDtbZoxV6yxFpraCHVkeTIIKgGAOXrA8TIFZPszCrYxCiy/SgNIcSAQAZhlIJAmAwI5EVYlodT3ESl6iWUYzk4EZ9uej4i0b+Hvi6izmLLlgLOc6cgVPfWfji3h+BrQt697GawmFtSixFzgGdQNFgaAEzJHrRwAMFFTA3WFwopK27ea4wE5F6068OH+1WVkkcxa5NjlMYI6yphMRdX1H0ngeHsNdrmNvMCpZQDxgDUdmgqtaYASe2a86Wezsp8OwGMysopOSIXwV4aEkE6yOfHjHhFXxcFUNh4cOGJjiojnGpn2iilzZLg9RgZ5MDP3gPiPOs23aGImjTcdvM55hxNcLKMpY3FZCSTDAqQJPEMARpTFu1srJeW9fYRb64RQeuw0AM8dTOsDTnVzfneMXrSWOiUXCSzNxyqpWMh4gtMHuHOdIVne4Qd8lZcFG7wlDYe9+IwyZESyySSMysDqZ1Ktr7Oyje7+O6ZcxgFFyEDgCWYwJ5ZBbpGy6f1y1/CnDd1CmDZwBmOdh3kDKv7tHaOkpqrLIuGYgSjsyx7b8uegJ+33h/YAHRAj6RZvvsW+Bq5jLmVSeQBJ8AJ/ChdlbllVAV0CqF9XpE0EfQOYcOJgVyx+PLpl1OaEJVLkDOQupIhfWPE0i1bA9IsUZn8532fby2rYPEIoPiAJ99ePZLW3RJFxWTocuhzmOj/bkHuqxXuCum02IxGhGGw/TKp+ld+dVJ7ozfeHZVOjBe8Ym/wBpIP8Aj48MTzc6wQgJEFiWIktBdi5GY6mC0SeMU01h+ytu43DOZvk2yWIBXOuZjOgKkqCSdAa77T3x2jdbJaulVgSyIq8fziJHkQa61nO7btOZyKaUqpbcMZP7w3t3ZF29tBMKCHBYvmeeDBbt3pCOwZVEQIZAKIb84o21+TOLZclbmZC3VGoEzzMER2TrwoXu1t84fEJexDDIqm3cgSYKiGk9ZnZrdsanyFANobZa/duXrinNcbNoVIAAAVRJ4BQB5d9UvXcjlccYzIW7GqLIMtnH7Ce0a3Mthsdh1JYKzlTBiQUeRPGDwMa60uJjARIVte3L/wCVNvoz2Y2KxedXW38nZLhEFi4k6DgBMETrxqJRgOREtNp7Rapx0M3K0gUAAAACABoABwAHZX3Xgr2q50MlIG3xGLvd+Rvaij+A0/0i71LGMb86zbPsa6KU1o9ifzvjWiPth8fpKW0LpWzcYcRbY+YU1W2K5Nq3PHIs+IAB98197VP92vf5Vz9xq+dn6Ejse4PLO0e6Kycezz7/ALTTB9fHujfua04d/wDOvT/1GrIt1Xgtw1dhPPVjz8ANK1TcxupihppfPDlms2W8jJJ86ynddVa2QZnOTPcYjXxB9orS1HOmHkIjpwPTtn86xvu2lAL5Vz5SM0DNAHDNxjSquzZdLY+k72Ae/NcTN7prtjmy2X+wf3TXTdZJvYdf0gP3Ldxh71FY+nXcwHvEbt4Rj7p9+lwkG1JMOsgcgbRM+0Xh90Vny8BWp+l7Cg4W1c/w7w17risn7xX3VldvhX0Ds8+picZ2oOMw1i8B/wAMw17hF/EL4530/wC0fZSha9UeArSUsZ9gtHG1fL+A6WSfuXDWa2D1VnsHvpbdnI8CYwR6q+Q+k+shmSNCOqe0AsCfvAjyqtjm9Ud8+wH+dMe2ba/JsA6kdazcDD84XmJ97+6hGJw393N39Pbtg9k277t+6lUO3szL61xaBBpFN26TtY6QgkFrcdE4DLeuZT1WOkHkBzkiTwoDsSzNwseCCfM6D2CT7KOKsjXnx89ayrG/6zqNF2cLq/SE48P9x02oStq5atlbOa0Cbp1brFgBMkSRMHU84JrPbGCt2wHQleXGfFQBpMjgOYoo99mjMxaOE8hwHsUAeVCtmoCFdh9HMZ5AiYHYNeVUV7gvJl5pGkUFwCxzj3Y/v3Qcc11mYr5GNOWUT2R7aPYratvC7JFmFN3E9ISoIlQ0LmeCToggdsrwg18bMGW3J5CT5DX8aCekTA9DjjbjhZse0WbYPvBpun1yR3CYN67W3k5LZzB+x1+esiBrdtgzzm4vbVHDjj40R2IJxOGH6ez/AN1KpFMruvYxHsmnu+K90NbtDrv4L8W/29tN+KvZQhJ+ko820FL+wcPFlH+u932J0I+JNF9ufkAfqtbbyDrPurJ1XN2Iwn6ZcF3MsrSztsHpUn6pPtYfyphwPBh30B284OIyj6KKPM5m+BWpaEe3AkNSfZmUL13LHeY8Oqxnw0oxuziSbyJmbo3OqzoSAzDw1UcONAsdwX7X8LVe2Bdy3bJ/SoPvMF/irYuUMrAxKlirKRxNlsx0eY6wCfYJodiC+IsKbarmzI+V2I6vEgkA68DV+wJskdqsPaDVfd4zaU/mp71FZRAIxNUEg5EoNh7wKL0Ms7BVh0gmC3EkH1VY8OVd9s7Ev2cFi7l3Iua0qZFYtp0imWYqBwnQTxOtMGzUzYq2OSI7nx6qL7nf2GrO/wCp/s/Ex/hz5Agn3CpaXSVVuHA5nmp1dtiFWPEwy6whZ7RHlXZTXC+oKCQDqOI766iFXQAACYHDtrrlPM5C9BjjrkiUtrOOibUSzADvykT7kJqna9UT2Vd2xh4sBiPVuIgPeyXWPutj21UucD4H4UlY2bD7uPv95oaZdtQ9/P2+05WlKsyEyV004dUxp7K0f0IuBisQvM2lP3WA/ipE2zbyYy8oEAMfeA3403+hy7G0mH1sO/tD2j8BSr80x1eHm41KlSkYzJSTvoIxVs/Wst+w6/8Aye+nak3flB02GbnkvDyJsn4qKX1YzS0v0pxcsB5muZ7ZXKMmoMEt0gdY0kACD3+HPhsy9nUP9aG++qt+NELS9ee1APulv/KhOxeDL9S66fcMD3RWOT7Mjy+81QPaA+4/aMu4mYfLw8Am6HABmFNlFBnnIt1nm69uMKj/AKa4n7Fhx8GrRt0h8/ix227J9vSj8KQ93h/w5RzGNJ/9s/8A41ptzpx5TPTi8+cKbceMNcPahA1jVhlGviRRfcxJxNvuW43hGVf9Q0F2ugbDGRPqe3Mse+mHcEfPt2i1p35nGb2ZV9tZuhANi+Z+kb1JxW3w+sL+kmzm2ZitJyoLn/SZbg/crFrdb3vRbzYPEiJmzc0/UasCwzSoPbr7a7Ps08sJyvaf+OOGxdoImyNoI3GQo8b6qi/tLWfxV7F4tgrWh6rlHbxTpFX98/dqiKi6Ytbzkan3VIPdPu/eY5UJ6iA5R2F4LD2qD5miyYbNsnEN/h4yy3ttm3/qUDVpk9pPu0HuApl2C2fAbTtH6NlMQB29CxLe4L7ao1AypxGqT7QZgXYZHRuB60lm0OiwAGPd30WoXuzts4N7hKh1uJlYZwI5g6BgewgjUE9lM+F2I9xEcEAOoaCdVzCY7DHj/Ksdq2JyBO17N1qlPRtxjpBZFUwuXDv25WXzXq/ET50dtbIdrecaiJgROniRrQK5dDWiwEB2QxMxJSRPPQe8+UCpHWedpW1uBtOTzCWyML0j27cTnuqh8GcBv2ZPlVD04pG1WPbZtn94fhTHuJazY3CjsZ2+7buR74oL6e0jaKH61hPc1wUzpRwTOe1Z9fEUt2DOKwn/AOTY/wC6lDL6ZbrrzV2X7pI/Ci+6Kj5Vh5+jcVh4owYe8ChWKbNeut9Z3b7xJ/Gm++Kxy2Ve/u2FTsF1vv3mH+nRHbYnCXv8pj7Fn8KAbAullUH6HVHmS/xc0zY4fMXP8tv3TWVqT7XPvjCfpnxgTqe8A0ubXuA4u8B9Epr2/Np/Kj+y/o/YX4CgW17WXEuebFT+wo/nV2h/z/CVan/HKWMHVHcwnz0/GvrBXMuVvqsrfdYN+FdmSbd3uVT7L1oH3E1Vteq3h+FbB5JEzxwAZt9k/NPHJW+BrlsJQLYA5KvuAr3ZBzIe8D9of71x3bcmzbJ0Jt2yR3lRNZA6CbHfGHd8H5Vd7BZte0vf/kKMbawXTYe9Z4dJbdPDMpH40K3c/L3v8uz+9fpiNMJ0i7dTPzVekWzOhUiR2EESPca7MJU+H4UU32wPR4zF240ZiwH+aA597Gg2GJNsSZMfh/KujqfcAfETn9Sm0EeBhbeTBRsexd+vjGY+At3LY96n20qv6p8D8K0neCxm3atsP/TdW9t8of3zWYWsRIg8eHcZ08qzq3yzE+M0tmEUDwEL7328u0LscCLR+9YtE+8mmP0RD/iS/wCTd+Nulrey8GxSONc1jDk902Lemvdr500eh0f8R/8A57n79moZ9iZZ/wCybjUqVKSjMlKW/a9bDNH0nX71st/BTbS3v3bmwjfUvWz98m3/AKlVXjNbD3S2g4sU++ArfAULwgAe6ByunzLhX/jjyopb4Ch9tSL1wduRvaCv8HurA7jNvvh/dH/mcV/lWfjepR2NaH9nWjAk4u6Se2EugewGmbd28ExrrP5XDSOwHDvr5kXx9ylG3tFbGysNccEqcXcED1pZbkEA6EASTr2Vq8tpwF8DM39NrE+IlzaS/wB3j863P/USmLcNR093t6JI++8/w0k4/erDNZcTczZdF6NpkajX1eIHOvvd3f8ASziQ5tHoWUqzBszCSCCEyiYI4TMGktFXYtgLDAyfpL9QdyEDrx9Zpu/mO6HZ+Kf9EyjSdX6g8pYViGFtgr83qo+rqB7OHhRf0k71tiroFtw2DWCmU+u0AlrimGUgyFVgOE6zoubIweJvsRhbN52IglJAjsa5osdxNdJp9V6EnjOZy+tRrWCAHicrzS79xyx2ZdIPnJ86+S0ajlr7Km8+x72Cu2rd4qtxkFxlTUKCzBRmGjcDMaCedWN1zbv4uxavGEuOEYroZfRe7Vio4c69OpBPrCXJpWCjE5XUIJDGW5ntJ1nzmiO7m0hYvEvPR3bV2y4ALSLiGOqoJPXVOHb40Z9K+xMNgOgFjOHuZyysxaVXKM2ZuBkxHf3UjbO290dwOMrEcjHujUHjr31XZf6hAGTLq6DvBJwJyUHgwhuY7DzrWd3sXms4fhrZU+BQKDPjI9lL+A23h8W627gVT9a8mYCBMDKCxOmg0nt11I7HxFu1a63UcAliB1WAkgQCQIGgmI9tIVWH/uMfGdBpa8MShyPKFdgvNodz3F+7cdfgKz90yKqdlzL91W/8a0jGhcPeZGMB1t3F0JHWQK4BHHroT+uKz/eB1S8bmVntlwVVYUnNo3WIOoLNxHMdlTtwcDPMLCWqWwDj8/iGt3saLF+zdYSEMkDjBUqY7wGmO6gvpsxQfaPVII6G2QRzDSfgR7ap4zeRQepbKD9I8n3Iv40LxeIS+wZ3hgMoIMgKCYAmSAJryjKZDTPvxYQVg7DXihDKYYGQew8qrWxx/rtps3a3XTFYq1Ye6wW4SCUyyAFZtJkfR5jnXzvPul8kxNywHLZSCpdcpZSAQRBMiTE9oNNelU8xc1ODtxzK+7baH7Y96r/KmraP/L3I49E37hpa2ZgujXNMl2YafoxaP+p8KYdr3suFut+ibL3kqQB4yazdTzYCJavC4M+di6rP5qj3ChW8A/vA+wvxYfhRHZl0IIIMQCCNRw7aE7xOj4hAG1yRodZJY8jM6cO+paZil+7ukbU3ptzOVr6QmJR578ozx+xPlVJGC+sY5ePh20y7B3UxFy6uazf6MrczNeVraKGtXFDMzgcGZT/tNALdjKxGXrjQtmVgT3MGOYe6tJtTjkCUpoy3qk/Lma5upezWrZ7bdtvaorrsH1Y7JX7jMo+FKu7u9duxZS3cR5RAodMpnKIEhjpy1+FfOH3zRA/Rh2Yu5GfowBmcsF6oOuuvDzpGOFWzjE1DdoTdvnsFtPYHf/UjyFMNZRuHvsqXntXwlu3dbMrSYRwqIE4QtvKgjkD41q00whBHEXdSp5mN+k21G0W/Ps22/eX4LSfg+BHZI/ryinP0n3Q2PGXWLKqTykNcaJ7QGHtpNwnFvtH+X4Gt7S/40+MxNZjNg8ppW7+F+UbBxFkDleC+P5QftGsYwgB1/rWt/wDRV/8Ab0nQl7kj9Yge6D51gtqw1t3tuIdCVYDkVJUgd00hWfasPeY/j2a+QljaN7O9k9llEPjbBT4IKefQyv8Af3PZh399y1/Ks4Oj/rfEA/jTb6O9qjDY+zcfRXmy2vqi6VgkxydU8BNSZfZkQU+sDP0KKleCvaQjUlDN5bCNhrvSFgqr0hKxmBtdcRIIJlRoRFE68YUQn562Nte7clb964WMQA5UTzAyQIFccWbq4jMOla31QSOkIHElS44sM08ZAZe6tYxno0wb3hdU3bWslLZTIT3BkJXyI7oprwGBt2UFu2oVBwA95J4knmTqaVGmwxPdHW1S4GBzMa2dtBlcXbV1i4BEli8BolSrExJAkaHTlXTDbCfHYBsLbE3MMzXrbqTldmkG006KxBMENpGoA46zjdhYa9+Vw9i59u2jfEVawmDS0oS2iog4KoAA8ANKlXSyHk5Ers1CsOFwZ+c9l7o4+/e6EWHQqYdriMqoO0sRB/VmeVaDf9DNkwbWKvJoAQVVhIEEjgRPGCTWpVKuCAStrmY5iRuf6ObWCuG6b1y85UpDKoUAkE9XUk9UcTTqiACAAAOAGg9lfVSpdJWSTyYub4bmYbaCqLwZXT1LiEB1niJIIKnsI5UN3Y9GWDwdxby9LduqZRrrDqHhIRQFnvidadalE8lDauxcPiQBiLFq8FMqLiK0HukaVW/+lcFly/JMNliI6G3EeGWjFSiEWsZuNgmTLbsW7BzZs1lFQyARrA1EE6fyqpgdwrSuGuubigyEy5VJ/O6xzDu0HbNOFSolFJyRLFtdVKqSAYI25u5ZxQHSghl9V0OVhPKeBHcQRQfC+j3DBw11nvqOCXMuWY4kACSJ07DryEN9SgopOSOYC2xVKBjjwzxFK76ONntxsHwFy5HszRXKx6L9mI6uMMJVgwlmIkaiROo04HSnKpUsSvMq4fZ1pDKWrakc1RQfaBQjfjoBhXe/ZW8FgKrfWYhVOYaoJbVhqBNMNc79lXUqyhlIgggEEHkQdCKDAcGYEuDHEnIJMQzKBmiQBPcBrJOUSSaat3dy7lwo7ILaBlbNcB6RwrK0BT1gDESxETwNaJg93sLabPbw9pGHBggkeB5eVE4pZNPzljmNWakMMIoH1mR7z7o3bd67dGHW9ad2fMihmUMS0FIzaEkaAiAOGsCtnbQ6J1uWSEddAQoIjmpUaEdo49kHWtxihW0N3MLfbPdsW2bm0QW7iR6w7jXr6fLblODPa9UAu11yJR2Tik2lg2F1CqvmtuoOhy6Eq3Z/uNaWLvoitT1cTeCzwKoT5EAD3GtGs2lQBVAVRoAAAAOwAcBXSrtoPWLByD6vEWdibi4PDEMLfSXBwe6cxB7QuiqfAV7vFuPhMXJe2EuxpdtgK/npDDuYGmWpXuB0nm45zMgf0T3w6jp7T284zSGVujnraagtEiJj4U47w7zlGaxhx84vVZyNLZgGFX6TwRx6onnwpuodj9hYe8c12zbZojMRDR2ZhBjumoOh2kIcGWLYCwNnImUXdjWiZKO10y0WgWuOeJYqNHkkyWBGtUMJu+GLgvetwxGRlUMOB4Mkg6zw4ERpFbXs/ZlqwCLVtUB4wNW8TxPnQjePdvpz0lsqt6IMzluAcA0CQRyYAxwg6VQtepqT2dh3efEsZtPa/tKxjyi3urdtYK3iSEJdbbXlOYlrq211Qkn6LGeyLmnA1kOIuNcuXLjN13Ys0RBLEkwDMDX4Vuu7+7d5LwuXygChgqqxbNmEHMSohYPCDJjhEEXtf0TYa42axcewPqQHQfZBgr4THcKnSbtgLH1p4/oQ5CjK90xkbNZle7ldralQz6wrMDAaNFBC+HLia77PxPQ3Euqql0IZc6h1kQR1W7CAdII5EV+ht1t17OCsGzbl8xzOzwS5IjUARECI7K+MTuVgHMtg7EniVQLPjliatIY85kQ6DjbPjcXeQ4/DdKyBGVyjAGQSoUyJ1AIYaHhrx40x1V2ds+3Yti3ZRbaLwVRAE8fPvq1U5SZKhqVKISVKlSiElSpUohJUqVKISVKlSiElSpUohJUqVKISVKlSiElSpUohJUqVKISVKlSiElSpUohJUqVKISGpUqUQkqVKlEJKlSpRCSoa8qUQkr2pUohJUqVKISVKlSi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7174" name="AutoShape 6" descr="http://www.la-razon.com/sociedad/familia-numerosa_LRZIMA20120707_0067_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7176" name="Picture 8" descr="http://www.feaps.org/manuales/temas/7/7-amb-concep_archivo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996952"/>
            <a:ext cx="5967936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En la LÍNEA COLATERAL</a:t>
            </a:r>
            <a:endParaRPr lang="es-AR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7544" y="3717032"/>
            <a:ext cx="194421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PROGENITOR</a:t>
            </a:r>
            <a:endParaRPr lang="es-AR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987824" y="3717032"/>
            <a:ext cx="194421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PROGENITOR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7784" y="5445224"/>
            <a:ext cx="792088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FF0000"/>
                </a:solidFill>
              </a:rPr>
              <a:t>X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860032" y="2132856"/>
            <a:ext cx="194421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ABUELO/A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588224" y="3717032"/>
            <a:ext cx="194421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TÍO/A</a:t>
            </a:r>
            <a:endParaRPr lang="es-AR" dirty="0"/>
          </a:p>
        </p:txBody>
      </p:sp>
      <p:cxnSp>
        <p:nvCxnSpPr>
          <p:cNvPr id="17" name="16 Conector recto"/>
          <p:cNvCxnSpPr/>
          <p:nvPr/>
        </p:nvCxnSpPr>
        <p:spPr>
          <a:xfrm>
            <a:off x="6588224" y="2708920"/>
            <a:ext cx="770384" cy="770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524328" y="4293096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6660232" y="5445224"/>
            <a:ext cx="194421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PRIMO/A</a:t>
            </a:r>
            <a:endParaRPr lang="es-AR" dirty="0"/>
          </a:p>
        </p:txBody>
      </p:sp>
      <p:cxnSp>
        <p:nvCxnSpPr>
          <p:cNvPr id="23" name="22 Conector recto"/>
          <p:cNvCxnSpPr/>
          <p:nvPr/>
        </p:nvCxnSpPr>
        <p:spPr>
          <a:xfrm>
            <a:off x="4427984" y="4293096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4067944" y="5445224"/>
            <a:ext cx="1944216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HERMANO/A  unilateral</a:t>
            </a:r>
            <a:endParaRPr lang="es-AR" dirty="0"/>
          </a:p>
        </p:txBody>
      </p:sp>
      <p:cxnSp>
        <p:nvCxnSpPr>
          <p:cNvPr id="25" name="24 Conector recto"/>
          <p:cNvCxnSpPr/>
          <p:nvPr/>
        </p:nvCxnSpPr>
        <p:spPr>
          <a:xfrm flipH="1">
            <a:off x="4694312" y="2708920"/>
            <a:ext cx="669776" cy="770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H="1">
            <a:off x="2987824" y="4221088"/>
            <a:ext cx="36004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195736" y="4221088"/>
            <a:ext cx="576064" cy="986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H="1">
            <a:off x="1547664" y="4221088"/>
            <a:ext cx="131784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755576" y="4293096"/>
            <a:ext cx="576064" cy="986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251520" y="5445224"/>
            <a:ext cx="1944216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HERMANO/A  bilateral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HERMANOS </a:t>
            </a:r>
            <a:r>
              <a:rPr lang="es-AR" dirty="0" err="1" smtClean="0"/>
              <a:t>uni</a:t>
            </a:r>
            <a:r>
              <a:rPr lang="es-AR" dirty="0" smtClean="0"/>
              <a:t> o bilaterales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611560" y="1772816"/>
            <a:ext cx="8136904" cy="193899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AR" sz="2400" dirty="0" smtClean="0"/>
              <a:t>Hermanos bilaterales: los que tienen los mismos progenitores</a:t>
            </a:r>
          </a:p>
          <a:p>
            <a:pPr algn="ctr">
              <a:buFont typeface="Wingdings" pitchFamily="2" charset="2"/>
              <a:buChar char="ü"/>
            </a:pPr>
            <a:r>
              <a:rPr lang="es-AR" sz="2400" dirty="0" smtClean="0"/>
              <a:t>Hermanos unilaterales: los que proceden de un mismo ascendiente en primer grado, difiriendo en el otro</a:t>
            </a:r>
          </a:p>
          <a:p>
            <a:pPr lvl="1" algn="ctr"/>
            <a:r>
              <a:rPr lang="es-AR" sz="2400" dirty="0" smtClean="0"/>
              <a:t>Art. 534 CCC. Su evolución</a:t>
            </a:r>
            <a:endParaRPr lang="es-AR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4365104"/>
            <a:ext cx="8136904" cy="203132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s-AR" dirty="0" smtClean="0"/>
              <a:t> El vínculo fraterno </a:t>
            </a:r>
            <a:r>
              <a:rPr lang="es-AR" dirty="0" err="1" smtClean="0"/>
              <a:t>uni</a:t>
            </a:r>
            <a:r>
              <a:rPr lang="es-AR" dirty="0" smtClean="0"/>
              <a:t> o bilateral genera los mismos efectos, a excepción de la porción hereditaria que corresponde en caso del fallecimiento de un hermano y la concurrencia de hermanos </a:t>
            </a:r>
            <a:r>
              <a:rPr lang="es-AR" dirty="0" err="1" smtClean="0"/>
              <a:t>uni</a:t>
            </a:r>
            <a:r>
              <a:rPr lang="es-AR" dirty="0" smtClean="0"/>
              <a:t> y bilaterales (art. 2440 CCC)</a:t>
            </a:r>
          </a:p>
          <a:p>
            <a:pPr algn="ctr">
              <a:buFont typeface="Wingdings" pitchFamily="2" charset="2"/>
              <a:buChar char="Ø"/>
            </a:pPr>
            <a:endParaRPr lang="es-AR" dirty="0" smtClean="0"/>
          </a:p>
          <a:p>
            <a:pPr algn="ctr">
              <a:buFont typeface="Wingdings" pitchFamily="2" charset="2"/>
              <a:buChar char="Ø"/>
            </a:pPr>
            <a:r>
              <a:rPr lang="es-AR" dirty="0" smtClean="0"/>
              <a:t>Vínculo de parentesco entre los hijos de diversa fuente: todos son hermanos, aunque el vínculo esté determinado por una adopción simple (art. 598 in fine CCC. Su evolución)</a:t>
            </a:r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PARENTESCO POR AFINIDAD</a:t>
            </a:r>
            <a:br>
              <a:rPr lang="es-AR" dirty="0" smtClean="0"/>
            </a:br>
            <a:r>
              <a:rPr lang="es-AR" sz="1800" dirty="0" smtClean="0"/>
              <a:t>Art. 536 CCC</a:t>
            </a:r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6" y="1772816"/>
            <a:ext cx="45365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AR" sz="2400" dirty="0" smtClean="0"/>
              <a:t>Es el que existe entre la persona casada y los parientes de su cónyuge </a:t>
            </a:r>
          </a:p>
          <a:p>
            <a:pPr>
              <a:buFont typeface="Wingdings" pitchFamily="2" charset="2"/>
              <a:buChar char="ü"/>
            </a:pPr>
            <a:endParaRPr lang="es-AR" sz="2400" dirty="0" smtClean="0"/>
          </a:p>
          <a:p>
            <a:pPr>
              <a:buFont typeface="Wingdings" pitchFamily="2" charset="2"/>
              <a:buChar char="ü"/>
            </a:pPr>
            <a:r>
              <a:rPr lang="es-AR" sz="2400" dirty="0" smtClean="0"/>
              <a:t>Se computa por el número de grados en que el cónyuge se encuentra respecto de esos parientes</a:t>
            </a:r>
          </a:p>
          <a:p>
            <a:pPr>
              <a:buFont typeface="Wingdings" pitchFamily="2" charset="2"/>
              <a:buChar char="ü"/>
            </a:pPr>
            <a:endParaRPr lang="es-AR" sz="2400" dirty="0" smtClean="0"/>
          </a:p>
          <a:p>
            <a:pPr>
              <a:buFont typeface="Wingdings" pitchFamily="2" charset="2"/>
              <a:buChar char="ü"/>
            </a:pPr>
            <a:r>
              <a:rPr lang="es-AR" sz="2400" dirty="0" smtClean="0"/>
              <a:t>No crea vínculos jurídicos entre los parientes de un cónyuge y los parientes del otro</a:t>
            </a:r>
            <a:endParaRPr lang="es-AR" sz="2400" dirty="0"/>
          </a:p>
        </p:txBody>
      </p:sp>
      <p:pic>
        <p:nvPicPr>
          <p:cNvPr id="1026" name="Picture 2" descr="Resultado de imagen para familia por afinid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132856"/>
            <a:ext cx="3006044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AR" dirty="0" smtClean="0"/>
              <a:t>Algunos efectos del parentesco en el Derecho Civil</a:t>
            </a:r>
            <a:endParaRPr lang="es-AR" dirty="0"/>
          </a:p>
        </p:txBody>
      </p:sp>
      <p:sp>
        <p:nvSpPr>
          <p:cNvPr id="19459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46238"/>
            <a:ext cx="8229600" cy="49514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s-AR" dirty="0" smtClean="0"/>
              <a:t>Impedimentos matrimoniales</a:t>
            </a:r>
          </a:p>
          <a:p>
            <a:pPr eaLnBrk="1" hangingPunct="1"/>
            <a:r>
              <a:rPr lang="es-AR" dirty="0" smtClean="0"/>
              <a:t>Derecho alimentario</a:t>
            </a:r>
          </a:p>
          <a:p>
            <a:pPr eaLnBrk="1" hangingPunct="1"/>
            <a:r>
              <a:rPr lang="es-AR" dirty="0" smtClean="0"/>
              <a:t>Derecho de comunicación</a:t>
            </a:r>
          </a:p>
          <a:p>
            <a:pPr eaLnBrk="1" hangingPunct="1"/>
            <a:r>
              <a:rPr lang="es-AR" dirty="0" smtClean="0"/>
              <a:t>Derecho hereditario</a:t>
            </a:r>
          </a:p>
          <a:p>
            <a:pPr eaLnBrk="1" hangingPunct="1"/>
            <a:r>
              <a:rPr lang="es-AR" dirty="0" smtClean="0"/>
              <a:t>Cuestiones de capacidad: legitimación, ejercicio de la curatela</a:t>
            </a:r>
          </a:p>
          <a:p>
            <a:pPr eaLnBrk="1" hangingPunct="1"/>
            <a:r>
              <a:rPr lang="es-AR" dirty="0" smtClean="0"/>
              <a:t>Protección de la vivienda</a:t>
            </a:r>
          </a:p>
          <a:p>
            <a:pPr eaLnBrk="1" hangingPunct="1"/>
            <a:r>
              <a:rPr lang="es-AR" dirty="0" smtClean="0"/>
              <a:t>Adopción: prohibiciones</a:t>
            </a:r>
          </a:p>
          <a:p>
            <a:pPr eaLnBrk="1" hangingPunct="1"/>
            <a:r>
              <a:rPr lang="es-AR" dirty="0" smtClean="0"/>
              <a:t>Derivados del vínculo entre progenitores e hijos</a:t>
            </a:r>
          </a:p>
          <a:p>
            <a:pPr eaLnBrk="1" hangingPunct="1"/>
            <a:r>
              <a:rPr lang="es-AR" dirty="0" smtClean="0"/>
              <a:t>Entre otros</a:t>
            </a:r>
          </a:p>
          <a:p>
            <a:pPr eaLnBrk="1" hangingPunct="1"/>
            <a:endParaRPr 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AR" dirty="0" smtClean="0">
                <a:solidFill>
                  <a:schemeClr val="tx1"/>
                </a:solidFill>
              </a:rPr>
              <a:t>Generan vínculos de parentesco?</a:t>
            </a:r>
          </a:p>
          <a:p>
            <a:pPr>
              <a:buFont typeface="Wingdings" pitchFamily="2" charset="2"/>
              <a:buChar char="ü"/>
            </a:pPr>
            <a:r>
              <a:rPr lang="es-AR" dirty="0" smtClean="0">
                <a:solidFill>
                  <a:schemeClr val="tx1"/>
                </a:solidFill>
              </a:rPr>
              <a:t>Determinan nuevos estados de familia?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3600" dirty="0" smtClean="0"/>
              <a:t>NUEVAS RELACIONES DE FAMILIA EN EL CCC</a:t>
            </a:r>
            <a:endParaRPr lang="es-AR" sz="3600" dirty="0"/>
          </a:p>
        </p:txBody>
      </p:sp>
      <p:pic>
        <p:nvPicPr>
          <p:cNvPr id="4" name="Picture 2" descr="http://florenciasuarez.com/wp-content/uploads/2015/07/infojus-2-510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293096"/>
            <a:ext cx="3919702" cy="2305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s-AR" sz="5400" dirty="0" smtClean="0"/>
              <a:t>Las Uniones </a:t>
            </a:r>
            <a:r>
              <a:rPr lang="es-AR" sz="5400" dirty="0" err="1" smtClean="0"/>
              <a:t>convivenciales</a:t>
            </a:r>
            <a:endParaRPr lang="es-AR" sz="5400" dirty="0"/>
          </a:p>
        </p:txBody>
      </p:sp>
      <p:sp>
        <p:nvSpPr>
          <p:cNvPr id="15363" name="2 Marcador de contenido"/>
          <p:cNvSpPr>
            <a:spLocks noGrp="1"/>
          </p:cNvSpPr>
          <p:nvPr>
            <p:ph sz="quarter" idx="1"/>
          </p:nvPr>
        </p:nvSpPr>
        <p:spPr>
          <a:xfrm>
            <a:off x="2915816" y="2132856"/>
            <a:ext cx="592224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s-AR" dirty="0" smtClean="0"/>
              <a:t>Figura legal que denomina a las relaciones de pareja que cumplen con los requisitos exigidos por el Código</a:t>
            </a:r>
          </a:p>
          <a:p>
            <a:pPr eaLnBrk="1" hangingPunct="1"/>
            <a:r>
              <a:rPr lang="es-AR" b="1" dirty="0" smtClean="0">
                <a:solidFill>
                  <a:srgbClr val="C00000"/>
                </a:solidFill>
              </a:rPr>
              <a:t>Es una relación familiar con relevancia jurídica</a:t>
            </a:r>
          </a:p>
          <a:p>
            <a:pPr eaLnBrk="1" hangingPunct="1"/>
            <a:r>
              <a:rPr lang="es-AR" b="1" dirty="0" smtClean="0">
                <a:solidFill>
                  <a:srgbClr val="C00000"/>
                </a:solidFill>
              </a:rPr>
              <a:t>No genera vínculos de parentesco entre un conviviente y los parientes del otro</a:t>
            </a:r>
          </a:p>
          <a:p>
            <a:pPr eaLnBrk="1" hangingPunct="1">
              <a:buFont typeface="Wingdings 2" pitchFamily="18" charset="2"/>
              <a:buNone/>
            </a:pPr>
            <a:endParaRPr lang="es-AR" dirty="0" smtClean="0"/>
          </a:p>
        </p:txBody>
      </p:sp>
      <p:pic>
        <p:nvPicPr>
          <p:cNvPr id="4" name="3 Imagen" descr="http://previews.123rf.com/images/tinica/tinica1306/tinica130600011/20228397-Lovely-retired-elderly-couple-drinking-glass-of-wine-in-garden-under-the-tree-one-in-the-series-of-s-Stock-Vect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573016"/>
            <a:ext cx="2592288" cy="307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cdn.xl.thumbs.canstockphoto.de/canstock234185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559914"/>
            <a:ext cx="1979712" cy="214871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 </a:t>
            </a:r>
            <a:r>
              <a:rPr lang="es-AR" sz="6000" dirty="0" smtClean="0"/>
              <a:t>Los progenitores afines </a:t>
            </a:r>
            <a:br>
              <a:rPr lang="es-AR" sz="6000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79512" y="1628800"/>
            <a:ext cx="7848600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es-AR" sz="3200" dirty="0">
                <a:latin typeface="+mn-lt"/>
              </a:rPr>
              <a:t>Figura </a:t>
            </a:r>
            <a:r>
              <a:rPr lang="es-AR" sz="3200" dirty="0" smtClean="0">
                <a:latin typeface="+mn-lt"/>
              </a:rPr>
              <a:t>legal que designa al cónyuge o </a:t>
            </a:r>
            <a:r>
              <a:rPr lang="es-AR" sz="3200" dirty="0">
                <a:latin typeface="+mn-lt"/>
              </a:rPr>
              <a:t>conviviente de quien tiene a su cargo el cuidado personal de su hijo menor de edad (art. 672 CCC)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s-AR" sz="3200" b="1" dirty="0">
                <a:solidFill>
                  <a:srgbClr val="C00000"/>
                </a:solidFill>
                <a:latin typeface="+mn-lt"/>
              </a:rPr>
              <a:t>Sólo es técnicamente pariente por afinidad si es el cónyuge del progenitor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s-AR" sz="3200" dirty="0">
                <a:latin typeface="+mn-lt"/>
              </a:rPr>
              <a:t>La relación genera sólo los efectos legalmente previstos (arts. 673 a 676 CCC)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PARENTESCO es el </a:t>
            </a:r>
            <a:r>
              <a:rPr lang="es-AR" b="1" dirty="0" smtClean="0">
                <a:solidFill>
                  <a:srgbClr val="00B0F0"/>
                </a:solidFill>
              </a:rPr>
              <a:t>vínculo jurídico </a:t>
            </a:r>
            <a:r>
              <a:rPr lang="es-AR" dirty="0" smtClean="0"/>
              <a:t>que une a las personas en virtud de la naturaleza, la reproducción humana asistida, la adopción o el  matrimonio</a:t>
            </a:r>
          </a:p>
          <a:p>
            <a:r>
              <a:rPr lang="es-AR" dirty="0" smtClean="0"/>
              <a:t>Esas </a:t>
            </a:r>
            <a:r>
              <a:rPr lang="es-AR" b="1" dirty="0" smtClean="0">
                <a:solidFill>
                  <a:srgbClr val="00B0F0"/>
                </a:solidFill>
              </a:rPr>
              <a:t>fuentes</a:t>
            </a:r>
            <a:r>
              <a:rPr lang="es-AR" dirty="0" smtClean="0"/>
              <a:t> del Parentesco determinan las </a:t>
            </a:r>
            <a:r>
              <a:rPr lang="es-AR" b="1" dirty="0" smtClean="0">
                <a:solidFill>
                  <a:srgbClr val="00B0F0"/>
                </a:solidFill>
              </a:rPr>
              <a:t>clases</a:t>
            </a:r>
            <a:r>
              <a:rPr lang="es-AR" dirty="0" smtClean="0"/>
              <a:t>:</a:t>
            </a:r>
          </a:p>
          <a:p>
            <a:pPr lvl="1"/>
            <a:r>
              <a:rPr lang="es-AR" dirty="0" smtClean="0"/>
              <a:t>Parentesco por naturaleza</a:t>
            </a:r>
          </a:p>
          <a:p>
            <a:pPr lvl="1"/>
            <a:r>
              <a:rPr lang="es-AR" dirty="0" smtClean="0"/>
              <a:t>Parentesco por voluntad </a:t>
            </a:r>
            <a:r>
              <a:rPr lang="es-AR" dirty="0" err="1" smtClean="0"/>
              <a:t>procreacional</a:t>
            </a:r>
            <a:endParaRPr lang="es-AR" dirty="0" smtClean="0"/>
          </a:p>
          <a:p>
            <a:pPr lvl="1"/>
            <a:r>
              <a:rPr lang="es-AR" dirty="0" smtClean="0"/>
              <a:t>Parentesco por adopción</a:t>
            </a:r>
          </a:p>
          <a:p>
            <a:pPr lvl="1"/>
            <a:r>
              <a:rPr lang="es-AR" dirty="0" smtClean="0"/>
              <a:t>Parentesco por afinidad</a:t>
            </a:r>
          </a:p>
          <a:p>
            <a:endParaRPr lang="es-AR" dirty="0"/>
          </a:p>
        </p:txBody>
      </p:sp>
      <p:sp>
        <p:nvSpPr>
          <p:cNvPr id="36866" name="AutoShape 2" descr="Resultado de imagen para familia siluetas de colores"/>
          <p:cNvSpPr>
            <a:spLocks noChangeAspect="1" noChangeArrowheads="1"/>
          </p:cNvSpPr>
          <p:nvPr/>
        </p:nvSpPr>
        <p:spPr bwMode="auto">
          <a:xfrm>
            <a:off x="155575" y="-2293938"/>
            <a:ext cx="4781550" cy="478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36868" name="AutoShape 4" descr="Resultado de imagen para familia siluetas de colores"/>
          <p:cNvSpPr>
            <a:spLocks noChangeAspect="1" noChangeArrowheads="1"/>
          </p:cNvSpPr>
          <p:nvPr/>
        </p:nvSpPr>
        <p:spPr bwMode="auto">
          <a:xfrm>
            <a:off x="155575" y="-2293938"/>
            <a:ext cx="4781550" cy="478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36870" name="AutoShape 6" descr="Resultado de imagen para familia siluetas de colores"/>
          <p:cNvSpPr>
            <a:spLocks noChangeAspect="1" noChangeArrowheads="1"/>
          </p:cNvSpPr>
          <p:nvPr/>
        </p:nvSpPr>
        <p:spPr bwMode="auto">
          <a:xfrm>
            <a:off x="155575" y="-2293938"/>
            <a:ext cx="4781550" cy="478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36872" name="AutoShape 8" descr="Resultado de imagen para familia siluetas de colores"/>
          <p:cNvSpPr>
            <a:spLocks noChangeAspect="1" noChangeArrowheads="1"/>
          </p:cNvSpPr>
          <p:nvPr/>
        </p:nvSpPr>
        <p:spPr bwMode="auto">
          <a:xfrm>
            <a:off x="155575" y="-2293938"/>
            <a:ext cx="4781550" cy="478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36874" name="AutoShape 10" descr="Resultado de imagen para familia siluetas de colores"/>
          <p:cNvSpPr>
            <a:spLocks noChangeAspect="1" noChangeArrowheads="1"/>
          </p:cNvSpPr>
          <p:nvPr/>
        </p:nvSpPr>
        <p:spPr bwMode="auto">
          <a:xfrm>
            <a:off x="155575" y="-2293938"/>
            <a:ext cx="4781550" cy="4781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229600" cy="2383694"/>
          </a:xfrm>
        </p:spPr>
        <p:txBody>
          <a:bodyPr/>
          <a:lstStyle/>
          <a:p>
            <a:pPr algn="ctr" eaLnBrk="1" hangingPunct="1">
              <a:defRPr/>
            </a:pPr>
            <a:r>
              <a:rPr lang="es-AR" dirty="0" smtClean="0"/>
              <a:t>Nuevas clases de Parentesco</a:t>
            </a:r>
            <a:br>
              <a:rPr lang="es-AR" dirty="0" smtClean="0"/>
            </a:br>
            <a:r>
              <a:rPr lang="es-AR" dirty="0" smtClean="0"/>
              <a:t>como consecuencia de las nuevas fuentes de la Filiación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1331640" y="5085184"/>
            <a:ext cx="6553200" cy="1200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AR" sz="3600" dirty="0">
                <a:latin typeface="+mn-lt"/>
              </a:rPr>
              <a:t>Reguladas en los Títulos 5 y 6 del Libro Segundo</a:t>
            </a:r>
          </a:p>
        </p:txBody>
      </p:sp>
      <p:sp>
        <p:nvSpPr>
          <p:cNvPr id="5" name="4 Flecha abajo"/>
          <p:cNvSpPr/>
          <p:nvPr/>
        </p:nvSpPr>
        <p:spPr>
          <a:xfrm>
            <a:off x="4355976" y="393305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s-AR" sz="6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FILIACIÓN</a:t>
            </a:r>
            <a:endParaRPr lang="es-AR" sz="60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1188" y="2060575"/>
            <a:ext cx="8153400" cy="4797425"/>
          </a:xfrm>
        </p:spPr>
        <p:txBody>
          <a:bodyPr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s-AR" sz="3600" b="1" dirty="0" smtClean="0">
                <a:solidFill>
                  <a:schemeClr val="tx2"/>
                </a:solidFill>
                <a:latin typeface="+mj-lt"/>
              </a:rPr>
              <a:t>Es el vínculo jurídico que une a una persona con sus progenitores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s-AR" b="1" dirty="0"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8313" y="5229225"/>
            <a:ext cx="83518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>
                <a:latin typeface="+mj-lt"/>
              </a:rPr>
              <a:t>FUENTES DE LA FILIACIÓN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>
                <a:latin typeface="+mj-lt"/>
              </a:rPr>
              <a:t>Hechos o actos que dan origen al vínculo jurídico paterno-materno/filial</a:t>
            </a:r>
          </a:p>
        </p:txBody>
      </p:sp>
      <p:pic>
        <p:nvPicPr>
          <p:cNvPr id="6" name="il_fi" descr="http://us.cdn3.123rf.com/168nwm/tokhiti/tokhiti0906/tokhiti090600019/5101673-familia-feliz-siluetas-sobre-un-sol-de-fond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356992"/>
            <a:ext cx="2095291" cy="1775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323850" y="2708275"/>
            <a:ext cx="2592388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</a:t>
            </a:r>
            <a:r>
              <a:rPr lang="es-AR" b="1" dirty="0">
                <a:solidFill>
                  <a:schemeClr val="tx2"/>
                </a:solidFill>
                <a:latin typeface="+mj-lt"/>
              </a:rPr>
              <a:t>NATURALEZA </a:t>
            </a:r>
            <a:endParaRPr lang="es-AR" b="1" dirty="0" smtClean="0">
              <a:solidFill>
                <a:schemeClr val="tx2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 smtClean="0">
                <a:solidFill>
                  <a:schemeClr val="tx2"/>
                </a:solidFill>
                <a:latin typeface="+mj-lt"/>
              </a:rPr>
              <a:t>El vínculo se determina por la generación natural</a:t>
            </a:r>
            <a:endParaRPr lang="es-AR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888876"/>
          </a:xfrm>
        </p:spPr>
        <p:txBody>
          <a:bodyPr>
            <a:normAutofit fontScale="90000"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s-AR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CÓDIGO CIVIL Y COMERCIAL </a:t>
            </a:r>
            <a:br>
              <a:rPr lang="es-AR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s-AR" sz="2800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 LA NACIÓN Ley 26.994</a:t>
            </a:r>
            <a:endParaRPr lang="es-AR" sz="2800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132138" y="4652963"/>
            <a:ext cx="3168650" cy="83026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>
                <a:latin typeface="+mj-lt"/>
              </a:rPr>
              <a:t>TRES FUENTES DE LA FILIACIÓN</a:t>
            </a:r>
          </a:p>
        </p:txBody>
      </p:sp>
      <p:sp>
        <p:nvSpPr>
          <p:cNvPr id="5" name="4 Flecha derecha"/>
          <p:cNvSpPr/>
          <p:nvPr/>
        </p:nvSpPr>
        <p:spPr>
          <a:xfrm rot="13421077">
            <a:off x="2573338" y="3987800"/>
            <a:ext cx="560387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6" name="5 Flecha derecha"/>
          <p:cNvSpPr/>
          <p:nvPr/>
        </p:nvSpPr>
        <p:spPr>
          <a:xfrm rot="19192541">
            <a:off x="6029325" y="3914775"/>
            <a:ext cx="56832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4343" name="8 CuadroTexto"/>
          <p:cNvSpPr txBox="1">
            <a:spLocks noChangeArrowheads="1"/>
          </p:cNvSpPr>
          <p:nvPr/>
        </p:nvSpPr>
        <p:spPr bwMode="auto">
          <a:xfrm>
            <a:off x="3779838" y="1989138"/>
            <a:ext cx="1655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>
              <a:latin typeface="Rockwell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276600" y="2133600"/>
            <a:ext cx="2879725" cy="14773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2"/>
                </a:solidFill>
                <a:latin typeface="+mj-lt"/>
              </a:rPr>
              <a:t>TÉCNICAS DE REPRODUCCIÓN HUMANA ASISTIDA </a:t>
            </a:r>
            <a:endParaRPr lang="es-AR" b="1" dirty="0" smtClean="0">
              <a:solidFill>
                <a:schemeClr val="tx2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 smtClean="0">
                <a:solidFill>
                  <a:schemeClr val="tx2"/>
                </a:solidFill>
                <a:latin typeface="+mj-lt"/>
              </a:rPr>
              <a:t>El vínculo se determina por la voluntad </a:t>
            </a:r>
            <a:r>
              <a:rPr lang="es-AR" b="1" dirty="0" err="1" smtClean="0">
                <a:solidFill>
                  <a:schemeClr val="tx2"/>
                </a:solidFill>
                <a:latin typeface="+mj-lt"/>
              </a:rPr>
              <a:t>procreacional</a:t>
            </a:r>
            <a:endParaRPr lang="es-AR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516688" y="2636913"/>
            <a:ext cx="2303462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 smtClean="0">
                <a:solidFill>
                  <a:schemeClr val="tx2"/>
                </a:solidFill>
                <a:latin typeface="+mj-lt"/>
              </a:rPr>
              <a:t>ADOPCIÓN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 smtClean="0">
                <a:solidFill>
                  <a:schemeClr val="tx2"/>
                </a:solidFill>
                <a:latin typeface="+mj-lt"/>
              </a:rPr>
              <a:t>El vínculo se determina por la sentencia de adopción</a:t>
            </a:r>
            <a:endParaRPr lang="es-AR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6 Flecha derecha"/>
          <p:cNvSpPr/>
          <p:nvPr/>
        </p:nvSpPr>
        <p:spPr>
          <a:xfrm rot="16200000">
            <a:off x="4288631" y="3856832"/>
            <a:ext cx="619125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 smtClean="0"/>
              <a:t>ADOPCIÓN Y PARENTESCO: Reglas*</a:t>
            </a:r>
            <a:br>
              <a:rPr lang="es-AR" dirty="0" smtClean="0"/>
            </a:br>
            <a:r>
              <a:rPr lang="es-AR" sz="2000" dirty="0" smtClean="0"/>
              <a:t>Art. 535 CCC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3351601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s-AR" dirty="0" smtClean="0"/>
              <a:t>La </a:t>
            </a:r>
            <a:r>
              <a:rPr lang="es-AR" b="1" dirty="0" smtClean="0">
                <a:solidFill>
                  <a:srgbClr val="0070C0"/>
                </a:solidFill>
              </a:rPr>
              <a:t>Adopción plena </a:t>
            </a:r>
            <a:r>
              <a:rPr lang="es-AR" dirty="0" smtClean="0"/>
              <a:t>extingue los vínculos de origen.</a:t>
            </a:r>
          </a:p>
          <a:p>
            <a:r>
              <a:rPr lang="es-AR" dirty="0" smtClean="0"/>
              <a:t>Crea vínculos entre el adoptado y los parientes del/de los adoptantes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3351601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s-AR" dirty="0" smtClean="0"/>
              <a:t>La </a:t>
            </a:r>
            <a:r>
              <a:rPr lang="es-AR" b="1" dirty="0" smtClean="0">
                <a:solidFill>
                  <a:srgbClr val="0070C0"/>
                </a:solidFill>
              </a:rPr>
              <a:t>Adopción simple </a:t>
            </a:r>
            <a:r>
              <a:rPr lang="es-AR" dirty="0" smtClean="0"/>
              <a:t>mantiene los vínculos de origen </a:t>
            </a:r>
          </a:p>
          <a:p>
            <a:r>
              <a:rPr lang="es-AR" dirty="0" smtClean="0"/>
              <a:t>No crea vínculos con los demás parientes del/de los adoptantes</a:t>
            </a:r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611560" y="544522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4000" dirty="0" smtClean="0"/>
              <a:t>*</a:t>
            </a:r>
            <a:r>
              <a:rPr lang="es-AR" sz="2400" dirty="0" smtClean="0"/>
              <a:t>Excepciones: se analizarán al estudiar Adopción</a:t>
            </a:r>
            <a:endParaRPr lang="es-A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www.fivmarbella.com/contenido/iconotecnica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440160" cy="144016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54250"/>
          </a:xfrm>
        </p:spPr>
        <p:txBody>
          <a:bodyPr>
            <a:normAutofit/>
          </a:bodyPr>
          <a:lstStyle/>
          <a:p>
            <a:pPr algn="ctr"/>
            <a:r>
              <a:rPr lang="es-AR" sz="4000" dirty="0" smtClean="0"/>
              <a:t>TRHA Y PARENTESCO</a:t>
            </a:r>
            <a:endParaRPr lang="es-AR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4221088"/>
            <a:ext cx="7884368" cy="2376263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es-AR" sz="1800" dirty="0" smtClean="0"/>
              <a:t>Art. 562 CCC </a:t>
            </a:r>
            <a:r>
              <a:rPr lang="es-AR" sz="1800" i="1" dirty="0" smtClean="0"/>
              <a:t>“Los nacidos por las técnicas de reproducción humana asistida son </a:t>
            </a:r>
            <a:r>
              <a:rPr lang="es-AR" sz="1800" i="1" dirty="0" smtClean="0">
                <a:solidFill>
                  <a:schemeClr val="tx1"/>
                </a:solidFill>
              </a:rPr>
              <a:t>hijos </a:t>
            </a:r>
            <a:r>
              <a:rPr lang="es-AR" sz="1800" b="1" i="1" dirty="0" smtClean="0">
                <a:solidFill>
                  <a:schemeClr val="tx1"/>
                </a:solidFill>
              </a:rPr>
              <a:t>de quien dio a luz y del hombre o de la mujer que también ha prestado su consentimiento</a:t>
            </a:r>
            <a:r>
              <a:rPr lang="es-AR" sz="1800" i="1" dirty="0" smtClean="0">
                <a:solidFill>
                  <a:schemeClr val="tx1"/>
                </a:solidFill>
              </a:rPr>
              <a:t> previo, informado y libre en los términos de los artículos 560 y 561, debidamente inscriptos en el Registro del Estado Civil y Capacidad de las Personas, con independencia de quien haya aportado los gametos</a:t>
            </a:r>
            <a:r>
              <a:rPr lang="es-AR" sz="1800" i="1" dirty="0" smtClean="0">
                <a:solidFill>
                  <a:schemeClr val="tx1"/>
                </a:solidFill>
              </a:rPr>
              <a:t>”</a:t>
            </a:r>
            <a:endParaRPr lang="es-AR" sz="1800" dirty="0" smtClean="0">
              <a:solidFill>
                <a:schemeClr val="tx1"/>
              </a:solidFill>
            </a:endParaRPr>
          </a:p>
          <a:p>
            <a:pPr algn="ctr"/>
            <a:r>
              <a:rPr lang="es-AR" sz="1800" dirty="0" smtClean="0">
                <a:solidFill>
                  <a:schemeClr val="tx1"/>
                </a:solidFill>
              </a:rPr>
              <a:t>Art. 575 2° </a:t>
            </a:r>
            <a:r>
              <a:rPr lang="es-AR" sz="1800" dirty="0" err="1" smtClean="0">
                <a:solidFill>
                  <a:schemeClr val="tx1"/>
                </a:solidFill>
              </a:rPr>
              <a:t>párr</a:t>
            </a:r>
            <a:r>
              <a:rPr lang="es-AR" sz="1800" dirty="0" smtClean="0">
                <a:solidFill>
                  <a:schemeClr val="tx1"/>
                </a:solidFill>
              </a:rPr>
              <a:t> CCC </a:t>
            </a:r>
            <a:r>
              <a:rPr lang="es-AR" sz="1800" i="1" dirty="0" smtClean="0">
                <a:solidFill>
                  <a:schemeClr val="tx1"/>
                </a:solidFill>
              </a:rPr>
              <a:t>“…Cuando en el proceso reproductivo se utilicen gametos de </a:t>
            </a:r>
            <a:r>
              <a:rPr lang="es-AR" sz="1800" b="1" i="1" dirty="0" smtClean="0">
                <a:solidFill>
                  <a:schemeClr val="tx1"/>
                </a:solidFill>
              </a:rPr>
              <a:t>terceros</a:t>
            </a:r>
            <a:r>
              <a:rPr lang="es-AR" sz="1800" i="1" dirty="0" smtClean="0">
                <a:solidFill>
                  <a:schemeClr val="tx1"/>
                </a:solidFill>
              </a:rPr>
              <a:t>, </a:t>
            </a:r>
            <a:r>
              <a:rPr lang="es-AR" sz="1800" b="1" i="1" dirty="0" smtClean="0">
                <a:solidFill>
                  <a:schemeClr val="tx1"/>
                </a:solidFill>
              </a:rPr>
              <a:t>no se genera vínculo jurídico alguno con éstos</a:t>
            </a:r>
            <a:r>
              <a:rPr lang="es-AR" sz="1800" i="1" dirty="0" smtClean="0">
                <a:solidFill>
                  <a:schemeClr val="tx1"/>
                </a:solidFill>
              </a:rPr>
              <a:t>, excepto a los fines de los impedimentos matrimoniales en los mismos términos que la ado</a:t>
            </a:r>
            <a:r>
              <a:rPr lang="es-AR" sz="1800" i="1" dirty="0" smtClean="0"/>
              <a:t>pción plena”</a:t>
            </a:r>
            <a:endParaRPr lang="es-AR" sz="1800" dirty="0"/>
          </a:p>
        </p:txBody>
      </p:sp>
      <p:pic>
        <p:nvPicPr>
          <p:cNvPr id="19458" name="Picture 2" descr="https://www.eugin.es/wp-content/themes/clinicaeugin/images/FIV-donante-pareja-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8640"/>
            <a:ext cx="1117476" cy="1037656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67544" y="1772816"/>
            <a:ext cx="8352928" cy="187743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AR" sz="2000" dirty="0" smtClean="0"/>
              <a:t>FECUNDACIÓN HOMÓLOGA: </a:t>
            </a:r>
            <a:r>
              <a:rPr lang="es-AR" sz="1600" dirty="0" smtClean="0"/>
              <a:t>con gametos de quienes expresan su voluntad </a:t>
            </a:r>
            <a:r>
              <a:rPr lang="es-AR" sz="1600" dirty="0" err="1" smtClean="0"/>
              <a:t>procreacional</a:t>
            </a:r>
            <a:endParaRPr lang="es-AR" sz="2000" dirty="0" smtClean="0"/>
          </a:p>
          <a:p>
            <a:pPr algn="ctr"/>
            <a:r>
              <a:rPr lang="es-AR" sz="2000" dirty="0" smtClean="0">
                <a:solidFill>
                  <a:srgbClr val="0070C0"/>
                </a:solidFill>
              </a:rPr>
              <a:t>coincidencia del lazo genético con el jurídico</a:t>
            </a:r>
          </a:p>
          <a:p>
            <a:pPr>
              <a:buFont typeface="Wingdings" pitchFamily="2" charset="2"/>
              <a:buChar char="ü"/>
            </a:pPr>
            <a:endParaRPr lang="es-AR" sz="2000" dirty="0" smtClean="0"/>
          </a:p>
          <a:p>
            <a:pPr algn="ctr">
              <a:buFont typeface="Wingdings" pitchFamily="2" charset="2"/>
              <a:buChar char="ü"/>
            </a:pPr>
            <a:r>
              <a:rPr lang="es-AR" sz="2000" dirty="0" smtClean="0"/>
              <a:t>FECUNDACIÓN HETERÓLOGA: </a:t>
            </a:r>
            <a:r>
              <a:rPr lang="es-AR" sz="1600" dirty="0" smtClean="0"/>
              <a:t>con gametos de terceros</a:t>
            </a:r>
            <a:endParaRPr lang="es-AR" sz="2000" dirty="0" smtClean="0"/>
          </a:p>
          <a:p>
            <a:pPr algn="ctr"/>
            <a:r>
              <a:rPr lang="es-AR" sz="2000" dirty="0" smtClean="0">
                <a:solidFill>
                  <a:srgbClr val="0070C0"/>
                </a:solidFill>
              </a:rPr>
              <a:t>disociación del lazo genético y el jurídico</a:t>
            </a:r>
            <a:endParaRPr lang="es-AR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s-A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CÓMPUTO DEL PARENTESCO</a:t>
            </a:r>
            <a:endParaRPr lang="es-A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s-AR" dirty="0" smtClean="0"/>
              <a:t>La proximidad del parentesco se establece por líneas y grados</a:t>
            </a:r>
          </a:p>
          <a:p>
            <a:pPr eaLnBrk="1" hangingPunct="1"/>
            <a:r>
              <a:rPr lang="es-AR" dirty="0" smtClean="0"/>
              <a:t>Elementos del cómputo</a:t>
            </a:r>
          </a:p>
          <a:p>
            <a:pPr lvl="1" eaLnBrk="1" hangingPunct="1"/>
            <a:r>
              <a:rPr lang="es-AR" dirty="0" smtClean="0"/>
              <a:t>Grado</a:t>
            </a:r>
          </a:p>
          <a:p>
            <a:pPr lvl="1" eaLnBrk="1" hangingPunct="1"/>
            <a:r>
              <a:rPr lang="es-AR" dirty="0" smtClean="0"/>
              <a:t>Línea</a:t>
            </a:r>
          </a:p>
          <a:p>
            <a:pPr lvl="1" eaLnBrk="1" hangingPunct="1"/>
            <a:r>
              <a:rPr lang="es-AR" dirty="0" smtClean="0"/>
              <a:t>Tronco</a:t>
            </a:r>
          </a:p>
          <a:p>
            <a:pPr lvl="1" eaLnBrk="1" hangingPunct="1"/>
            <a:r>
              <a:rPr lang="es-AR" dirty="0" smtClean="0"/>
              <a:t>Rama</a:t>
            </a:r>
          </a:p>
          <a:p>
            <a:pPr eaLnBrk="1" hangingPunct="1"/>
            <a:r>
              <a:rPr lang="es-AR" dirty="0" smtClean="0"/>
              <a:t>Cómputo en la línea recta y en la línea colateral</a:t>
            </a:r>
          </a:p>
          <a:p>
            <a:pPr lvl="1" eaLnBrk="1" hangingPunct="1">
              <a:buFontTx/>
              <a:buNone/>
            </a:pPr>
            <a:endParaRPr lang="es-AR" dirty="0" smtClean="0"/>
          </a:p>
        </p:txBody>
      </p:sp>
      <p:pic>
        <p:nvPicPr>
          <p:cNvPr id="14338" name="Picture 2" descr="http://www.guiadelnino.com/var/guiadelnino.com/storage/images/educacion/consejos-de-educacion-amei/mi-familia/arbol-genealogica2/984125-1-esl-ES/arbol-genealog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276872"/>
            <a:ext cx="2771800" cy="27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En la LÍNEA RECTA</a:t>
            </a:r>
            <a:endParaRPr lang="es-AR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67744" y="2564904"/>
            <a:ext cx="194421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PROGENITOR</a:t>
            </a:r>
            <a:endParaRPr lang="es-AR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788024" y="2564904"/>
            <a:ext cx="194421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PROGENITOR</a:t>
            </a:r>
            <a:endParaRPr lang="es-AR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347864" y="4221088"/>
            <a:ext cx="194421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>
                <a:solidFill>
                  <a:srgbClr val="FF0000"/>
                </a:solidFill>
              </a:rPr>
              <a:t>X</a:t>
            </a:r>
            <a:endParaRPr lang="es-AR" b="1" dirty="0">
              <a:solidFill>
                <a:srgbClr val="FF000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347864" y="5661248"/>
            <a:ext cx="1944216" cy="369332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HIJO/A</a:t>
            </a:r>
            <a:endParaRPr lang="es-AR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4283968" y="4725144"/>
            <a:ext cx="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3563888" y="3212976"/>
            <a:ext cx="36004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H="1">
            <a:off x="4860032" y="3212976"/>
            <a:ext cx="43204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518</TotalTime>
  <Words>708</Words>
  <Application>Microsoft Office PowerPoint</Application>
  <PresentationFormat>Presentación en pantalla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Intermedio</vt:lpstr>
      <vt:lpstr>PARENTESCO Título 4 del Libro Segundo CCC</vt:lpstr>
      <vt:lpstr>Diapositiva 2</vt:lpstr>
      <vt:lpstr>Nuevas clases de Parentesco como consecuencia de las nuevas fuentes de la Filiación</vt:lpstr>
      <vt:lpstr>FILIACIÓN</vt:lpstr>
      <vt:lpstr>CÓDIGO CIVIL Y COMERCIAL  DE LA NACIÓN Ley 26.994</vt:lpstr>
      <vt:lpstr>ADOPCIÓN Y PARENTESCO: Reglas* Art. 535 CCC</vt:lpstr>
      <vt:lpstr>TRHA Y PARENTESCO</vt:lpstr>
      <vt:lpstr>CÓMPUTO DEL PARENTESCO</vt:lpstr>
      <vt:lpstr>En la LÍNEA RECTA</vt:lpstr>
      <vt:lpstr>En la LÍNEA COLATERAL</vt:lpstr>
      <vt:lpstr>HERMANOS uni o bilaterales</vt:lpstr>
      <vt:lpstr>PARENTESCO POR AFINIDAD Art. 536 CCC</vt:lpstr>
      <vt:lpstr>Algunos efectos del parentesco en el Derecho Civil</vt:lpstr>
      <vt:lpstr>NUEVAS RELACIONES DE FAMILIA EN EL CCC</vt:lpstr>
      <vt:lpstr>Las Uniones convivenciales</vt:lpstr>
      <vt:lpstr>   Los progenitores afines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Malena</cp:lastModifiedBy>
  <cp:revision>36</cp:revision>
  <dcterms:modified xsi:type="dcterms:W3CDTF">2017-03-19T22:12:56Z</dcterms:modified>
</cp:coreProperties>
</file>