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8" r:id="rId2"/>
    <p:sldId id="260" r:id="rId3"/>
    <p:sldId id="261" r:id="rId4"/>
    <p:sldId id="262" r:id="rId5"/>
    <p:sldId id="268" r:id="rId6"/>
    <p:sldId id="271" r:id="rId7"/>
    <p:sldId id="272" r:id="rId8"/>
    <p:sldId id="273" r:id="rId9"/>
    <p:sldId id="274" r:id="rId10"/>
    <p:sldId id="270" r:id="rId11"/>
    <p:sldId id="275" r:id="rId12"/>
    <p:sldId id="280" r:id="rId13"/>
    <p:sldId id="281" r:id="rId14"/>
    <p:sldId id="282" r:id="rId15"/>
    <p:sldId id="283" r:id="rId16"/>
    <p:sldId id="291" r:id="rId17"/>
    <p:sldId id="276" r:id="rId18"/>
    <p:sldId id="277" r:id="rId19"/>
    <p:sldId id="279" r:id="rId20"/>
    <p:sldId id="278" r:id="rId21"/>
    <p:sldId id="285" r:id="rId22"/>
    <p:sldId id="284" r:id="rId23"/>
    <p:sldId id="290" r:id="rId24"/>
    <p:sldId id="286" r:id="rId25"/>
    <p:sldId id="288" r:id="rId26"/>
    <p:sldId id="263" r:id="rId27"/>
    <p:sldId id="259" r:id="rId28"/>
    <p:sldId id="264" r:id="rId29"/>
    <p:sldId id="267" r:id="rId30"/>
    <p:sldId id="293"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FC78BE-0D37-4643-9CDE-3937794F3329}" type="datetimeFigureOut">
              <a:rPr lang="es-AR" smtClean="0"/>
              <a:pPr/>
              <a:t>12/05/2015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FE8EF-9195-4577-A1B4-EDDD552A3F85}"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05FE8EF-9195-4577-A1B4-EDDD552A3F85}" type="slidenum">
              <a:rPr lang="es-AR" smtClean="0"/>
              <a:pPr/>
              <a:t>29</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A847CFC-816F-41D0-AAC0-9BF4FEBC753E}" type="datetimeFigureOut">
              <a:rPr lang="es-ES" smtClean="0"/>
              <a:pPr/>
              <a:t>12/05/2015</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pPr/>
              <a:t>12/05/2015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847CFC-816F-41D0-AAC0-9BF4FEBC753E}" type="datetimeFigureOut">
              <a:rPr lang="es-ES" smtClean="0"/>
              <a:pPr/>
              <a:t>12/05/2015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pPr/>
              <a:t>12/05/2015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12/05/2015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7A847CFC-816F-41D0-AAC0-9BF4FEBC753E}" type="datetimeFigureOut">
              <a:rPr lang="es-ES" smtClean="0"/>
              <a:pPr/>
              <a:t>12/05/2015</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7A847CFC-816F-41D0-AAC0-9BF4FEBC753E}" type="datetimeFigureOut">
              <a:rPr lang="es-ES" smtClean="0"/>
              <a:pPr/>
              <a:t>12/05/2015</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A847CFC-816F-41D0-AAC0-9BF4FEBC753E}" type="datetimeFigureOut">
              <a:rPr lang="es-ES" smtClean="0"/>
              <a:pPr/>
              <a:t>12/05/2015</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blogger.com/feeds/2474119614145259267/posts/default"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lblogdecano-advocats.com/contenido/compensaci%C3%B3n-econ%C3%B3mica-vs-pensi%C3%B3n-compensatoria"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hyperlink" Target="http://www.google.com.ar/imgres?q=compensacion+economica&amp;hl=es&amp;gbv=2&amp;biw=1420&amp;bih=700&amp;tbm=isch&amp;tbnid=TfIKRCTlkqDw8M:&amp;imgrefurl=http://www.elblogdecano-advocats.com/contenido/compensaci%C3%B3n-econ%C3%B3mica-vs-pensi%C3%B3n-compensatoria&amp;docid=5rMwEIZ6C95aBM&amp;imgurl=http://www.elblogdecano-advocats.com/files/u2/divorce2.jpg&amp;w=500&amp;h=357&amp;ei=rODGT4i5GpGQ8wSHtpXbCw&amp;zoom=1&amp;iact=hc&amp;vpx=493&amp;vpy=193&amp;dur=1297&amp;hovh=190&amp;hovw=266&amp;tx=179&amp;ty=63&amp;sig=106172817315985710011&amp;page=1&amp;tbnh=146&amp;tbnw=187&amp;start=0&amp;ndsp=19&amp;ved=1t:429,r:2,s:0,i:8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s.123rf.com/photo_272555_hogar-familiar.html"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hyperlink" Target="http://www.google.com.ar/imgres?q=hogar+familiar+dibujo&amp;hl=es&amp;gbv=2&amp;biw=1420&amp;bih=700&amp;tbm=isch&amp;tbnid=Ix6D2uwhSUwEqM:&amp;imgrefurl=http://es.123rf.com/photo_272555_hogar-familiar.html&amp;docid=NgVGb_NyIBOiCM&amp;itg=1&amp;imgurl=http://us.123rf.com/400wm/400/400/prawny/prawny0511/prawny051100091/272555-hogar-familiar.jpg&amp;w=251&amp;h=400&amp;ei=J-HGT93GDa230AH6qaG8Cw&amp;zoom=1&amp;iact=hc&amp;vpx=346&amp;vpy=303&amp;dur=85&amp;hovh=284&amp;hovw=178&amp;tx=90&amp;ty=243&amp;sig=106172817315985710011&amp;page=1&amp;tbnh=168&amp;tbnw=105&amp;start=0&amp;ndsp=18&amp;ved=1t:429,r:13,s:0,i:9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loimposiblesolotardaunpocoms.blogspot.com/2010_12_01_archive.html"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hyperlink" Target="http://www.google.com.ar/imgres?q=viuda+sola&amp;hl=es&amp;gbv=2&amp;biw=1420&amp;bih=700&amp;tbm=isch&amp;tbnid=1qvlouydH2rB_M:&amp;imgrefurl=http://loimposiblesolotardaunpocoms.blogspot.com/2010_12_01_archive.html&amp;docid=cFWFU-7_CNMSKM&amp;imgurl=http://1.bp.blogspot.com/_K1EhSqMbN1k/TQgKcvWx4_I/AAAAAAAAAJU/X8J5276vjIA/s1600/20100528002952-mujer-sola.jpg&amp;w=383&amp;h=255&amp;ei=eOLGT7ibMcnx0gHQk5WECw&amp;zoom=1&amp;iact=hc&amp;vpx=406&amp;vpy=404&amp;dur=672&amp;hovh=183&amp;hovw=275&amp;tx=148&amp;ty=157&amp;sig=106172817315985710011&amp;page=2&amp;tbnh=146&amp;tbnw=230&amp;start=19&amp;ndsp=26&amp;ved=1t:429,r:8,s:19,i:12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slide" Target="slide27.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mdzol.com/files/image/204/204958/4c6d61821bd21__292%21.jpg?s=ab2fff25b09d75f4eb69d0775e02ad1a"/>
          <p:cNvPicPr>
            <a:picLocks noChangeAspect="1" noChangeArrowheads="1"/>
          </p:cNvPicPr>
          <p:nvPr/>
        </p:nvPicPr>
        <p:blipFill>
          <a:blip r:embed="rId2" cstate="print"/>
          <a:srcRect/>
          <a:stretch>
            <a:fillRect/>
          </a:stretch>
        </p:blipFill>
        <p:spPr bwMode="auto">
          <a:xfrm>
            <a:off x="827584" y="692696"/>
            <a:ext cx="7424541" cy="3934663"/>
          </a:xfrm>
          <a:prstGeom prst="rect">
            <a:avLst/>
          </a:prstGeom>
          <a:noFill/>
        </p:spPr>
      </p:pic>
      <p:sp>
        <p:nvSpPr>
          <p:cNvPr id="3" name="2 CuadroTexto"/>
          <p:cNvSpPr txBox="1"/>
          <p:nvPr/>
        </p:nvSpPr>
        <p:spPr>
          <a:xfrm>
            <a:off x="827584" y="4437112"/>
            <a:ext cx="7416824" cy="1785104"/>
          </a:xfrm>
          <a:prstGeom prst="rect">
            <a:avLst/>
          </a:prstGeom>
          <a:noFill/>
        </p:spPr>
        <p:txBody>
          <a:bodyPr wrap="square" rtlCol="0">
            <a:spAutoFit/>
          </a:bodyPr>
          <a:lstStyle/>
          <a:p>
            <a:pPr algn="ctr"/>
            <a:endParaRPr lang="es-AR" b="1" dirty="0" smtClean="0"/>
          </a:p>
          <a:p>
            <a:pPr algn="ctr"/>
            <a:r>
              <a:rPr lang="es-ES" sz="2800" dirty="0" smtClean="0">
                <a:latin typeface="+mj-lt"/>
              </a:rPr>
              <a:t>“UNIONES CONVIVENCIALES</a:t>
            </a:r>
            <a:br>
              <a:rPr lang="es-ES" sz="2800" dirty="0" smtClean="0">
                <a:latin typeface="+mj-lt"/>
              </a:rPr>
            </a:br>
            <a:r>
              <a:rPr lang="es-ES" sz="2800" dirty="0" smtClean="0">
                <a:latin typeface="+mj-lt"/>
              </a:rPr>
              <a:t>en el Nuevo Código Civil y Comercial"</a:t>
            </a:r>
            <a:r>
              <a:rPr lang="es-ES" sz="2000" dirty="0" smtClean="0">
                <a:solidFill>
                  <a:schemeClr val="accent1"/>
                </a:solidFill>
              </a:rPr>
              <a:t/>
            </a:r>
            <a:br>
              <a:rPr lang="es-ES" sz="2000" dirty="0" smtClean="0">
                <a:solidFill>
                  <a:schemeClr val="accent1"/>
                </a:solidFill>
              </a:rPr>
            </a:br>
            <a:r>
              <a:rPr lang="es-AR" sz="2000" dirty="0" err="1" smtClean="0">
                <a:latin typeface="+mj-lt"/>
              </a:rPr>
              <a:t>Abog</a:t>
            </a:r>
            <a:r>
              <a:rPr lang="es-AR" sz="2000" dirty="0" smtClean="0">
                <a:latin typeface="+mj-lt"/>
              </a:rPr>
              <a:t>. María Magdalena </a:t>
            </a:r>
            <a:r>
              <a:rPr lang="es-AR" sz="2000" dirty="0" err="1" smtClean="0">
                <a:latin typeface="+mj-lt"/>
              </a:rPr>
              <a:t>Galli</a:t>
            </a:r>
            <a:r>
              <a:rPr lang="es-AR" sz="2000" dirty="0" smtClean="0">
                <a:latin typeface="+mj-lt"/>
              </a:rPr>
              <a:t> </a:t>
            </a:r>
            <a:r>
              <a:rPr lang="es-AR" sz="2000" dirty="0" err="1" smtClean="0">
                <a:latin typeface="+mj-lt"/>
              </a:rPr>
              <a:t>Fiant</a:t>
            </a:r>
            <a:r>
              <a:rPr lang="es-AR" sz="2000" dirty="0" smtClean="0">
                <a:latin typeface="+mj-lt"/>
              </a:rPr>
              <a:t/>
            </a:r>
            <a:br>
              <a:rPr lang="es-AR" sz="2000" dirty="0" smtClean="0">
                <a:latin typeface="+mj-lt"/>
              </a:rPr>
            </a:br>
            <a:endParaRPr lang="es-AR" sz="1600" dirty="0">
              <a:latin typeface="+mj-lt"/>
            </a:endParaRPr>
          </a:p>
        </p:txBody>
      </p:sp>
      <p:sp>
        <p:nvSpPr>
          <p:cNvPr id="2" name="1 Título"/>
          <p:cNvSpPr>
            <a:spLocks noGrp="1"/>
          </p:cNvSpPr>
          <p:nvPr>
            <p:ph type="title"/>
          </p:nvPr>
        </p:nvSpPr>
        <p:spPr>
          <a:xfrm>
            <a:off x="1043608" y="692696"/>
            <a:ext cx="6965245" cy="3907562"/>
          </a:xfrm>
        </p:spPr>
        <p:txBody>
          <a:bodyPr>
            <a:normAutofit/>
          </a:bodyPr>
          <a:lstStyle/>
          <a:p>
            <a:r>
              <a:rPr lang="es-AR" sz="3600" dirty="0" smtClean="0"/>
              <a:t/>
            </a:r>
            <a:br>
              <a:rPr lang="es-AR" sz="3600" dirty="0" smtClean="0"/>
            </a:br>
            <a:endParaRPr lang="es-AR" sz="2800"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2771800" y="3356992"/>
            <a:ext cx="3528392" cy="33123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Elipse"/>
          <p:cNvSpPr/>
          <p:nvPr/>
        </p:nvSpPr>
        <p:spPr>
          <a:xfrm>
            <a:off x="5436096" y="1700808"/>
            <a:ext cx="3312368" cy="324036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1619672" y="692696"/>
            <a:ext cx="5688632" cy="954107"/>
          </a:xfrm>
          <a:prstGeom prst="rect">
            <a:avLst/>
          </a:prstGeom>
          <a:noFill/>
          <a:ln>
            <a:solidFill>
              <a:schemeClr val="bg1"/>
            </a:solidFill>
          </a:ln>
        </p:spPr>
        <p:txBody>
          <a:bodyPr wrap="square" rtlCol="0">
            <a:spAutoFit/>
          </a:bodyPr>
          <a:lstStyle/>
          <a:p>
            <a:pPr algn="ctr"/>
            <a:r>
              <a:rPr lang="es-AR" sz="2800" b="1" dirty="0" smtClean="0">
                <a:solidFill>
                  <a:schemeClr val="tx2"/>
                </a:solidFill>
                <a:latin typeface="+mj-lt"/>
              </a:rPr>
              <a:t>EFECTOS JURÍDICOS DE LAS UNIONES CONVIVENCIALES</a:t>
            </a:r>
            <a:endParaRPr lang="es-AR" sz="2800" b="1" dirty="0">
              <a:solidFill>
                <a:schemeClr val="tx2"/>
              </a:solidFill>
              <a:latin typeface="+mj-lt"/>
            </a:endParaRPr>
          </a:p>
        </p:txBody>
      </p:sp>
      <p:sp>
        <p:nvSpPr>
          <p:cNvPr id="3" name="2 Elipse"/>
          <p:cNvSpPr/>
          <p:nvPr/>
        </p:nvSpPr>
        <p:spPr>
          <a:xfrm>
            <a:off x="251520" y="1700808"/>
            <a:ext cx="3528392"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CuadroTexto"/>
          <p:cNvSpPr txBox="1"/>
          <p:nvPr/>
        </p:nvSpPr>
        <p:spPr>
          <a:xfrm>
            <a:off x="827584" y="2276872"/>
            <a:ext cx="2304256" cy="1477328"/>
          </a:xfrm>
          <a:prstGeom prst="rect">
            <a:avLst/>
          </a:prstGeom>
          <a:noFill/>
        </p:spPr>
        <p:txBody>
          <a:bodyPr wrap="square" rtlCol="0">
            <a:spAutoFit/>
          </a:bodyPr>
          <a:lstStyle/>
          <a:p>
            <a:pPr algn="ctr"/>
            <a:r>
              <a:rPr lang="es-AR" dirty="0" smtClean="0">
                <a:latin typeface="Arial Rounded MT Bold" pitchFamily="34" charset="0"/>
              </a:rPr>
              <a:t>AUTONOMÍA DE LA VOLUNTAD</a:t>
            </a:r>
          </a:p>
          <a:p>
            <a:pPr algn="ctr"/>
            <a:endParaRPr lang="es-AR" dirty="0" smtClean="0">
              <a:latin typeface="Arial Rounded MT Bold" pitchFamily="34" charset="0"/>
            </a:endParaRPr>
          </a:p>
          <a:p>
            <a:pPr algn="ctr"/>
            <a:endParaRPr lang="es-AR" dirty="0" smtClean="0">
              <a:latin typeface="Arial Rounded MT Bold" pitchFamily="34" charset="0"/>
            </a:endParaRPr>
          </a:p>
          <a:p>
            <a:pPr algn="ctr"/>
            <a:r>
              <a:rPr lang="es-AR" dirty="0" smtClean="0">
                <a:latin typeface="Arial Rounded MT Bold" pitchFamily="34" charset="0"/>
              </a:rPr>
              <a:t>Pactos </a:t>
            </a:r>
            <a:endParaRPr lang="es-AR" dirty="0">
              <a:latin typeface="Arial Rounded MT Bold" pitchFamily="34" charset="0"/>
            </a:endParaRPr>
          </a:p>
        </p:txBody>
      </p:sp>
      <p:sp>
        <p:nvSpPr>
          <p:cNvPr id="6" name="5 CuadroTexto"/>
          <p:cNvSpPr txBox="1"/>
          <p:nvPr/>
        </p:nvSpPr>
        <p:spPr>
          <a:xfrm>
            <a:off x="6300192" y="1916832"/>
            <a:ext cx="1656184" cy="1477328"/>
          </a:xfrm>
          <a:prstGeom prst="rect">
            <a:avLst/>
          </a:prstGeom>
          <a:noFill/>
        </p:spPr>
        <p:txBody>
          <a:bodyPr wrap="square" rtlCol="0">
            <a:spAutoFit/>
          </a:bodyPr>
          <a:lstStyle/>
          <a:p>
            <a:pPr algn="ctr"/>
            <a:r>
              <a:rPr lang="es-AR" dirty="0" smtClean="0">
                <a:latin typeface="Arial Rounded MT Bold" pitchFamily="34" charset="0"/>
              </a:rPr>
              <a:t>ORDEN PÚBLICO</a:t>
            </a:r>
          </a:p>
          <a:p>
            <a:pPr algn="ctr"/>
            <a:endParaRPr lang="es-AR" dirty="0" smtClean="0">
              <a:latin typeface="Arial Rounded MT Bold" pitchFamily="34" charset="0"/>
            </a:endParaRPr>
          </a:p>
          <a:p>
            <a:pPr algn="ctr"/>
            <a:r>
              <a:rPr lang="es-AR" dirty="0" smtClean="0">
                <a:latin typeface="Arial Rounded MT Bold" pitchFamily="34" charset="0"/>
              </a:rPr>
              <a:t>Régimen imperativo</a:t>
            </a:r>
            <a:endParaRPr lang="es-AR" dirty="0">
              <a:latin typeface="Arial Rounded MT Bold" pitchFamily="34" charset="0"/>
            </a:endParaRPr>
          </a:p>
        </p:txBody>
      </p:sp>
      <p:sp>
        <p:nvSpPr>
          <p:cNvPr id="9" name="8 CuadroTexto"/>
          <p:cNvSpPr txBox="1"/>
          <p:nvPr/>
        </p:nvSpPr>
        <p:spPr>
          <a:xfrm>
            <a:off x="3059832" y="4653136"/>
            <a:ext cx="2952328" cy="646331"/>
          </a:xfrm>
          <a:prstGeom prst="rect">
            <a:avLst/>
          </a:prstGeom>
          <a:noFill/>
        </p:spPr>
        <p:txBody>
          <a:bodyPr wrap="square" rtlCol="0">
            <a:spAutoFit/>
          </a:bodyPr>
          <a:lstStyle/>
          <a:p>
            <a:pPr algn="ctr"/>
            <a:r>
              <a:rPr lang="es-AR" b="1" dirty="0" smtClean="0">
                <a:latin typeface="Arial Rounded MT Bold" pitchFamily="34" charset="0"/>
              </a:rPr>
              <a:t>RÉGIMEN SUPLETORIO si no hay Pactos</a:t>
            </a:r>
            <a:endParaRPr lang="es-AR" b="1" dirty="0">
              <a:latin typeface="Arial Rounded MT Bold" pitchFamily="34" charset="0"/>
            </a:endParaRPr>
          </a:p>
        </p:txBody>
      </p:sp>
      <p:sp>
        <p:nvSpPr>
          <p:cNvPr id="10" name="9 CuadroTexto"/>
          <p:cNvSpPr txBox="1"/>
          <p:nvPr/>
        </p:nvSpPr>
        <p:spPr>
          <a:xfrm>
            <a:off x="5724128" y="3356992"/>
            <a:ext cx="2664296" cy="1077218"/>
          </a:xfrm>
          <a:prstGeom prst="rect">
            <a:avLst/>
          </a:prstGeom>
          <a:noFill/>
        </p:spPr>
        <p:txBody>
          <a:bodyPr wrap="square" rtlCol="0">
            <a:spAutoFit/>
          </a:bodyPr>
          <a:lstStyle/>
          <a:p>
            <a:pPr algn="ctr"/>
            <a:r>
              <a:rPr lang="es-AR" sz="1600" dirty="0" smtClean="0"/>
              <a:t>Protección vivienda (Uniones registradas)</a:t>
            </a:r>
          </a:p>
          <a:p>
            <a:pPr algn="ctr"/>
            <a:r>
              <a:rPr lang="es-AR" sz="1600" dirty="0" smtClean="0"/>
              <a:t>Asistencia y contribución</a:t>
            </a:r>
          </a:p>
          <a:p>
            <a:pPr algn="ctr"/>
            <a:r>
              <a:rPr lang="es-AR" sz="1600" dirty="0" smtClean="0"/>
              <a:t>Responsabilidad por deudas</a:t>
            </a:r>
            <a:endParaRPr lang="es-AR" sz="1600" dirty="0"/>
          </a:p>
        </p:txBody>
      </p:sp>
      <p:sp>
        <p:nvSpPr>
          <p:cNvPr id="11" name="10 CuadroTexto"/>
          <p:cNvSpPr txBox="1"/>
          <p:nvPr/>
        </p:nvSpPr>
        <p:spPr>
          <a:xfrm>
            <a:off x="3203848" y="5301208"/>
            <a:ext cx="2664296" cy="830997"/>
          </a:xfrm>
          <a:prstGeom prst="rect">
            <a:avLst/>
          </a:prstGeom>
          <a:noFill/>
        </p:spPr>
        <p:txBody>
          <a:bodyPr wrap="square" rtlCol="0">
            <a:spAutoFit/>
          </a:bodyPr>
          <a:lstStyle/>
          <a:p>
            <a:pPr algn="ctr"/>
            <a:r>
              <a:rPr lang="es-AR" sz="1600" dirty="0" smtClean="0"/>
              <a:t>Atribución vivienda</a:t>
            </a:r>
          </a:p>
          <a:p>
            <a:pPr algn="ctr"/>
            <a:r>
              <a:rPr lang="es-AR" sz="1600" dirty="0" smtClean="0"/>
              <a:t>Compensación económica</a:t>
            </a:r>
          </a:p>
          <a:p>
            <a:pPr algn="ctr"/>
            <a:r>
              <a:rPr lang="es-AR" sz="1600" dirty="0" smtClean="0"/>
              <a:t>Vivienda y muerte</a:t>
            </a:r>
            <a:endParaRPr lang="es-A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692696"/>
            <a:ext cx="6624736" cy="3570208"/>
          </a:xfrm>
          <a:prstGeom prst="rect">
            <a:avLst/>
          </a:prstGeom>
          <a:solidFill>
            <a:schemeClr val="bg1"/>
          </a:solidFill>
          <a:ln>
            <a:noFill/>
          </a:ln>
        </p:spPr>
        <p:txBody>
          <a:bodyPr wrap="square" rtlCol="0">
            <a:spAutoFit/>
          </a:bodyPr>
          <a:lstStyle/>
          <a:p>
            <a:pPr algn="ctr"/>
            <a:r>
              <a:rPr lang="es-AR" sz="2800" dirty="0" smtClean="0">
                <a:solidFill>
                  <a:schemeClr val="bg2">
                    <a:lumMod val="25000"/>
                  </a:schemeClr>
                </a:solidFill>
                <a:latin typeface="Arial Rounded MT Bold" pitchFamily="34" charset="0"/>
              </a:rPr>
              <a:t>REGISTRACIÓN</a:t>
            </a:r>
            <a:endParaRPr lang="es-AR" dirty="0" smtClean="0">
              <a:solidFill>
                <a:schemeClr val="bg2">
                  <a:lumMod val="25000"/>
                </a:schemeClr>
              </a:solidFill>
              <a:latin typeface="Arial Rounded MT Bold" pitchFamily="34" charset="0"/>
            </a:endParaRPr>
          </a:p>
          <a:p>
            <a:pPr algn="ctr"/>
            <a:r>
              <a:rPr lang="es-AR" dirty="0" smtClean="0">
                <a:solidFill>
                  <a:schemeClr val="bg2">
                    <a:lumMod val="25000"/>
                  </a:schemeClr>
                </a:solidFill>
                <a:latin typeface="Arial Rounded MT Bold" pitchFamily="34" charset="0"/>
              </a:rPr>
              <a:t>Creación de Registros en cada jurisdicción para asentar</a:t>
            </a:r>
          </a:p>
          <a:p>
            <a:pPr algn="ctr">
              <a:buFont typeface="Wingdings" pitchFamily="2" charset="2"/>
              <a:buChar char="Ø"/>
            </a:pPr>
            <a:r>
              <a:rPr lang="es-AR" dirty="0" smtClean="0">
                <a:solidFill>
                  <a:schemeClr val="bg2">
                    <a:lumMod val="25000"/>
                  </a:schemeClr>
                </a:solidFill>
                <a:latin typeface="Arial Rounded MT Bold" pitchFamily="34" charset="0"/>
              </a:rPr>
              <a:t>Existencia de la unión</a:t>
            </a:r>
          </a:p>
          <a:p>
            <a:pPr algn="ctr">
              <a:buFont typeface="Wingdings" pitchFamily="2" charset="2"/>
              <a:buChar char="Ø"/>
            </a:pPr>
            <a:r>
              <a:rPr lang="es-AR" dirty="0" smtClean="0">
                <a:solidFill>
                  <a:schemeClr val="bg2">
                    <a:lumMod val="25000"/>
                  </a:schemeClr>
                </a:solidFill>
                <a:latin typeface="Arial Rounded MT Bold" pitchFamily="34" charset="0"/>
              </a:rPr>
              <a:t>Extinción de la unión</a:t>
            </a:r>
          </a:p>
          <a:p>
            <a:pPr algn="ctr">
              <a:buFont typeface="Wingdings" pitchFamily="2" charset="2"/>
              <a:buChar char="Ø"/>
            </a:pPr>
            <a:r>
              <a:rPr lang="es-AR" dirty="0" smtClean="0">
                <a:solidFill>
                  <a:schemeClr val="bg2">
                    <a:lumMod val="25000"/>
                  </a:schemeClr>
                </a:solidFill>
                <a:latin typeface="Arial Rounded MT Bold" pitchFamily="34" charset="0"/>
              </a:rPr>
              <a:t>Pactos: su celebración, modificación o cancelación</a:t>
            </a:r>
          </a:p>
          <a:p>
            <a:pPr algn="ctr"/>
            <a:endParaRPr lang="es-AR" dirty="0" smtClean="0">
              <a:solidFill>
                <a:schemeClr val="bg2">
                  <a:lumMod val="25000"/>
                </a:schemeClr>
              </a:solidFill>
              <a:latin typeface="Arial Rounded MT Bold" pitchFamily="34" charset="0"/>
            </a:endParaRPr>
          </a:p>
          <a:p>
            <a:pPr algn="ctr"/>
            <a:r>
              <a:rPr lang="es-AR" dirty="0" smtClean="0">
                <a:solidFill>
                  <a:schemeClr val="bg2">
                    <a:lumMod val="25000"/>
                  </a:schemeClr>
                </a:solidFill>
                <a:latin typeface="Arial Rounded MT Bold" pitchFamily="34" charset="0"/>
              </a:rPr>
              <a:t>FINALIDAD DE LA REGISTRACIÓN</a:t>
            </a:r>
          </a:p>
          <a:p>
            <a:pPr algn="ctr"/>
            <a:endParaRPr lang="es-AR" dirty="0" smtClean="0">
              <a:solidFill>
                <a:schemeClr val="bg2">
                  <a:lumMod val="25000"/>
                </a:schemeClr>
              </a:solidFill>
              <a:latin typeface="Arial Rounded MT Bold" pitchFamily="34" charset="0"/>
            </a:endParaRPr>
          </a:p>
          <a:p>
            <a:pPr algn="ctr">
              <a:buFont typeface="Wingdings" pitchFamily="2" charset="2"/>
              <a:buChar char="v"/>
            </a:pPr>
            <a:r>
              <a:rPr lang="es-AR" dirty="0" smtClean="0">
                <a:solidFill>
                  <a:schemeClr val="bg2">
                    <a:lumMod val="25000"/>
                  </a:schemeClr>
                </a:solidFill>
                <a:latin typeface="Arial Rounded MT Bold" pitchFamily="34" charset="0"/>
              </a:rPr>
              <a:t>Exclusivamente probatoria</a:t>
            </a:r>
          </a:p>
          <a:p>
            <a:pPr algn="ctr">
              <a:buFont typeface="Wingdings" pitchFamily="2" charset="2"/>
              <a:buChar char="v"/>
            </a:pPr>
            <a:r>
              <a:rPr lang="es-AR" dirty="0" smtClean="0">
                <a:solidFill>
                  <a:schemeClr val="bg2">
                    <a:lumMod val="25000"/>
                  </a:schemeClr>
                </a:solidFill>
                <a:latin typeface="Arial Rounded MT Bold" pitchFamily="34" charset="0"/>
              </a:rPr>
              <a:t>Es prueba suficiente de la unión </a:t>
            </a:r>
            <a:r>
              <a:rPr lang="es-AR" dirty="0" err="1" smtClean="0">
                <a:solidFill>
                  <a:schemeClr val="bg2">
                    <a:lumMod val="25000"/>
                  </a:schemeClr>
                </a:solidFill>
                <a:latin typeface="Arial Rounded MT Bold" pitchFamily="34" charset="0"/>
              </a:rPr>
              <a:t>convivencial</a:t>
            </a:r>
            <a:endParaRPr lang="es-AR" dirty="0" smtClean="0">
              <a:solidFill>
                <a:schemeClr val="bg2">
                  <a:lumMod val="25000"/>
                </a:schemeClr>
              </a:solidFill>
              <a:latin typeface="Arial Rounded MT Bold" pitchFamily="34" charset="0"/>
            </a:endParaRPr>
          </a:p>
          <a:p>
            <a:pPr algn="ctr">
              <a:buFont typeface="Wingdings" pitchFamily="2" charset="2"/>
              <a:buChar char="v"/>
            </a:pPr>
            <a:r>
              <a:rPr lang="es-AR" dirty="0" smtClean="0">
                <a:solidFill>
                  <a:schemeClr val="bg2">
                    <a:lumMod val="25000"/>
                  </a:schemeClr>
                </a:solidFill>
                <a:latin typeface="Arial Rounded MT Bold" pitchFamily="34" charset="0"/>
              </a:rPr>
              <a:t>No se admite nueva inscripción mientras subsista una anterior</a:t>
            </a:r>
            <a:endParaRPr lang="es-AR" dirty="0">
              <a:solidFill>
                <a:schemeClr val="bg2">
                  <a:lumMod val="25000"/>
                </a:schemeClr>
              </a:solidFill>
              <a:latin typeface="Arial Rounded MT Bold" pitchFamily="34" charset="0"/>
            </a:endParaRPr>
          </a:p>
        </p:txBody>
      </p:sp>
      <p:sp>
        <p:nvSpPr>
          <p:cNvPr id="3" name="2 CuadroTexto"/>
          <p:cNvSpPr txBox="1"/>
          <p:nvPr/>
        </p:nvSpPr>
        <p:spPr>
          <a:xfrm>
            <a:off x="3131840" y="5013176"/>
            <a:ext cx="4968552" cy="923330"/>
          </a:xfrm>
          <a:prstGeom prst="rect">
            <a:avLst/>
          </a:prstGeom>
          <a:noFill/>
          <a:ln w="28575">
            <a:solidFill>
              <a:schemeClr val="accent1"/>
            </a:solidFill>
          </a:ln>
        </p:spPr>
        <p:txBody>
          <a:bodyPr wrap="square" rtlCol="0">
            <a:spAutoFit/>
          </a:bodyPr>
          <a:lstStyle/>
          <a:p>
            <a:pPr algn="ctr"/>
            <a:r>
              <a:rPr lang="es-AR" dirty="0" smtClean="0">
                <a:solidFill>
                  <a:schemeClr val="tx2"/>
                </a:solidFill>
                <a:latin typeface="Arial Rounded MT Bold" pitchFamily="34" charset="0"/>
              </a:rPr>
              <a:t>PRUEBA DE LA UNIÓN CONVIVENCIAL</a:t>
            </a:r>
          </a:p>
          <a:p>
            <a:pPr algn="ctr"/>
            <a:endParaRPr lang="es-AR" dirty="0" smtClean="0">
              <a:solidFill>
                <a:schemeClr val="tx2"/>
              </a:solidFill>
              <a:latin typeface="Arial Rounded MT Bold" pitchFamily="34" charset="0"/>
            </a:endParaRPr>
          </a:p>
          <a:p>
            <a:pPr algn="ctr"/>
            <a:r>
              <a:rPr lang="es-AR" dirty="0" smtClean="0">
                <a:solidFill>
                  <a:schemeClr val="tx2"/>
                </a:solidFill>
                <a:latin typeface="Arial Rounded MT Bold" pitchFamily="34" charset="0"/>
              </a:rPr>
              <a:t>Por cualquier medio </a:t>
            </a:r>
            <a:endParaRPr lang="es-AR" dirty="0">
              <a:solidFill>
                <a:schemeClr val="tx2"/>
              </a:solidFill>
              <a:latin typeface="Arial Rounded MT Bold" pitchFamily="34" charset="0"/>
            </a:endParaRPr>
          </a:p>
        </p:txBody>
      </p:sp>
      <p:pic>
        <p:nvPicPr>
          <p:cNvPr id="4" name="Picture 7" descr="http://us.cdn2.123rf.com/168nwm/diomedes66/diomedes660606/diomedes66060600531/436564-la-celebracion-de-manos-pareja-silueta-dibujo-a-lapiz.jpg"/>
          <p:cNvPicPr>
            <a:picLocks noChangeAspect="1" noChangeArrowheads="1"/>
          </p:cNvPicPr>
          <p:nvPr/>
        </p:nvPicPr>
        <p:blipFill>
          <a:blip r:embed="rId2" cstate="print"/>
          <a:srcRect/>
          <a:stretch>
            <a:fillRect/>
          </a:stretch>
        </p:blipFill>
        <p:spPr bwMode="auto">
          <a:xfrm>
            <a:off x="0" y="4077072"/>
            <a:ext cx="2952328" cy="221424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4000" dirty="0" smtClean="0">
                <a:solidFill>
                  <a:schemeClr val="tx2"/>
                </a:solidFill>
              </a:rPr>
              <a:t>REGIMEN IMPERATIVO</a:t>
            </a:r>
            <a:br>
              <a:rPr lang="es-AR" sz="4000" dirty="0" smtClean="0">
                <a:solidFill>
                  <a:schemeClr val="tx2"/>
                </a:solidFill>
              </a:rPr>
            </a:br>
            <a:r>
              <a:rPr lang="es-AR" sz="4000" dirty="0" smtClean="0">
                <a:solidFill>
                  <a:schemeClr val="tx2"/>
                </a:solidFill>
              </a:rPr>
              <a:t>Asistencia mutua</a:t>
            </a:r>
            <a:endParaRPr lang="es-AR" sz="4000" dirty="0"/>
          </a:p>
        </p:txBody>
      </p:sp>
      <p:sp>
        <p:nvSpPr>
          <p:cNvPr id="3" name="2 CuadroTexto"/>
          <p:cNvSpPr txBox="1"/>
          <p:nvPr/>
        </p:nvSpPr>
        <p:spPr>
          <a:xfrm>
            <a:off x="1043608" y="3140968"/>
            <a:ext cx="7056784" cy="1846659"/>
          </a:xfrm>
          <a:prstGeom prst="rect">
            <a:avLst/>
          </a:prstGeom>
          <a:noFill/>
        </p:spPr>
        <p:txBody>
          <a:bodyPr wrap="square" rtlCol="0">
            <a:spAutoFit/>
          </a:bodyPr>
          <a:lstStyle/>
          <a:p>
            <a:pPr algn="ctr"/>
            <a:r>
              <a:rPr lang="es-ES" sz="3200" dirty="0" smtClean="0"/>
              <a:t>ARTÍCULO 519.- Asistencia. Los convivientes se deben asistencia durante la convivencia.</a:t>
            </a:r>
            <a:endParaRPr lang="es-AR" sz="3200" dirty="0" smtClean="0"/>
          </a:p>
          <a:p>
            <a:endParaRPr lang="es-A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solidFill>
                  <a:schemeClr val="tx2"/>
                </a:solidFill>
              </a:rPr>
              <a:t>REGIMEN IMPERATIVO</a:t>
            </a:r>
            <a:br>
              <a:rPr lang="es-AR" dirty="0" smtClean="0">
                <a:solidFill>
                  <a:schemeClr val="tx2"/>
                </a:solidFill>
              </a:rPr>
            </a:br>
            <a:r>
              <a:rPr lang="es-AR" dirty="0" smtClean="0">
                <a:solidFill>
                  <a:schemeClr val="tx2"/>
                </a:solidFill>
              </a:rPr>
              <a:t>Deber de contribución</a:t>
            </a:r>
            <a:endParaRPr lang="es-AR" dirty="0">
              <a:solidFill>
                <a:schemeClr val="tx2"/>
              </a:solidFill>
            </a:endParaRPr>
          </a:p>
        </p:txBody>
      </p:sp>
      <p:sp>
        <p:nvSpPr>
          <p:cNvPr id="3" name="2 CuadroTexto"/>
          <p:cNvSpPr txBox="1"/>
          <p:nvPr/>
        </p:nvSpPr>
        <p:spPr>
          <a:xfrm>
            <a:off x="899592" y="2276872"/>
            <a:ext cx="7416824" cy="4185761"/>
          </a:xfrm>
          <a:prstGeom prst="rect">
            <a:avLst/>
          </a:prstGeom>
          <a:noFill/>
        </p:spPr>
        <p:txBody>
          <a:bodyPr wrap="square" rtlCol="0">
            <a:spAutoFit/>
          </a:bodyPr>
          <a:lstStyle/>
          <a:p>
            <a:pPr algn="ctr"/>
            <a:r>
              <a:rPr lang="es-ES" sz="2400" dirty="0" smtClean="0"/>
              <a:t>ARTÍCULO 520.- Contribución a los gastos del hogar. Los convivientes tienen obligación de contribuir a los gastos domésticos de conformidad con lo dispuesto en el artículo 455</a:t>
            </a:r>
          </a:p>
          <a:p>
            <a:pPr algn="ctr"/>
            <a:endParaRPr lang="es-ES" sz="2400" dirty="0" smtClean="0"/>
          </a:p>
          <a:p>
            <a:pPr algn="ctr"/>
            <a:r>
              <a:rPr lang="es-ES" sz="1600" dirty="0" smtClean="0"/>
              <a:t>ARTÍCULO 455.- Deber de contribución. Los cónyuges deben contribuir a su propio sostenimiento, el del hogar y el de los hijos comunes, en proporción a sus recursos. Esta obligación se extiende a las necesidades de los hijos menores de edad, con capacidad restringida, o con discapacidad de uno de los cónyuges que conviven con ellos.</a:t>
            </a:r>
            <a:endParaRPr lang="es-AR" sz="1600" dirty="0" smtClean="0"/>
          </a:p>
          <a:p>
            <a:pPr algn="ctr"/>
            <a:r>
              <a:rPr lang="es-ES" sz="1600" dirty="0" smtClean="0"/>
              <a:t>El cónyuge que no da cumplimiento a esta obligación puede ser demandado judicialmente por el otro para que lo haga, debiéndose considerar que el trabajo en el hogar es computable como contribución a las cargas.</a:t>
            </a:r>
            <a:endParaRPr lang="es-AR" sz="1600" dirty="0" smtClean="0"/>
          </a:p>
          <a:p>
            <a:pPr algn="ctr"/>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solidFill>
                  <a:schemeClr val="tx2"/>
                </a:solidFill>
              </a:rPr>
              <a:t>REGIMEN IMPERATIVO</a:t>
            </a:r>
            <a:br>
              <a:rPr lang="es-AR" dirty="0" smtClean="0">
                <a:solidFill>
                  <a:schemeClr val="tx2"/>
                </a:solidFill>
              </a:rPr>
            </a:br>
            <a:r>
              <a:rPr lang="es-AR" dirty="0" smtClean="0">
                <a:solidFill>
                  <a:schemeClr val="tx2"/>
                </a:solidFill>
              </a:rPr>
              <a:t>Responsabilidad por deudas</a:t>
            </a:r>
            <a:endParaRPr lang="es-AR" dirty="0"/>
          </a:p>
        </p:txBody>
      </p:sp>
      <p:sp>
        <p:nvSpPr>
          <p:cNvPr id="3" name="2 CuadroTexto"/>
          <p:cNvSpPr txBox="1"/>
          <p:nvPr/>
        </p:nvSpPr>
        <p:spPr>
          <a:xfrm>
            <a:off x="971600" y="2204864"/>
            <a:ext cx="7200800" cy="3693319"/>
          </a:xfrm>
          <a:prstGeom prst="rect">
            <a:avLst/>
          </a:prstGeom>
          <a:noFill/>
        </p:spPr>
        <p:txBody>
          <a:bodyPr wrap="square" rtlCol="0">
            <a:spAutoFit/>
          </a:bodyPr>
          <a:lstStyle/>
          <a:p>
            <a:pPr algn="ctr"/>
            <a:r>
              <a:rPr lang="es-ES" sz="2400" dirty="0" smtClean="0"/>
              <a:t>ARTÍCULO 521.- Responsabilidad por las deudas frente a terceros. Los convivientes son solidariamente responsables por las deudas que uno de ellos hubiera contraído con terceros de conformidad con lo dispuesto en el artículo 461.</a:t>
            </a:r>
          </a:p>
          <a:p>
            <a:pPr algn="ctr"/>
            <a:endParaRPr lang="es-ES" sz="1600" dirty="0" smtClean="0"/>
          </a:p>
          <a:p>
            <a:pPr algn="ctr"/>
            <a:r>
              <a:rPr lang="es-ES" sz="1600" dirty="0" smtClean="0"/>
              <a:t>ARTÍCULO 461.- Responsabilidad solidaria. Los cónyuges responden solidariamente por las obligaciones contraídas por uno de ellos para solventar las necesidades ordinarias del hogar o el sostenimiento y la educación de los hijos de conformidad con lo dispuesto en el artículo 455 (…). </a:t>
            </a:r>
            <a:endParaRPr lang="es-AR" sz="1600" dirty="0" smtClean="0"/>
          </a:p>
          <a:p>
            <a:pPr algn="ctr"/>
            <a:endParaRPr lang="es-AR" sz="1600" dirty="0" smtClean="0"/>
          </a:p>
          <a:p>
            <a:endParaRPr lang="es-A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2"/>
            <a:ext cx="6965245" cy="1675314"/>
          </a:xfrm>
        </p:spPr>
        <p:txBody>
          <a:bodyPr>
            <a:normAutofit fontScale="90000"/>
          </a:bodyPr>
          <a:lstStyle/>
          <a:p>
            <a:r>
              <a:rPr lang="es-AR" dirty="0" smtClean="0">
                <a:solidFill>
                  <a:schemeClr val="tx2"/>
                </a:solidFill>
              </a:rPr>
              <a:t>REGIMEN IMPERATIVO</a:t>
            </a:r>
            <a:br>
              <a:rPr lang="es-AR" dirty="0" smtClean="0">
                <a:solidFill>
                  <a:schemeClr val="tx2"/>
                </a:solidFill>
              </a:rPr>
            </a:br>
            <a:r>
              <a:rPr lang="es-AR" dirty="0" smtClean="0">
                <a:solidFill>
                  <a:schemeClr val="tx2"/>
                </a:solidFill>
              </a:rPr>
              <a:t>Protección de la vivienda </a:t>
            </a:r>
            <a:br>
              <a:rPr lang="es-AR" dirty="0" smtClean="0">
                <a:solidFill>
                  <a:schemeClr val="tx2"/>
                </a:solidFill>
              </a:rPr>
            </a:br>
            <a:r>
              <a:rPr lang="es-AR" sz="2700" dirty="0" smtClean="0">
                <a:solidFill>
                  <a:schemeClr val="tx2"/>
                </a:solidFill>
              </a:rPr>
              <a:t>para uniones registradas</a:t>
            </a:r>
            <a:endParaRPr lang="es-AR" sz="2700" dirty="0">
              <a:solidFill>
                <a:schemeClr val="tx2"/>
              </a:solidFill>
            </a:endParaRPr>
          </a:p>
        </p:txBody>
      </p:sp>
      <p:sp>
        <p:nvSpPr>
          <p:cNvPr id="3" name="2 CuadroTexto"/>
          <p:cNvSpPr txBox="1"/>
          <p:nvPr/>
        </p:nvSpPr>
        <p:spPr>
          <a:xfrm>
            <a:off x="827584" y="2492896"/>
            <a:ext cx="7488832" cy="3939540"/>
          </a:xfrm>
          <a:prstGeom prst="rect">
            <a:avLst/>
          </a:prstGeom>
          <a:noFill/>
        </p:spPr>
        <p:txBody>
          <a:bodyPr wrap="square" rtlCol="0">
            <a:spAutoFit/>
          </a:bodyPr>
          <a:lstStyle/>
          <a:p>
            <a:pPr algn="ctr"/>
            <a:r>
              <a:rPr lang="es-ES" dirty="0" smtClean="0"/>
              <a:t>ARTÍCULO 522.- Protección de la vivienda familiar. Si la unión </a:t>
            </a:r>
            <a:r>
              <a:rPr lang="es-ES" dirty="0" err="1" smtClean="0"/>
              <a:t>convivencial</a:t>
            </a:r>
            <a:r>
              <a:rPr lang="es-ES" dirty="0" smtClean="0"/>
              <a:t> ha sido inscripta, ninguno de los convivientes puede, </a:t>
            </a:r>
            <a:r>
              <a:rPr lang="es-ES" b="1" dirty="0" smtClean="0">
                <a:solidFill>
                  <a:schemeClr val="tx2"/>
                </a:solidFill>
              </a:rPr>
              <a:t>sin el asentimiento </a:t>
            </a:r>
            <a:r>
              <a:rPr lang="es-ES" dirty="0" smtClean="0"/>
              <a:t>del otro, </a:t>
            </a:r>
            <a:r>
              <a:rPr lang="es-ES" b="1" dirty="0" smtClean="0">
                <a:solidFill>
                  <a:schemeClr val="tx2"/>
                </a:solidFill>
              </a:rPr>
              <a:t>disponer de los derechos sobre la vivienda familiar, ni de los muebles indispensables de ésta, ni transportarlos fuera de la vivienda. </a:t>
            </a:r>
            <a:r>
              <a:rPr lang="es-ES" dirty="0" smtClean="0"/>
              <a:t>El juez puede autorizar la disposición del bien si es prescindible y el interés familiar no resulta comprometido.</a:t>
            </a:r>
            <a:endParaRPr lang="es-AR" dirty="0" smtClean="0"/>
          </a:p>
          <a:p>
            <a:pPr algn="ctr"/>
            <a:r>
              <a:rPr lang="es-ES" dirty="0" smtClean="0"/>
              <a:t>Si no media esa autorización, el que no ha dado su asentimiento puede demandar la nulidad del acto dentro del plazo de caducidad de seis meses de haberlo conocido, y siempre que continuase la convivencia.</a:t>
            </a:r>
            <a:endParaRPr lang="es-AR" dirty="0" smtClean="0"/>
          </a:p>
          <a:p>
            <a:pPr algn="ctr"/>
            <a:r>
              <a:rPr lang="es-ES" dirty="0" smtClean="0"/>
              <a:t>La vivienda familiar </a:t>
            </a:r>
            <a:r>
              <a:rPr lang="es-ES" b="1" dirty="0" smtClean="0">
                <a:solidFill>
                  <a:schemeClr val="tx2"/>
                </a:solidFill>
              </a:rPr>
              <a:t>no puede ser ejecutada por deudas contraídas después de la inscripción </a:t>
            </a:r>
            <a:r>
              <a:rPr lang="es-ES" dirty="0" smtClean="0"/>
              <a:t>de la unión </a:t>
            </a:r>
            <a:r>
              <a:rPr lang="es-ES" dirty="0" err="1" smtClean="0"/>
              <a:t>convivencial</a:t>
            </a:r>
            <a:r>
              <a:rPr lang="es-ES" dirty="0" smtClean="0"/>
              <a:t>, excepto que hayan sido contraídas por ambos convivientes o por uno de ellos con el asentimiento del otro.</a:t>
            </a:r>
            <a:endParaRPr lang="es-AR" dirty="0" smtClean="0"/>
          </a:p>
          <a:p>
            <a:endParaRPr lang="es-AR"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chidono.com/wp-content/uploads/2012/04/1.gif"/>
          <p:cNvPicPr>
            <a:picLocks noChangeAspect="1" noChangeArrowheads="1"/>
          </p:cNvPicPr>
          <p:nvPr/>
        </p:nvPicPr>
        <p:blipFill>
          <a:blip r:embed="rId2" cstate="print"/>
          <a:srcRect/>
          <a:stretch>
            <a:fillRect/>
          </a:stretch>
        </p:blipFill>
        <p:spPr bwMode="auto">
          <a:xfrm>
            <a:off x="2339752" y="2708920"/>
            <a:ext cx="4510135" cy="3860676"/>
          </a:xfrm>
          <a:prstGeom prst="rect">
            <a:avLst/>
          </a:prstGeom>
          <a:ln>
            <a:noFill/>
          </a:ln>
          <a:effectLst>
            <a:softEdge rad="112500"/>
          </a:effectLst>
        </p:spPr>
      </p:pic>
      <p:sp>
        <p:nvSpPr>
          <p:cNvPr id="3" name="2 CuadroTexto"/>
          <p:cNvSpPr txBox="1"/>
          <p:nvPr/>
        </p:nvSpPr>
        <p:spPr>
          <a:xfrm>
            <a:off x="755576" y="764704"/>
            <a:ext cx="7704856" cy="2092881"/>
          </a:xfrm>
          <a:prstGeom prst="rect">
            <a:avLst/>
          </a:prstGeom>
          <a:noFill/>
          <a:ln>
            <a:noFill/>
          </a:ln>
        </p:spPr>
        <p:txBody>
          <a:bodyPr wrap="square" rtlCol="0">
            <a:spAutoFit/>
          </a:bodyPr>
          <a:lstStyle/>
          <a:p>
            <a:pPr algn="ctr"/>
            <a:r>
              <a:rPr lang="es-AR" sz="3200" b="1" dirty="0" smtClean="0">
                <a:solidFill>
                  <a:schemeClr val="tx2"/>
                </a:solidFill>
                <a:latin typeface="+mj-lt"/>
              </a:rPr>
              <a:t>Protección de la vivienda familiar </a:t>
            </a:r>
            <a:endParaRPr lang="es-AR" sz="2000" dirty="0" smtClean="0">
              <a:latin typeface="+mj-lt"/>
            </a:endParaRPr>
          </a:p>
          <a:p>
            <a:endParaRPr lang="es-AR" sz="2000" dirty="0" smtClean="0">
              <a:latin typeface="+mj-lt"/>
            </a:endParaRPr>
          </a:p>
          <a:p>
            <a:pPr algn="ctr">
              <a:buFont typeface="Wingdings" pitchFamily="2" charset="2"/>
              <a:buChar char="q"/>
            </a:pPr>
            <a:r>
              <a:rPr lang="es-AR" sz="2000" dirty="0" smtClean="0">
                <a:latin typeface="+mj-lt"/>
              </a:rPr>
              <a:t>Restricciones para el conviviente titular de derechos sobre la vivienda y sus muebles</a:t>
            </a:r>
          </a:p>
          <a:p>
            <a:pPr algn="ctr">
              <a:buFont typeface="Wingdings" pitchFamily="2" charset="2"/>
              <a:buChar char="q"/>
            </a:pPr>
            <a:r>
              <a:rPr lang="es-AR" sz="2000" dirty="0" smtClean="0">
                <a:latin typeface="+mj-lt"/>
              </a:rPr>
              <a:t>Restricciones para los terceros acreedores</a:t>
            </a:r>
          </a:p>
          <a:p>
            <a:endParaRPr lang="es-A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HhG4WHCL6m0/USWIjK24mQI/AAAAAAAAAOQ/edywXC17Z7A/s1600/Acuerdo+Prenupcial.jpg"/>
          <p:cNvPicPr>
            <a:picLocks noChangeAspect="1" noChangeArrowheads="1"/>
          </p:cNvPicPr>
          <p:nvPr/>
        </p:nvPicPr>
        <p:blipFill>
          <a:blip r:embed="rId2" cstate="print"/>
          <a:srcRect/>
          <a:stretch>
            <a:fillRect/>
          </a:stretch>
        </p:blipFill>
        <p:spPr bwMode="auto">
          <a:xfrm>
            <a:off x="5292080" y="2204864"/>
            <a:ext cx="2970065"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a:xfrm>
            <a:off x="1115616" y="836712"/>
            <a:ext cx="6965245" cy="1202485"/>
          </a:xfrm>
        </p:spPr>
        <p:txBody>
          <a:bodyPr>
            <a:normAutofit fontScale="90000"/>
          </a:bodyPr>
          <a:lstStyle/>
          <a:p>
            <a:r>
              <a:rPr lang="es-AR" b="1" dirty="0" smtClean="0">
                <a:solidFill>
                  <a:schemeClr val="tx2"/>
                </a:solidFill>
              </a:rPr>
              <a:t>PACTOS en las Uniones </a:t>
            </a:r>
            <a:r>
              <a:rPr lang="es-AR" b="1" dirty="0" err="1" smtClean="0">
                <a:solidFill>
                  <a:schemeClr val="tx2"/>
                </a:solidFill>
              </a:rPr>
              <a:t>convivenciales</a:t>
            </a:r>
            <a:endParaRPr lang="es-AR" b="1" dirty="0">
              <a:solidFill>
                <a:schemeClr val="tx2"/>
              </a:solidFill>
            </a:endParaRPr>
          </a:p>
        </p:txBody>
      </p:sp>
      <p:sp>
        <p:nvSpPr>
          <p:cNvPr id="5" name="4 CuadroTexto"/>
          <p:cNvSpPr txBox="1"/>
          <p:nvPr/>
        </p:nvSpPr>
        <p:spPr>
          <a:xfrm>
            <a:off x="971600" y="2852936"/>
            <a:ext cx="4392488" cy="3139321"/>
          </a:xfrm>
          <a:prstGeom prst="rect">
            <a:avLst/>
          </a:prstGeom>
          <a:noFill/>
        </p:spPr>
        <p:txBody>
          <a:bodyPr wrap="square" rtlCol="0">
            <a:spAutoFit/>
          </a:bodyPr>
          <a:lstStyle/>
          <a:p>
            <a:pPr algn="ctr">
              <a:buFont typeface="Wingdings" pitchFamily="2" charset="2"/>
              <a:buChar char="ü"/>
            </a:pPr>
            <a:r>
              <a:rPr lang="es-AR" sz="2000" dirty="0" smtClean="0">
                <a:latin typeface="Arial Rounded MT Bold" pitchFamily="34" charset="0"/>
              </a:rPr>
              <a:t>Autonomía de la voluntad, limitada por normas inderogables</a:t>
            </a:r>
          </a:p>
          <a:p>
            <a:pPr algn="ctr">
              <a:buFont typeface="Wingdings" pitchFamily="2" charset="2"/>
              <a:buChar char="ü"/>
            </a:pPr>
            <a:r>
              <a:rPr lang="es-AR" sz="2000" dirty="0" smtClean="0">
                <a:latin typeface="Arial Rounded MT Bold" pitchFamily="34" charset="0"/>
              </a:rPr>
              <a:t>No pueden ser contrarios al orden público, al principio de igualdad de los convivientes, </a:t>
            </a:r>
          </a:p>
          <a:p>
            <a:pPr algn="ctr"/>
            <a:r>
              <a:rPr lang="es-AR" sz="2000" dirty="0" smtClean="0">
                <a:latin typeface="Arial Rounded MT Bold" pitchFamily="34" charset="0"/>
              </a:rPr>
              <a:t>ni afectar los derechos fundamentales de cualquiera de los integrantes de la unión </a:t>
            </a:r>
            <a:r>
              <a:rPr lang="es-AR" sz="2000" dirty="0" err="1" smtClean="0">
                <a:latin typeface="Arial Rounded MT Bold" pitchFamily="34" charset="0"/>
              </a:rPr>
              <a:t>convivencial</a:t>
            </a:r>
            <a:endParaRPr lang="es-AR" sz="2000" dirty="0" smtClean="0">
              <a:latin typeface="Arial Rounded MT Bold" pitchFamily="34" charset="0"/>
            </a:endParaRPr>
          </a:p>
          <a:p>
            <a:endParaRPr lang="es-A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074960" y="2303327"/>
            <a:ext cx="3063240" cy="3619619"/>
          </a:xfrm>
        </p:spPr>
        <p:txBody>
          <a:bodyPr>
            <a:normAutofit fontScale="90000"/>
          </a:bodyPr>
          <a:lstStyle/>
          <a:p>
            <a:r>
              <a:rPr lang="es-AR" sz="1800" dirty="0" smtClean="0">
                <a:latin typeface="Arial Rounded MT Bold" pitchFamily="34" charset="0"/>
              </a:rPr>
              <a:t>CONTENIDO </a:t>
            </a:r>
            <a:br>
              <a:rPr lang="es-AR" sz="1800" dirty="0" smtClean="0">
                <a:latin typeface="Arial Rounded MT Bold" pitchFamily="34" charset="0"/>
              </a:rPr>
            </a:br>
            <a:r>
              <a:rPr lang="es-AR" sz="1800" dirty="0" smtClean="0">
                <a:latin typeface="Arial Rounded MT Bold" pitchFamily="34" charset="0"/>
              </a:rPr>
              <a:t> -enumeración meramente enunciativa-</a:t>
            </a:r>
            <a:br>
              <a:rPr lang="es-AR" sz="1800" dirty="0" smtClean="0">
                <a:latin typeface="Arial Rounded MT Bold" pitchFamily="34" charset="0"/>
              </a:rPr>
            </a:br>
            <a:r>
              <a:rPr lang="es-AR" sz="1800" dirty="0" smtClean="0">
                <a:latin typeface="Arial Rounded MT Bold" pitchFamily="34" charset="0"/>
              </a:rPr>
              <a:t/>
            </a:r>
            <a:br>
              <a:rPr lang="es-AR" sz="1800" dirty="0" smtClean="0">
                <a:latin typeface="Arial Rounded MT Bold" pitchFamily="34" charset="0"/>
              </a:rPr>
            </a:br>
            <a:r>
              <a:rPr lang="es-AR" sz="2000" dirty="0" smtClean="0">
                <a:latin typeface="Arial Rounded MT Bold" pitchFamily="34" charset="0"/>
              </a:rPr>
              <a:t>a) la contribución a las </a:t>
            </a:r>
            <a:r>
              <a:rPr lang="es-AR" sz="2000" b="1" dirty="0" smtClean="0">
                <a:latin typeface="Arial Rounded MT Bold" pitchFamily="34" charset="0"/>
              </a:rPr>
              <a:t>cargas del hogar</a:t>
            </a:r>
            <a:r>
              <a:rPr lang="es-AR" sz="2000" dirty="0" smtClean="0">
                <a:latin typeface="Arial Rounded MT Bold" pitchFamily="34" charset="0"/>
              </a:rPr>
              <a:t> durante la vida en común; </a:t>
            </a:r>
            <a:br>
              <a:rPr lang="es-AR" sz="2000" dirty="0" smtClean="0">
                <a:latin typeface="Arial Rounded MT Bold" pitchFamily="34" charset="0"/>
              </a:rPr>
            </a:br>
            <a:r>
              <a:rPr lang="es-AR" sz="2000" dirty="0" smtClean="0">
                <a:latin typeface="Arial Rounded MT Bold" pitchFamily="34" charset="0"/>
              </a:rPr>
              <a:t>b) la </a:t>
            </a:r>
            <a:r>
              <a:rPr lang="es-AR" sz="2000" b="1" dirty="0" smtClean="0">
                <a:latin typeface="Arial Rounded MT Bold" pitchFamily="34" charset="0"/>
              </a:rPr>
              <a:t>atribución del hogar </a:t>
            </a:r>
            <a:r>
              <a:rPr lang="es-AR" sz="2000" dirty="0" smtClean="0">
                <a:latin typeface="Arial Rounded MT Bold" pitchFamily="34" charset="0"/>
              </a:rPr>
              <a:t>común, en caso de ruptura;</a:t>
            </a:r>
            <a:br>
              <a:rPr lang="es-AR" sz="2000" dirty="0" smtClean="0">
                <a:latin typeface="Arial Rounded MT Bold" pitchFamily="34" charset="0"/>
              </a:rPr>
            </a:br>
            <a:r>
              <a:rPr lang="es-AR" sz="2000" dirty="0" smtClean="0">
                <a:latin typeface="Arial Rounded MT Bold" pitchFamily="34" charset="0"/>
              </a:rPr>
              <a:t>c) la </a:t>
            </a:r>
            <a:r>
              <a:rPr lang="es-AR" sz="2000" b="1" dirty="0" smtClean="0">
                <a:latin typeface="Arial Rounded MT Bold" pitchFamily="34" charset="0"/>
              </a:rPr>
              <a:t>división de los bienes </a:t>
            </a:r>
            <a:r>
              <a:rPr lang="es-AR" sz="2000" dirty="0" smtClean="0">
                <a:latin typeface="Arial Rounded MT Bold" pitchFamily="34" charset="0"/>
              </a:rPr>
              <a:t>obtenidos por el esfuerzo común, en caso de ruptura de la convivencia</a:t>
            </a:r>
            <a:r>
              <a:rPr lang="es-AR" sz="1800" dirty="0" smtClean="0">
                <a:latin typeface="Arial Rounded MT Bold" pitchFamily="34" charset="0"/>
              </a:rPr>
              <a:t>. </a:t>
            </a:r>
            <a:r>
              <a:rPr lang="es-AR" dirty="0" smtClean="0">
                <a:latin typeface="Arial Rounded MT Bold" pitchFamily="34" charset="0"/>
              </a:rPr>
              <a:t/>
            </a:r>
            <a:br>
              <a:rPr lang="es-AR" dirty="0" smtClean="0">
                <a:latin typeface="Arial Rounded MT Bold" pitchFamily="34" charset="0"/>
              </a:rPr>
            </a:br>
            <a:endParaRPr lang="es-AR" dirty="0"/>
          </a:p>
        </p:txBody>
      </p:sp>
      <p:sp>
        <p:nvSpPr>
          <p:cNvPr id="5" name="4 CuadroTexto"/>
          <p:cNvSpPr txBox="1"/>
          <p:nvPr/>
        </p:nvSpPr>
        <p:spPr>
          <a:xfrm>
            <a:off x="4572000" y="1196752"/>
            <a:ext cx="3528392" cy="4555093"/>
          </a:xfrm>
          <a:prstGeom prst="rect">
            <a:avLst/>
          </a:prstGeom>
          <a:noFill/>
        </p:spPr>
        <p:txBody>
          <a:bodyPr wrap="square" rtlCol="0">
            <a:spAutoFit/>
          </a:bodyPr>
          <a:lstStyle/>
          <a:p>
            <a:pPr algn="ctr">
              <a:buFont typeface="Wingdings" pitchFamily="2" charset="2"/>
              <a:buChar char="Ø"/>
            </a:pPr>
            <a:r>
              <a:rPr lang="es-AR" sz="1600" b="1" dirty="0" smtClean="0">
                <a:solidFill>
                  <a:schemeClr val="tx2"/>
                </a:solidFill>
                <a:latin typeface="Arial Rounded MT Bold" pitchFamily="34" charset="0"/>
              </a:rPr>
              <a:t>Forma escrita</a:t>
            </a:r>
          </a:p>
          <a:p>
            <a:pPr algn="ctr">
              <a:buFont typeface="Wingdings" pitchFamily="2" charset="2"/>
              <a:buChar char="Ø"/>
            </a:pPr>
            <a:r>
              <a:rPr lang="es-AR" sz="1600" b="1" dirty="0" smtClean="0">
                <a:solidFill>
                  <a:schemeClr val="tx2"/>
                </a:solidFill>
                <a:latin typeface="Arial Rounded MT Bold" pitchFamily="34" charset="0"/>
              </a:rPr>
              <a:t>Modificados y rescindidos por acuerdo de ambos convivientes.</a:t>
            </a:r>
          </a:p>
          <a:p>
            <a:pPr algn="ctr">
              <a:buFont typeface="Wingdings" pitchFamily="2" charset="2"/>
              <a:buChar char="Ø"/>
            </a:pPr>
            <a:r>
              <a:rPr lang="es-AR" sz="1600" b="1" dirty="0" smtClean="0">
                <a:solidFill>
                  <a:schemeClr val="tx2"/>
                </a:solidFill>
                <a:latin typeface="Arial Rounded MT Bold" pitchFamily="34" charset="0"/>
              </a:rPr>
              <a:t>Cese de la convivencia extingue los pactos de pleno derecho hacia el futuro. </a:t>
            </a:r>
          </a:p>
          <a:p>
            <a:pPr algn="ctr">
              <a:buFont typeface="Wingdings" pitchFamily="2" charset="2"/>
              <a:buChar char="Ø"/>
            </a:pPr>
            <a:r>
              <a:rPr lang="es-AR" sz="1600" b="1" dirty="0" smtClean="0">
                <a:solidFill>
                  <a:schemeClr val="tx2"/>
                </a:solidFill>
                <a:latin typeface="Arial Rounded MT Bold" pitchFamily="34" charset="0"/>
              </a:rPr>
              <a:t>Oponibles a los terceros desde su inscripción en el Registro de Uniones   y en los Registros que correspondan a los bienes incluidos en estos pactos. </a:t>
            </a:r>
          </a:p>
          <a:p>
            <a:pPr algn="ctr">
              <a:buFont typeface="Wingdings" pitchFamily="2" charset="2"/>
              <a:buChar char="Ø"/>
            </a:pPr>
            <a:r>
              <a:rPr lang="es-AR" sz="1600" b="1" dirty="0" smtClean="0">
                <a:solidFill>
                  <a:schemeClr val="tx2"/>
                </a:solidFill>
                <a:latin typeface="Arial Rounded MT Bold" pitchFamily="34" charset="0"/>
              </a:rPr>
              <a:t>Los efectos extintivos del cese de la convivencia son oponibles a terceros desde que se inscribió en esos Registros cualquier instrumento que constate la ruptura. </a:t>
            </a:r>
          </a:p>
          <a:p>
            <a:pPr algn="ctr"/>
            <a:endParaRPr lang="es-AR" b="1"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1.gstatic.com/images?q=tbn:ANd9GcR_Ek5GIrkvRKRzN9waiPPZAsvB3sTJfpYkgwDUQKPs3-HrrCKjN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1700808"/>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827584" y="548680"/>
            <a:ext cx="7520940" cy="864096"/>
          </a:xfrm>
        </p:spPr>
        <p:txBody>
          <a:bodyPr>
            <a:noAutofit/>
          </a:bodyPr>
          <a:lstStyle/>
          <a:p>
            <a:pPr algn="ctr"/>
            <a:r>
              <a:rPr lang="es-AR" sz="2400" b="1" dirty="0" smtClean="0">
                <a:solidFill>
                  <a:srgbClr val="0070C0"/>
                </a:solidFill>
              </a:rPr>
              <a:t>REGISTRACIÓN DE UNIONES Y</a:t>
            </a:r>
            <a:br>
              <a:rPr lang="es-AR" sz="2400" b="1" dirty="0" smtClean="0">
                <a:solidFill>
                  <a:srgbClr val="0070C0"/>
                </a:solidFill>
              </a:rPr>
            </a:br>
            <a:r>
              <a:rPr lang="es-AR" sz="2400" b="1" dirty="0" smtClean="0">
                <a:solidFill>
                  <a:srgbClr val="0070C0"/>
                </a:solidFill>
              </a:rPr>
              <a:t> REGISTRACIÓN DE PACTOS</a:t>
            </a:r>
            <a:endParaRPr lang="es-AR" sz="2400" b="1" dirty="0">
              <a:solidFill>
                <a:srgbClr val="0070C0"/>
              </a:solidFill>
            </a:endParaRPr>
          </a:p>
        </p:txBody>
      </p:sp>
      <p:sp>
        <p:nvSpPr>
          <p:cNvPr id="4" name="3 CuadroTexto"/>
          <p:cNvSpPr txBox="1"/>
          <p:nvPr/>
        </p:nvSpPr>
        <p:spPr>
          <a:xfrm>
            <a:off x="190358" y="2879645"/>
            <a:ext cx="2448272" cy="1015663"/>
          </a:xfrm>
          <a:prstGeom prst="rect">
            <a:avLst/>
          </a:prstGeom>
          <a:solidFill>
            <a:schemeClr val="tx2"/>
          </a:solidFill>
          <a:ln>
            <a:solidFill>
              <a:schemeClr val="accent3"/>
            </a:solidFill>
          </a:ln>
        </p:spPr>
        <p:txBody>
          <a:bodyPr wrap="square" rtlCol="0">
            <a:spAutoFit/>
          </a:bodyPr>
          <a:lstStyle/>
          <a:p>
            <a:pPr algn="ctr"/>
            <a:r>
              <a:rPr lang="es-AR" sz="2000" b="1" dirty="0" smtClean="0">
                <a:solidFill>
                  <a:schemeClr val="bg1"/>
                </a:solidFill>
              </a:rPr>
              <a:t>Uniones registradas con pactos registrados</a:t>
            </a:r>
            <a:endParaRPr lang="es-AR" sz="2000" b="1" dirty="0">
              <a:solidFill>
                <a:schemeClr val="bg1"/>
              </a:solidFill>
            </a:endParaRPr>
          </a:p>
        </p:txBody>
      </p:sp>
      <p:sp>
        <p:nvSpPr>
          <p:cNvPr id="5" name="4 CuadroTexto"/>
          <p:cNvSpPr txBox="1"/>
          <p:nvPr/>
        </p:nvSpPr>
        <p:spPr>
          <a:xfrm>
            <a:off x="6588224" y="3006245"/>
            <a:ext cx="2448272" cy="1015663"/>
          </a:xfrm>
          <a:prstGeom prst="rect">
            <a:avLst/>
          </a:prstGeom>
          <a:solidFill>
            <a:schemeClr val="tx2"/>
          </a:solidFill>
          <a:ln>
            <a:solidFill>
              <a:schemeClr val="accent3"/>
            </a:solidFill>
          </a:ln>
        </p:spPr>
        <p:txBody>
          <a:bodyPr wrap="square" rtlCol="0">
            <a:spAutoFit/>
          </a:bodyPr>
          <a:lstStyle/>
          <a:p>
            <a:pPr algn="ctr"/>
            <a:r>
              <a:rPr lang="es-AR" sz="2000" b="1" dirty="0" smtClean="0">
                <a:solidFill>
                  <a:schemeClr val="bg1"/>
                </a:solidFill>
              </a:rPr>
              <a:t>Uniones  no registradas sin pactos</a:t>
            </a:r>
            <a:endParaRPr lang="es-AR" sz="2000" b="1" dirty="0">
              <a:solidFill>
                <a:schemeClr val="bg1"/>
              </a:solidFill>
            </a:endParaRPr>
          </a:p>
        </p:txBody>
      </p:sp>
      <p:sp>
        <p:nvSpPr>
          <p:cNvPr id="6" name="5 CuadroTexto"/>
          <p:cNvSpPr txBox="1"/>
          <p:nvPr/>
        </p:nvSpPr>
        <p:spPr>
          <a:xfrm>
            <a:off x="6321097" y="4799473"/>
            <a:ext cx="2448272" cy="1015663"/>
          </a:xfrm>
          <a:prstGeom prst="rect">
            <a:avLst/>
          </a:prstGeom>
          <a:solidFill>
            <a:schemeClr val="tx2"/>
          </a:solidFill>
          <a:ln>
            <a:solidFill>
              <a:schemeClr val="accent3"/>
            </a:solidFill>
          </a:ln>
        </p:spPr>
        <p:txBody>
          <a:bodyPr wrap="square" rtlCol="0">
            <a:spAutoFit/>
          </a:bodyPr>
          <a:lstStyle/>
          <a:p>
            <a:pPr algn="ctr"/>
            <a:r>
              <a:rPr lang="es-AR" sz="2000" b="1" dirty="0" smtClean="0">
                <a:solidFill>
                  <a:schemeClr val="bg1"/>
                </a:solidFill>
              </a:rPr>
              <a:t>Uniones  no registradas con pactos escritos</a:t>
            </a:r>
            <a:endParaRPr lang="es-AR" sz="2000" b="1" dirty="0">
              <a:solidFill>
                <a:schemeClr val="bg1"/>
              </a:solidFill>
            </a:endParaRPr>
          </a:p>
        </p:txBody>
      </p:sp>
      <p:sp>
        <p:nvSpPr>
          <p:cNvPr id="7" name="6 CuadroTexto"/>
          <p:cNvSpPr txBox="1"/>
          <p:nvPr/>
        </p:nvSpPr>
        <p:spPr>
          <a:xfrm>
            <a:off x="3507773" y="5661248"/>
            <a:ext cx="2448272" cy="707886"/>
          </a:xfrm>
          <a:prstGeom prst="rect">
            <a:avLst/>
          </a:prstGeom>
          <a:solidFill>
            <a:schemeClr val="tx2"/>
          </a:solidFill>
          <a:ln>
            <a:solidFill>
              <a:schemeClr val="accent3"/>
            </a:solidFill>
          </a:ln>
        </p:spPr>
        <p:txBody>
          <a:bodyPr wrap="square" rtlCol="0">
            <a:spAutoFit/>
          </a:bodyPr>
          <a:lstStyle/>
          <a:p>
            <a:pPr algn="ctr"/>
            <a:r>
              <a:rPr lang="es-AR" sz="2000" b="1" dirty="0" smtClean="0">
                <a:solidFill>
                  <a:schemeClr val="bg1"/>
                </a:solidFill>
              </a:rPr>
              <a:t>Uniones registradas sin pactos</a:t>
            </a:r>
            <a:endParaRPr lang="es-AR" sz="2000" b="1" dirty="0">
              <a:solidFill>
                <a:schemeClr val="bg1"/>
              </a:solidFill>
            </a:endParaRPr>
          </a:p>
        </p:txBody>
      </p:sp>
      <p:sp>
        <p:nvSpPr>
          <p:cNvPr id="8" name="7 Flecha abajo"/>
          <p:cNvSpPr/>
          <p:nvPr/>
        </p:nvSpPr>
        <p:spPr>
          <a:xfrm rot="2730980">
            <a:off x="2313831" y="1591212"/>
            <a:ext cx="484632" cy="1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Flecha abajo"/>
          <p:cNvSpPr/>
          <p:nvPr/>
        </p:nvSpPr>
        <p:spPr>
          <a:xfrm rot="19091518">
            <a:off x="6172126" y="1607792"/>
            <a:ext cx="484632" cy="1347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abajo"/>
          <p:cNvSpPr/>
          <p:nvPr/>
        </p:nvSpPr>
        <p:spPr>
          <a:xfrm rot="1260899">
            <a:off x="2826713" y="2932311"/>
            <a:ext cx="484632" cy="182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Flecha abajo"/>
          <p:cNvSpPr/>
          <p:nvPr/>
        </p:nvSpPr>
        <p:spPr>
          <a:xfrm rot="19745836">
            <a:off x="5804487" y="3046605"/>
            <a:ext cx="484632" cy="1680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abajo"/>
          <p:cNvSpPr/>
          <p:nvPr/>
        </p:nvSpPr>
        <p:spPr>
          <a:xfrm>
            <a:off x="4447199" y="3723313"/>
            <a:ext cx="484632" cy="1863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CuadroTexto"/>
          <p:cNvSpPr txBox="1"/>
          <p:nvPr/>
        </p:nvSpPr>
        <p:spPr>
          <a:xfrm>
            <a:off x="684993" y="4799473"/>
            <a:ext cx="2535623" cy="707886"/>
          </a:xfrm>
          <a:prstGeom prst="rect">
            <a:avLst/>
          </a:prstGeom>
          <a:solidFill>
            <a:schemeClr val="tx2"/>
          </a:solidFill>
          <a:ln>
            <a:solidFill>
              <a:schemeClr val="accent3"/>
            </a:solidFill>
          </a:ln>
        </p:spPr>
        <p:txBody>
          <a:bodyPr wrap="square" rtlCol="0">
            <a:spAutoFit/>
          </a:bodyPr>
          <a:lstStyle/>
          <a:p>
            <a:pPr algn="ctr"/>
            <a:r>
              <a:rPr lang="es-AR" sz="2000" b="1" dirty="0" smtClean="0">
                <a:solidFill>
                  <a:schemeClr val="bg1"/>
                </a:solidFill>
              </a:rPr>
              <a:t>Uniones registradas con pactos escritos</a:t>
            </a:r>
            <a:endParaRPr lang="es-AR" sz="2000" b="1" dirty="0">
              <a:solidFill>
                <a:schemeClr val="bg1"/>
              </a:solidFill>
            </a:endParaRPr>
          </a:p>
        </p:txBody>
      </p:sp>
    </p:spTree>
    <p:extLst>
      <p:ext uri="{BB962C8B-B14F-4D97-AF65-F5344CB8AC3E}">
        <p14:creationId xmlns="" xmlns:p14="http://schemas.microsoft.com/office/powerpoint/2010/main" val="3658471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smtClean="0">
                <a:solidFill>
                  <a:schemeClr val="tx2"/>
                </a:solidFill>
              </a:rPr>
              <a:t>LAS CONVIVENCIA DE HECHO EN EL DERECHO ARGENTINO VIGENTE</a:t>
            </a:r>
            <a:endParaRPr lang="es-AR" sz="2800" dirty="0">
              <a:solidFill>
                <a:schemeClr val="tx2"/>
              </a:solidFill>
            </a:endParaRPr>
          </a:p>
        </p:txBody>
      </p:sp>
      <p:sp>
        <p:nvSpPr>
          <p:cNvPr id="4" name="3 Marcador de contenido"/>
          <p:cNvSpPr>
            <a:spLocks noGrp="1"/>
          </p:cNvSpPr>
          <p:nvPr>
            <p:ph sz="quarter" idx="14"/>
          </p:nvPr>
        </p:nvSpPr>
        <p:spPr>
          <a:xfrm>
            <a:off x="4663440" y="2119313"/>
            <a:ext cx="3364944" cy="3605212"/>
          </a:xfrm>
        </p:spPr>
        <p:txBody>
          <a:bodyPr/>
          <a:lstStyle/>
          <a:p>
            <a:r>
              <a:rPr lang="es-AR" dirty="0" smtClean="0"/>
              <a:t>Falta de regulación integral</a:t>
            </a:r>
          </a:p>
          <a:p>
            <a:r>
              <a:rPr lang="es-AR" dirty="0" smtClean="0"/>
              <a:t>Previsión de efectos particulares</a:t>
            </a:r>
          </a:p>
          <a:p>
            <a:r>
              <a:rPr lang="es-AR" dirty="0" smtClean="0"/>
              <a:t>Soluciones caso a caso, a través de la jurisprudencia</a:t>
            </a:r>
            <a:endParaRPr lang="es-AR" dirty="0"/>
          </a:p>
        </p:txBody>
      </p:sp>
      <p:pic>
        <p:nvPicPr>
          <p:cNvPr id="5" name="4 Marcador de contenido" descr="http://www.uipiti.com/uhome/images/stories/A/2011/ENERO_/pareja-715953.jpg"/>
          <p:cNvPicPr>
            <a:picLocks noGrp="1"/>
          </p:cNvPicPr>
          <p:nvPr>
            <p:ph sz="quarter" idx="13"/>
          </p:nvPr>
        </p:nvPicPr>
        <p:blipFill>
          <a:blip r:embed="rId2" cstate="print"/>
          <a:srcRect/>
          <a:stretch>
            <a:fillRect/>
          </a:stretch>
        </p:blipFill>
        <p:spPr bwMode="auto">
          <a:xfrm>
            <a:off x="1259632" y="1988840"/>
            <a:ext cx="316835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ua30.files.wordpress.com/2008/03/dolarcae.gif?w=292&amp;h=180"/>
          <p:cNvPicPr>
            <a:picLocks noChangeAspect="1" noChangeArrowheads="1"/>
          </p:cNvPicPr>
          <p:nvPr/>
        </p:nvPicPr>
        <p:blipFill>
          <a:blip r:embed="rId2" cstate="print"/>
          <a:srcRect/>
          <a:stretch>
            <a:fillRect/>
          </a:stretch>
        </p:blipFill>
        <p:spPr bwMode="auto">
          <a:xfrm rot="20282708">
            <a:off x="1116171" y="1641051"/>
            <a:ext cx="2380528" cy="2005514"/>
          </a:xfrm>
          <a:prstGeom prst="rect">
            <a:avLst/>
          </a:prstGeom>
          <a:noFill/>
        </p:spPr>
      </p:pic>
      <p:sp>
        <p:nvSpPr>
          <p:cNvPr id="2" name="1 Título"/>
          <p:cNvSpPr>
            <a:spLocks noGrp="1"/>
          </p:cNvSpPr>
          <p:nvPr>
            <p:ph type="title"/>
          </p:nvPr>
        </p:nvSpPr>
        <p:spPr/>
        <p:txBody>
          <a:bodyPr>
            <a:normAutofit/>
          </a:bodyPr>
          <a:lstStyle/>
          <a:p>
            <a:r>
              <a:rPr lang="es-AR" sz="2800" b="1" dirty="0" smtClean="0">
                <a:solidFill>
                  <a:schemeClr val="tx2"/>
                </a:solidFill>
              </a:rPr>
              <a:t>Relaciones económicas en ausencia de PACTOS</a:t>
            </a:r>
            <a:endParaRPr lang="es-AR" sz="2800" b="1" dirty="0">
              <a:solidFill>
                <a:schemeClr val="tx2"/>
              </a:solidFill>
            </a:endParaRPr>
          </a:p>
        </p:txBody>
      </p:sp>
      <p:sp>
        <p:nvSpPr>
          <p:cNvPr id="3" name="2 CuadroTexto"/>
          <p:cNvSpPr txBox="1"/>
          <p:nvPr/>
        </p:nvSpPr>
        <p:spPr>
          <a:xfrm>
            <a:off x="1115616" y="2852936"/>
            <a:ext cx="6840760" cy="3139321"/>
          </a:xfrm>
          <a:prstGeom prst="rect">
            <a:avLst/>
          </a:prstGeom>
          <a:noFill/>
        </p:spPr>
        <p:txBody>
          <a:bodyPr wrap="square" rtlCol="0">
            <a:spAutoFit/>
          </a:bodyPr>
          <a:lstStyle/>
          <a:p>
            <a:pPr algn="ctr"/>
            <a:endParaRPr lang="es-AR" b="1" dirty="0" smtClean="0">
              <a:latin typeface="Arial Rounded MT Bold" pitchFamily="34" charset="0"/>
            </a:endParaRPr>
          </a:p>
          <a:p>
            <a:endParaRPr lang="es-AR" b="1" dirty="0" smtClean="0">
              <a:latin typeface="Arial Rounded MT Bold" pitchFamily="34" charset="0"/>
            </a:endParaRPr>
          </a:p>
          <a:p>
            <a:pPr algn="ctr">
              <a:buFont typeface="Wingdings" pitchFamily="2" charset="2"/>
              <a:buChar char="ü"/>
            </a:pPr>
            <a:r>
              <a:rPr lang="es-AR" sz="2400" b="1" dirty="0" smtClean="0">
                <a:latin typeface="+mj-lt"/>
              </a:rPr>
              <a:t>Cada uno ejerce libremente las facultades de administración y disposición de los bienes de su titularidad, con la restricción regulada para la protección de la vivienda familiar y de los muebles indispensables que se encuentren en ella </a:t>
            </a:r>
            <a:r>
              <a:rPr lang="es-AR" b="1" dirty="0" smtClean="0">
                <a:latin typeface="+mj-lt"/>
              </a:rPr>
              <a:t>(sólo en caso de uniones registradas)</a:t>
            </a:r>
          </a:p>
          <a:p>
            <a:endParaRPr lang="es-A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http://3.bp.blogspot.com/_xYQro-sPWKE/SmfX92VyE6I/AAAAAAAAAhg/5qfOomcPEBQ/s400/01+pareja+separada.bmp"/>
          <p:cNvPicPr>
            <a:picLocks noChangeAspect="1" noChangeArrowheads="1"/>
          </p:cNvPicPr>
          <p:nvPr/>
        </p:nvPicPr>
        <p:blipFill>
          <a:blip r:embed="rId2" cstate="print"/>
          <a:srcRect/>
          <a:stretch>
            <a:fillRect/>
          </a:stretch>
        </p:blipFill>
        <p:spPr bwMode="auto">
          <a:xfrm>
            <a:off x="539552" y="4124325"/>
            <a:ext cx="3923928" cy="2733675"/>
          </a:xfrm>
          <a:prstGeom prst="rect">
            <a:avLst/>
          </a:prstGeom>
          <a:noFill/>
        </p:spPr>
      </p:pic>
      <p:sp>
        <p:nvSpPr>
          <p:cNvPr id="2" name="1 CuadroTexto"/>
          <p:cNvSpPr txBox="1"/>
          <p:nvPr/>
        </p:nvSpPr>
        <p:spPr>
          <a:xfrm>
            <a:off x="899592" y="620688"/>
            <a:ext cx="7416824" cy="3785652"/>
          </a:xfrm>
          <a:prstGeom prst="rect">
            <a:avLst/>
          </a:prstGeom>
          <a:noFill/>
        </p:spPr>
        <p:txBody>
          <a:bodyPr wrap="square" rtlCol="0">
            <a:spAutoFit/>
          </a:bodyPr>
          <a:lstStyle/>
          <a:p>
            <a:pPr algn="ctr"/>
            <a:r>
              <a:rPr lang="es-AR" sz="2400" b="1" dirty="0" smtClean="0">
                <a:solidFill>
                  <a:schemeClr val="tx2"/>
                </a:solidFill>
                <a:latin typeface="+mj-lt"/>
              </a:rPr>
              <a:t>Causas de Cese de la Unión </a:t>
            </a:r>
            <a:r>
              <a:rPr lang="es-AR" sz="2400" b="1" dirty="0" err="1" smtClean="0">
                <a:solidFill>
                  <a:schemeClr val="tx2"/>
                </a:solidFill>
                <a:latin typeface="+mj-lt"/>
              </a:rPr>
              <a:t>Convivencial</a:t>
            </a:r>
            <a:endParaRPr lang="es-AR" dirty="0" smtClean="0">
              <a:solidFill>
                <a:schemeClr val="tx2"/>
              </a:solidFill>
              <a:latin typeface="+mj-lt"/>
            </a:endParaRPr>
          </a:p>
          <a:p>
            <a:r>
              <a:rPr lang="es-AR" dirty="0" smtClean="0">
                <a:latin typeface="+mj-lt"/>
              </a:rPr>
              <a:t>a) por la muerte de uno de los convivientes;</a:t>
            </a:r>
          </a:p>
          <a:p>
            <a:r>
              <a:rPr lang="es-AR" dirty="0" smtClean="0">
                <a:latin typeface="+mj-lt"/>
              </a:rPr>
              <a:t>b) por la sentencia firme de ausencia con presunción de fallecimiento de uno de los convivientes;</a:t>
            </a:r>
          </a:p>
          <a:p>
            <a:r>
              <a:rPr lang="es-AR" dirty="0" smtClean="0">
                <a:latin typeface="+mj-lt"/>
              </a:rPr>
              <a:t>c) por matrimonio o nueva unión </a:t>
            </a:r>
            <a:r>
              <a:rPr lang="es-AR" dirty="0" err="1" smtClean="0">
                <a:latin typeface="+mj-lt"/>
              </a:rPr>
              <a:t>convivencial</a:t>
            </a:r>
            <a:r>
              <a:rPr lang="es-AR" dirty="0" smtClean="0">
                <a:latin typeface="+mj-lt"/>
              </a:rPr>
              <a:t> de uno de sus miembros;</a:t>
            </a:r>
          </a:p>
          <a:p>
            <a:r>
              <a:rPr lang="es-AR" dirty="0" smtClean="0">
                <a:latin typeface="+mj-lt"/>
              </a:rPr>
              <a:t>d) por el matrimonio de los convivientes;</a:t>
            </a:r>
          </a:p>
          <a:p>
            <a:r>
              <a:rPr lang="es-AR" dirty="0" smtClean="0">
                <a:latin typeface="+mj-lt"/>
              </a:rPr>
              <a:t>e) por mutuo acuerdo;</a:t>
            </a:r>
          </a:p>
          <a:p>
            <a:r>
              <a:rPr lang="es-AR" dirty="0" smtClean="0">
                <a:latin typeface="+mj-lt"/>
              </a:rPr>
              <a:t>f) por voluntad unilateral de alguno de los convivientes notificada fehacientemente al otro;</a:t>
            </a:r>
          </a:p>
          <a:p>
            <a:r>
              <a:rPr lang="es-AR" dirty="0" smtClean="0">
                <a:latin typeface="+mj-lt"/>
              </a:rPr>
              <a:t>g) por el cese de la convivencia mantenida. La interrupción de la convivencia no implica su cese si obedece a motivos laborales u otros similares, siempre que permanezca la voluntad de vida en común. </a:t>
            </a:r>
          </a:p>
          <a:p>
            <a:endParaRPr lang="es-AR" dirty="0">
              <a:latin typeface="+mj-lt"/>
            </a:endParaRPr>
          </a:p>
        </p:txBody>
      </p:sp>
      <p:sp>
        <p:nvSpPr>
          <p:cNvPr id="3" name="2 CuadroTexto"/>
          <p:cNvSpPr txBox="1"/>
          <p:nvPr/>
        </p:nvSpPr>
        <p:spPr>
          <a:xfrm>
            <a:off x="3923928" y="6093296"/>
            <a:ext cx="4104456" cy="461665"/>
          </a:xfrm>
          <a:prstGeom prst="rect">
            <a:avLst/>
          </a:prstGeom>
          <a:solidFill>
            <a:schemeClr val="tx2"/>
          </a:solidFill>
          <a:ln>
            <a:solidFill>
              <a:schemeClr val="tx1"/>
            </a:solidFill>
          </a:ln>
        </p:spPr>
        <p:txBody>
          <a:bodyPr wrap="square" rtlCol="0">
            <a:spAutoFit/>
          </a:bodyPr>
          <a:lstStyle/>
          <a:p>
            <a:pPr algn="ctr"/>
            <a:r>
              <a:rPr lang="es-AR" sz="2400" b="1" dirty="0" smtClean="0">
                <a:solidFill>
                  <a:schemeClr val="bg1"/>
                </a:solidFill>
                <a:latin typeface="+mj-lt"/>
              </a:rPr>
              <a:t>EFECTOS DEL CESE</a:t>
            </a:r>
            <a:endParaRPr lang="es-AR" sz="2400" b="1" dirty="0">
              <a:solidFill>
                <a:schemeClr val="bg1"/>
              </a:solidFill>
              <a:latin typeface="+mj-lt"/>
            </a:endParaRPr>
          </a:p>
        </p:txBody>
      </p:sp>
      <p:sp>
        <p:nvSpPr>
          <p:cNvPr id="4" name="3 Flecha derecha"/>
          <p:cNvSpPr/>
          <p:nvPr/>
        </p:nvSpPr>
        <p:spPr>
          <a:xfrm>
            <a:off x="8109501" y="61659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24" name="Rectangle 4">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solidFill>
                  <a:schemeClr val="tx2"/>
                </a:solidFill>
              </a:rPr>
              <a:t>REGIMEN SUPLETORIO</a:t>
            </a:r>
            <a:br>
              <a:rPr lang="es-AR" dirty="0" smtClean="0">
                <a:solidFill>
                  <a:schemeClr val="tx2"/>
                </a:solidFill>
              </a:rPr>
            </a:br>
            <a:endParaRPr lang="es-AR" dirty="0">
              <a:solidFill>
                <a:schemeClr val="tx2"/>
              </a:solidFill>
            </a:endParaRPr>
          </a:p>
        </p:txBody>
      </p:sp>
      <p:sp>
        <p:nvSpPr>
          <p:cNvPr id="3" name="2 Marcador de contenido"/>
          <p:cNvSpPr>
            <a:spLocks noGrp="1"/>
          </p:cNvSpPr>
          <p:nvPr>
            <p:ph idx="1"/>
          </p:nvPr>
        </p:nvSpPr>
        <p:spPr/>
        <p:txBody>
          <a:bodyPr/>
          <a:lstStyle/>
          <a:p>
            <a:r>
              <a:rPr lang="es-AR" dirty="0" smtClean="0"/>
              <a:t>COMPENSACIÓN ECONÓMICA</a:t>
            </a:r>
          </a:p>
          <a:p>
            <a:endParaRPr lang="es-AR" dirty="0" smtClean="0"/>
          </a:p>
          <a:p>
            <a:r>
              <a:rPr lang="es-AR" dirty="0" smtClean="0"/>
              <a:t>ATRIBUCIÓN DEL HOGAR FAMILIAR</a:t>
            </a:r>
          </a:p>
          <a:p>
            <a:endParaRPr lang="es-AR" dirty="0" smtClean="0"/>
          </a:p>
          <a:p>
            <a:r>
              <a:rPr lang="es-AR" dirty="0" smtClean="0"/>
              <a:t>DERECHO DE HABITACIÓN DEL CONVIVENTE SUPÉRSTITE</a:t>
            </a:r>
            <a:endParaRPr lang="es-A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http://www.elblogdecano-advocats.com/files/u2/divorce2.jpg"/>
          <p:cNvPicPr>
            <a:picLocks noChangeAspect="1" noChangeArrowheads="1"/>
          </p:cNvPicPr>
          <p:nvPr/>
        </p:nvPicPr>
        <p:blipFill>
          <a:blip r:embed="rId2" cstate="print"/>
          <a:srcRect/>
          <a:stretch>
            <a:fillRect/>
          </a:stretch>
        </p:blipFill>
        <p:spPr bwMode="auto">
          <a:xfrm>
            <a:off x="971600" y="764705"/>
            <a:ext cx="3126398" cy="2232248"/>
          </a:xfrm>
          <a:prstGeom prst="rect">
            <a:avLst/>
          </a:prstGeom>
          <a:noFill/>
        </p:spPr>
      </p:pic>
      <p:sp>
        <p:nvSpPr>
          <p:cNvPr id="29700" name="Rectangle 4">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AR"/>
          </a:p>
        </p:txBody>
      </p:sp>
      <p:pic>
        <p:nvPicPr>
          <p:cNvPr id="29698" name="Picture 2" descr="http://www.google.com.ar/intl/es_ALL/images/logos/images_logo_sm.gif">
            <a:hlinkClick r:id="rId4"/>
          </p:cNvPr>
          <p:cNvPicPr>
            <a:picLocks noChangeAspect="1" noChangeArrowheads="1"/>
          </p:cNvPicPr>
          <p:nvPr/>
        </p:nvPicPr>
        <p:blipFill>
          <a:blip r:embed="rId5" cstate="print"/>
          <a:srcRect/>
          <a:stretch>
            <a:fillRect/>
          </a:stretch>
        </p:blipFill>
        <p:spPr bwMode="auto">
          <a:xfrm>
            <a:off x="155575" y="-1379538"/>
            <a:ext cx="1600200" cy="285750"/>
          </a:xfrm>
          <a:prstGeom prst="rect">
            <a:avLst/>
          </a:prstGeom>
          <a:noFill/>
        </p:spPr>
      </p:pic>
      <p:sp>
        <p:nvSpPr>
          <p:cNvPr id="7" name="6 CuadroTexto"/>
          <p:cNvSpPr txBox="1"/>
          <p:nvPr/>
        </p:nvSpPr>
        <p:spPr>
          <a:xfrm>
            <a:off x="1115616" y="3212976"/>
            <a:ext cx="6984776" cy="2585323"/>
          </a:xfrm>
          <a:prstGeom prst="rect">
            <a:avLst/>
          </a:prstGeom>
          <a:noFill/>
        </p:spPr>
        <p:txBody>
          <a:bodyPr wrap="square" rtlCol="0">
            <a:spAutoFit/>
          </a:bodyPr>
          <a:lstStyle/>
          <a:p>
            <a:pPr algn="ctr">
              <a:buFont typeface="Wingdings" pitchFamily="2" charset="2"/>
              <a:buChar char="Ø"/>
            </a:pPr>
            <a:r>
              <a:rPr lang="es-AR" dirty="0" smtClean="0">
                <a:latin typeface="+mj-lt"/>
              </a:rPr>
              <a:t>Procedencia: para el conviviente que sufre un desequilibrio manifiesto que signifique un empeoramiento de su situación económica con causa adecuada en la convivencia y su ruptura</a:t>
            </a:r>
          </a:p>
          <a:p>
            <a:pPr algn="ctr"/>
            <a:endParaRPr lang="es-AR" dirty="0" smtClean="0">
              <a:latin typeface="+mj-lt"/>
            </a:endParaRPr>
          </a:p>
          <a:p>
            <a:pPr algn="ctr">
              <a:buFont typeface="Wingdings" pitchFamily="2" charset="2"/>
              <a:buChar char="Ø"/>
            </a:pPr>
            <a:r>
              <a:rPr lang="es-AR" dirty="0" smtClean="0">
                <a:latin typeface="+mj-lt"/>
              </a:rPr>
              <a:t>Forma de cumplimiento. Duración limitada</a:t>
            </a:r>
          </a:p>
          <a:p>
            <a:pPr algn="ctr"/>
            <a:endParaRPr lang="es-AR" dirty="0" smtClean="0">
              <a:latin typeface="+mj-lt"/>
            </a:endParaRPr>
          </a:p>
          <a:p>
            <a:pPr algn="ctr">
              <a:buFont typeface="Wingdings" pitchFamily="2" charset="2"/>
              <a:buChar char="Ø"/>
            </a:pPr>
            <a:r>
              <a:rPr lang="es-AR" dirty="0" smtClean="0">
                <a:latin typeface="+mj-lt"/>
              </a:rPr>
              <a:t>Pautas para su determinación</a:t>
            </a:r>
          </a:p>
          <a:p>
            <a:pPr algn="ctr"/>
            <a:endParaRPr lang="es-AR" dirty="0" smtClean="0">
              <a:latin typeface="+mj-lt"/>
            </a:endParaRPr>
          </a:p>
          <a:p>
            <a:pPr algn="ctr">
              <a:buFont typeface="Wingdings" pitchFamily="2" charset="2"/>
              <a:buChar char="Ø"/>
            </a:pPr>
            <a:r>
              <a:rPr lang="es-AR" dirty="0" smtClean="0">
                <a:latin typeface="+mj-lt"/>
              </a:rPr>
              <a:t>Caducidad de la acción para solicitarla -6 meses desde el cese-</a:t>
            </a:r>
            <a:endParaRPr lang="es-AR" dirty="0">
              <a:latin typeface="+mj-lt"/>
            </a:endParaRPr>
          </a:p>
        </p:txBody>
      </p:sp>
      <p:sp>
        <p:nvSpPr>
          <p:cNvPr id="2" name="1 CuadroTexto"/>
          <p:cNvSpPr txBox="1"/>
          <p:nvPr/>
        </p:nvSpPr>
        <p:spPr>
          <a:xfrm>
            <a:off x="3563888" y="1916832"/>
            <a:ext cx="4824536" cy="461665"/>
          </a:xfrm>
          <a:prstGeom prst="rect">
            <a:avLst/>
          </a:prstGeom>
          <a:solidFill>
            <a:schemeClr val="tx2"/>
          </a:solidFill>
        </p:spPr>
        <p:txBody>
          <a:bodyPr wrap="square" rtlCol="0">
            <a:spAutoFit/>
          </a:bodyPr>
          <a:lstStyle/>
          <a:p>
            <a:pPr algn="ctr"/>
            <a:r>
              <a:rPr lang="es-AR" sz="2400" b="1" dirty="0" smtClean="0">
                <a:solidFill>
                  <a:schemeClr val="bg1"/>
                </a:solidFill>
                <a:latin typeface="+mj-lt"/>
              </a:rPr>
              <a:t>COMPENSACIÓN ECONÓMICA</a:t>
            </a:r>
            <a:endParaRPr lang="es-AR" sz="2400" b="1" dirty="0">
              <a:solidFill>
                <a:schemeClr val="bg1"/>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http://us.123rf.com/400wm/400/400/prawny/prawny0511/prawny051100091/272555-hogar-familiar.jpg"/>
          <p:cNvPicPr>
            <a:picLocks noChangeAspect="1" noChangeArrowheads="1"/>
          </p:cNvPicPr>
          <p:nvPr/>
        </p:nvPicPr>
        <p:blipFill>
          <a:blip r:embed="rId2" cstate="print"/>
          <a:srcRect/>
          <a:stretch>
            <a:fillRect/>
          </a:stretch>
        </p:blipFill>
        <p:spPr bwMode="auto">
          <a:xfrm>
            <a:off x="971600" y="764704"/>
            <a:ext cx="1622630" cy="2585864"/>
          </a:xfrm>
          <a:prstGeom prst="rect">
            <a:avLst/>
          </a:prstGeom>
          <a:noFill/>
        </p:spPr>
      </p:pic>
      <p:sp>
        <p:nvSpPr>
          <p:cNvPr id="30724" name="Rectangle 4">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AR"/>
          </a:p>
        </p:txBody>
      </p:sp>
      <p:pic>
        <p:nvPicPr>
          <p:cNvPr id="30722" name="Picture 2" descr="http://www.google.com.ar/intl/es_ALL/images/logos/images_logo_sm.gif">
            <a:hlinkClick r:id="rId4"/>
          </p:cNvPr>
          <p:cNvPicPr>
            <a:picLocks noChangeAspect="1" noChangeArrowheads="1"/>
          </p:cNvPicPr>
          <p:nvPr/>
        </p:nvPicPr>
        <p:blipFill>
          <a:blip r:embed="rId5" cstate="print"/>
          <a:srcRect/>
          <a:stretch>
            <a:fillRect/>
          </a:stretch>
        </p:blipFill>
        <p:spPr bwMode="auto">
          <a:xfrm>
            <a:off x="155575" y="-1379538"/>
            <a:ext cx="1600200" cy="285750"/>
          </a:xfrm>
          <a:prstGeom prst="rect">
            <a:avLst/>
          </a:prstGeom>
          <a:noFill/>
        </p:spPr>
      </p:pic>
      <p:sp>
        <p:nvSpPr>
          <p:cNvPr id="7" name="6 CuadroTexto"/>
          <p:cNvSpPr txBox="1"/>
          <p:nvPr/>
        </p:nvSpPr>
        <p:spPr>
          <a:xfrm>
            <a:off x="2771800" y="908720"/>
            <a:ext cx="5544616" cy="461665"/>
          </a:xfrm>
          <a:prstGeom prst="rect">
            <a:avLst/>
          </a:prstGeom>
          <a:solidFill>
            <a:schemeClr val="tx2"/>
          </a:solidFill>
          <a:ln>
            <a:solidFill>
              <a:schemeClr val="accent1"/>
            </a:solidFill>
          </a:ln>
        </p:spPr>
        <p:txBody>
          <a:bodyPr wrap="square" rtlCol="0">
            <a:spAutoFit/>
          </a:bodyPr>
          <a:lstStyle/>
          <a:p>
            <a:pPr algn="ctr"/>
            <a:r>
              <a:rPr lang="es-AR" sz="2400" dirty="0" smtClean="0">
                <a:solidFill>
                  <a:schemeClr val="bg1"/>
                </a:solidFill>
                <a:latin typeface="+mj-lt"/>
              </a:rPr>
              <a:t>ATRIBUCIÓN DEL HOGAR FAMILIAR</a:t>
            </a:r>
            <a:endParaRPr lang="es-AR" sz="2400" dirty="0">
              <a:solidFill>
                <a:schemeClr val="bg1"/>
              </a:solidFill>
              <a:latin typeface="+mj-lt"/>
            </a:endParaRPr>
          </a:p>
        </p:txBody>
      </p:sp>
      <p:sp>
        <p:nvSpPr>
          <p:cNvPr id="6" name="5 CuadroTexto"/>
          <p:cNvSpPr txBox="1"/>
          <p:nvPr/>
        </p:nvSpPr>
        <p:spPr>
          <a:xfrm>
            <a:off x="2771800" y="1556792"/>
            <a:ext cx="5544616" cy="2862322"/>
          </a:xfrm>
          <a:prstGeom prst="rect">
            <a:avLst/>
          </a:prstGeom>
          <a:noFill/>
        </p:spPr>
        <p:txBody>
          <a:bodyPr wrap="square" rtlCol="0">
            <a:spAutoFit/>
          </a:bodyPr>
          <a:lstStyle/>
          <a:p>
            <a:pPr algn="ctr"/>
            <a:r>
              <a:rPr lang="es-AR" b="1" dirty="0" smtClean="0">
                <a:solidFill>
                  <a:schemeClr val="tx2"/>
                </a:solidFill>
                <a:latin typeface="+mj-lt"/>
              </a:rPr>
              <a:t>ATRIBUCIÓN DEL USO del inmueble sede de la unión </a:t>
            </a:r>
            <a:r>
              <a:rPr lang="es-AR" b="1" dirty="0" err="1" smtClean="0">
                <a:solidFill>
                  <a:schemeClr val="tx2"/>
                </a:solidFill>
                <a:latin typeface="+mj-lt"/>
              </a:rPr>
              <a:t>convivencial</a:t>
            </a:r>
            <a:endParaRPr lang="es-AR" b="1" dirty="0" smtClean="0">
              <a:solidFill>
                <a:schemeClr val="tx2"/>
              </a:solidFill>
              <a:latin typeface="+mj-lt"/>
            </a:endParaRPr>
          </a:p>
          <a:p>
            <a:pPr algn="ctr"/>
            <a:endParaRPr lang="es-AR" b="1" dirty="0" smtClean="0">
              <a:solidFill>
                <a:schemeClr val="tx2"/>
              </a:solidFill>
              <a:latin typeface="+mj-lt"/>
            </a:endParaRPr>
          </a:p>
          <a:p>
            <a:r>
              <a:rPr lang="es-AR" dirty="0" smtClean="0">
                <a:solidFill>
                  <a:schemeClr val="tx2"/>
                </a:solidFill>
                <a:latin typeface="+mj-lt"/>
              </a:rPr>
              <a:t>a) Al que tenga a su cargo el cuidado de hijos menores de edad, con capacidad restringida, o con discapacidad</a:t>
            </a:r>
          </a:p>
          <a:p>
            <a:r>
              <a:rPr lang="es-AR" dirty="0" smtClean="0">
                <a:solidFill>
                  <a:schemeClr val="tx2"/>
                </a:solidFill>
                <a:latin typeface="+mj-lt"/>
              </a:rPr>
              <a:t>b) Al que acredite la extrema necesidad de una vivienda y la imposibilidad de procurársela en forma inmediata.</a:t>
            </a:r>
          </a:p>
          <a:p>
            <a:endParaRPr lang="es-AR" dirty="0"/>
          </a:p>
        </p:txBody>
      </p:sp>
      <p:sp>
        <p:nvSpPr>
          <p:cNvPr id="8" name="7 CuadroTexto"/>
          <p:cNvSpPr txBox="1"/>
          <p:nvPr/>
        </p:nvSpPr>
        <p:spPr>
          <a:xfrm>
            <a:off x="971600" y="4149080"/>
            <a:ext cx="7272808" cy="2769989"/>
          </a:xfrm>
          <a:prstGeom prst="rect">
            <a:avLst/>
          </a:prstGeom>
          <a:noFill/>
        </p:spPr>
        <p:txBody>
          <a:bodyPr wrap="square" rtlCol="0">
            <a:spAutoFit/>
          </a:bodyPr>
          <a:lstStyle/>
          <a:p>
            <a:pPr>
              <a:buFont typeface="Wingdings" pitchFamily="2" charset="2"/>
              <a:buChar char="Ø"/>
            </a:pPr>
            <a:r>
              <a:rPr lang="es-AR" sz="2000" dirty="0" smtClean="0">
                <a:latin typeface="+mj-lt"/>
              </a:rPr>
              <a:t>PLAZO: máximo 2 años desde el cese</a:t>
            </a:r>
          </a:p>
          <a:p>
            <a:pPr>
              <a:buFont typeface="Wingdings" pitchFamily="2" charset="2"/>
              <a:buChar char="Ø"/>
            </a:pPr>
            <a:r>
              <a:rPr lang="es-AR" sz="2000" dirty="0" smtClean="0">
                <a:latin typeface="+mj-lt"/>
              </a:rPr>
              <a:t>RENTA: a pedido del otro</a:t>
            </a:r>
          </a:p>
          <a:p>
            <a:pPr>
              <a:buFont typeface="Wingdings" pitchFamily="2" charset="2"/>
              <a:buChar char="Ø"/>
            </a:pPr>
            <a:r>
              <a:rPr lang="es-AR" sz="2000" dirty="0" smtClean="0">
                <a:latin typeface="+mj-lt"/>
              </a:rPr>
              <a:t>INDISPONIBILIDAD TRANSITORIA: a pedido del habitador</a:t>
            </a:r>
          </a:p>
          <a:p>
            <a:pPr>
              <a:buFont typeface="Wingdings" pitchFamily="2" charset="2"/>
              <a:buChar char="Ø"/>
            </a:pPr>
            <a:r>
              <a:rPr lang="es-AR" sz="2000" dirty="0" smtClean="0">
                <a:latin typeface="+mj-lt"/>
              </a:rPr>
              <a:t>INMUEBLE ALQUILADO: continuidad de la locación</a:t>
            </a:r>
          </a:p>
          <a:p>
            <a:pPr>
              <a:buFont typeface="Wingdings" pitchFamily="2" charset="2"/>
              <a:buChar char="Ø"/>
            </a:pPr>
            <a:r>
              <a:rPr lang="es-AR" sz="2000" dirty="0" smtClean="0">
                <a:latin typeface="+mj-lt"/>
              </a:rPr>
              <a:t>CESE: cambio circunstancias, causa de indignidad, cumplimiento del plazo</a:t>
            </a:r>
          </a:p>
          <a:p>
            <a:pPr>
              <a:buFont typeface="Wingdings" pitchFamily="2" charset="2"/>
              <a:buChar char="Ø"/>
            </a:pPr>
            <a:endParaRPr lang="es-AR" dirty="0" smtClean="0"/>
          </a:p>
          <a:p>
            <a:pPr>
              <a:buFont typeface="Wingdings" pitchFamily="2" charset="2"/>
              <a:buChar char="Ø"/>
            </a:pPr>
            <a:endParaRPr lang="es-AR" dirty="0" smtClean="0"/>
          </a:p>
          <a:p>
            <a:pPr>
              <a:buFont typeface="Wingdings" pitchFamily="2" charset="2"/>
              <a:buChar char="Ø"/>
            </a:pPr>
            <a:endParaRPr lang="es-A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836712"/>
            <a:ext cx="7200800" cy="461665"/>
          </a:xfrm>
          <a:prstGeom prst="rect">
            <a:avLst/>
          </a:prstGeom>
          <a:solidFill>
            <a:schemeClr val="tx2"/>
          </a:solidFill>
          <a:ln>
            <a:solidFill>
              <a:schemeClr val="tx1"/>
            </a:solidFill>
          </a:ln>
        </p:spPr>
        <p:txBody>
          <a:bodyPr wrap="square" rtlCol="0">
            <a:spAutoFit/>
          </a:bodyPr>
          <a:lstStyle/>
          <a:p>
            <a:pPr algn="ctr"/>
            <a:r>
              <a:rPr lang="es-AR" sz="2400" b="1" dirty="0" smtClean="0">
                <a:solidFill>
                  <a:schemeClr val="bg1"/>
                </a:solidFill>
                <a:latin typeface="+mj-lt"/>
              </a:rPr>
              <a:t>ATRIBUCIÓN DE LA VIVIENDA AL SUPÉRSTITE</a:t>
            </a:r>
            <a:endParaRPr lang="es-AR" sz="2400" b="1" dirty="0">
              <a:solidFill>
                <a:schemeClr val="bg1"/>
              </a:solidFill>
              <a:latin typeface="+mj-lt"/>
            </a:endParaRPr>
          </a:p>
        </p:txBody>
      </p:sp>
      <p:pic>
        <p:nvPicPr>
          <p:cNvPr id="31747" name="Picture 3" descr="http://1.bp.blogspot.com/_K1EhSqMbN1k/TQgKcvWx4_I/AAAAAAAAAJU/X8J5276vjIA/s1600/20100528002952-mujer-sola.jpg"/>
          <p:cNvPicPr>
            <a:picLocks noChangeAspect="1" noChangeArrowheads="1"/>
          </p:cNvPicPr>
          <p:nvPr/>
        </p:nvPicPr>
        <p:blipFill>
          <a:blip r:embed="rId2" cstate="print"/>
          <a:srcRect/>
          <a:stretch>
            <a:fillRect/>
          </a:stretch>
        </p:blipFill>
        <p:spPr bwMode="auto">
          <a:xfrm>
            <a:off x="5292080" y="4077072"/>
            <a:ext cx="2855988" cy="1901507"/>
          </a:xfrm>
          <a:prstGeom prst="rect">
            <a:avLst/>
          </a:prstGeom>
          <a:noFill/>
        </p:spPr>
      </p:pic>
      <p:sp>
        <p:nvSpPr>
          <p:cNvPr id="31748" name="Rectangle 4">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AR"/>
          </a:p>
        </p:txBody>
      </p:sp>
      <p:pic>
        <p:nvPicPr>
          <p:cNvPr id="31746" name="Picture 2" descr="http://www.google.com.ar/intl/es_ALL/images/logos/images_logo_sm.gif">
            <a:hlinkClick r:id="rId4"/>
          </p:cNvPr>
          <p:cNvPicPr>
            <a:picLocks noChangeAspect="1" noChangeArrowheads="1"/>
          </p:cNvPicPr>
          <p:nvPr/>
        </p:nvPicPr>
        <p:blipFill>
          <a:blip r:embed="rId5" cstate="print"/>
          <a:srcRect/>
          <a:stretch>
            <a:fillRect/>
          </a:stretch>
        </p:blipFill>
        <p:spPr bwMode="auto">
          <a:xfrm>
            <a:off x="155575" y="-1379538"/>
            <a:ext cx="1600200" cy="285750"/>
          </a:xfrm>
          <a:prstGeom prst="rect">
            <a:avLst/>
          </a:prstGeom>
          <a:noFill/>
        </p:spPr>
      </p:pic>
      <p:sp>
        <p:nvSpPr>
          <p:cNvPr id="6" name="5 CuadroTexto"/>
          <p:cNvSpPr txBox="1"/>
          <p:nvPr/>
        </p:nvSpPr>
        <p:spPr>
          <a:xfrm>
            <a:off x="899592" y="1484784"/>
            <a:ext cx="7344816" cy="5078313"/>
          </a:xfrm>
          <a:prstGeom prst="rect">
            <a:avLst/>
          </a:prstGeom>
          <a:noFill/>
        </p:spPr>
        <p:txBody>
          <a:bodyPr wrap="square" rtlCol="0">
            <a:spAutoFit/>
          </a:bodyPr>
          <a:lstStyle/>
          <a:p>
            <a:pPr algn="ctr"/>
            <a:r>
              <a:rPr lang="es-AR" b="1" dirty="0" smtClean="0">
                <a:latin typeface="+mj-lt"/>
              </a:rPr>
              <a:t>Requisitos de procedencia</a:t>
            </a:r>
            <a:r>
              <a:rPr lang="es-AR" dirty="0" smtClean="0">
                <a:latin typeface="+mj-lt"/>
              </a:rPr>
              <a:t>: El conviviente supérstite que carece de vivienda propia habitable o de bienes suficientes que aseguren el acceso a ésta, puede invocar el </a:t>
            </a:r>
            <a:r>
              <a:rPr lang="es-AR" b="1" dirty="0" smtClean="0">
                <a:latin typeface="+mj-lt"/>
              </a:rPr>
              <a:t>derecho real de habitación gratuito por un plazo máximo de DOS (2) años </a:t>
            </a:r>
            <a:r>
              <a:rPr lang="es-AR" dirty="0" smtClean="0">
                <a:latin typeface="+mj-lt"/>
              </a:rPr>
              <a:t>sobre el inmueble de propiedad del causante que constituyó el último hogar familiar y que a la apertura de la sucesión no se encontraba en condominio con otras personas. </a:t>
            </a:r>
          </a:p>
          <a:p>
            <a:endParaRPr lang="es-AR" dirty="0" smtClean="0">
              <a:latin typeface="+mj-lt"/>
            </a:endParaRPr>
          </a:p>
          <a:p>
            <a:endParaRPr lang="es-AR" dirty="0" smtClean="0">
              <a:latin typeface="+mj-lt"/>
            </a:endParaRPr>
          </a:p>
          <a:p>
            <a:r>
              <a:rPr lang="es-AR" dirty="0" err="1" smtClean="0">
                <a:latin typeface="+mj-lt"/>
              </a:rPr>
              <a:t>Inoponibilidad</a:t>
            </a:r>
            <a:r>
              <a:rPr lang="es-AR" dirty="0" smtClean="0">
                <a:latin typeface="+mj-lt"/>
              </a:rPr>
              <a:t> a los acreedores </a:t>
            </a:r>
          </a:p>
          <a:p>
            <a:r>
              <a:rPr lang="es-AR" dirty="0" smtClean="0">
                <a:latin typeface="+mj-lt"/>
              </a:rPr>
              <a:t>del causante</a:t>
            </a:r>
          </a:p>
          <a:p>
            <a:endParaRPr lang="es-AR" dirty="0" smtClean="0">
              <a:latin typeface="+mj-lt"/>
            </a:endParaRPr>
          </a:p>
          <a:p>
            <a:r>
              <a:rPr lang="es-AR" dirty="0" smtClean="0">
                <a:latin typeface="+mj-lt"/>
              </a:rPr>
              <a:t>Extinción por una nueva </a:t>
            </a:r>
            <a:r>
              <a:rPr lang="es-AR" dirty="0" err="1" smtClean="0">
                <a:latin typeface="+mj-lt"/>
              </a:rPr>
              <a:t>unió́n</a:t>
            </a:r>
            <a:r>
              <a:rPr lang="es-AR" dirty="0" smtClean="0">
                <a:latin typeface="+mj-lt"/>
              </a:rPr>
              <a:t> </a:t>
            </a:r>
            <a:r>
              <a:rPr lang="es-AR" dirty="0" err="1" smtClean="0">
                <a:latin typeface="+mj-lt"/>
              </a:rPr>
              <a:t>convivencial</a:t>
            </a:r>
            <a:endParaRPr lang="es-AR" dirty="0" smtClean="0">
              <a:latin typeface="+mj-lt"/>
            </a:endParaRPr>
          </a:p>
          <a:p>
            <a:r>
              <a:rPr lang="es-AR" dirty="0" smtClean="0">
                <a:latin typeface="+mj-lt"/>
              </a:rPr>
              <a:t>matrimonio, o adquisición de</a:t>
            </a:r>
          </a:p>
          <a:p>
            <a:r>
              <a:rPr lang="es-AR" dirty="0" smtClean="0">
                <a:latin typeface="+mj-lt"/>
              </a:rPr>
              <a:t>vivienda propia habitable o</a:t>
            </a:r>
          </a:p>
          <a:p>
            <a:r>
              <a:rPr lang="es-AR" dirty="0" smtClean="0">
                <a:latin typeface="+mj-lt"/>
              </a:rPr>
              <a:t>bienes suficientes para acceder a esta.</a:t>
            </a:r>
          </a:p>
          <a:p>
            <a:endParaRPr lang="es-AR" dirty="0" smtClean="0">
              <a:latin typeface="Arial Rounded MT Bold" pitchFamily="34" charset="0"/>
            </a:endParaRPr>
          </a:p>
          <a:p>
            <a:endParaRPr lang="es-AR" dirty="0" smtClean="0">
              <a:latin typeface="Arial Rounded MT Bold" pitchFamily="34" charset="0"/>
            </a:endParaRPr>
          </a:p>
          <a:p>
            <a:endParaRPr lang="es-A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2"/>
            <a:ext cx="6965245" cy="1819330"/>
          </a:xfrm>
        </p:spPr>
        <p:txBody>
          <a:bodyPr>
            <a:normAutofit/>
          </a:bodyPr>
          <a:lstStyle/>
          <a:p>
            <a:r>
              <a:rPr lang="es-AR" dirty="0" smtClean="0"/>
              <a:t>DISTRIBUCIÓN DE BIENES</a:t>
            </a:r>
            <a:endParaRPr lang="es-AR" dirty="0"/>
          </a:p>
        </p:txBody>
      </p:sp>
      <p:sp>
        <p:nvSpPr>
          <p:cNvPr id="3" name="2 CuadroTexto"/>
          <p:cNvSpPr txBox="1"/>
          <p:nvPr/>
        </p:nvSpPr>
        <p:spPr>
          <a:xfrm>
            <a:off x="1115616" y="2708920"/>
            <a:ext cx="6840760" cy="2308324"/>
          </a:xfrm>
          <a:prstGeom prst="rect">
            <a:avLst/>
          </a:prstGeom>
          <a:noFill/>
          <a:ln>
            <a:solidFill>
              <a:schemeClr val="accent1">
                <a:lumMod val="75000"/>
              </a:schemeClr>
            </a:solidFill>
          </a:ln>
        </p:spPr>
        <p:txBody>
          <a:bodyPr wrap="square" rtlCol="0">
            <a:spAutoFit/>
          </a:bodyPr>
          <a:lstStyle/>
          <a:p>
            <a:pPr algn="ctr"/>
            <a:r>
              <a:rPr lang="es-AR" sz="2400" b="1" dirty="0" smtClean="0">
                <a:solidFill>
                  <a:schemeClr val="tx2"/>
                </a:solidFill>
              </a:rPr>
              <a:t>Art. 528 </a:t>
            </a:r>
            <a:r>
              <a:rPr lang="es-AR" sz="2400" b="1" i="1" dirty="0" smtClean="0">
                <a:solidFill>
                  <a:schemeClr val="tx2"/>
                </a:solidFill>
              </a:rPr>
              <a:t>“Ante la falta de pacto, los bienes adquiridos durante la convivencia se mantienen en el patrimonio al que ingresaron, sin perjuicio de la aplicación de los principios generales relativos al enriquecimiento sin causa, la interposición de personas y otros que puedan corresponder”</a:t>
            </a:r>
            <a:endParaRPr lang="es-AR" sz="2400" b="1" dirty="0">
              <a:solidFill>
                <a:schemeClr val="tx2"/>
              </a:solidFill>
            </a:endParaRPr>
          </a:p>
        </p:txBody>
      </p:sp>
      <p:sp>
        <p:nvSpPr>
          <p:cNvPr id="4" name="3 CuadroTexto"/>
          <p:cNvSpPr txBox="1"/>
          <p:nvPr/>
        </p:nvSpPr>
        <p:spPr>
          <a:xfrm>
            <a:off x="971600" y="5301208"/>
            <a:ext cx="7200800" cy="523220"/>
          </a:xfrm>
          <a:prstGeom prst="rect">
            <a:avLst/>
          </a:prstGeom>
          <a:noFill/>
          <a:ln w="19050">
            <a:solidFill>
              <a:schemeClr val="tx2"/>
            </a:solidFill>
          </a:ln>
        </p:spPr>
        <p:txBody>
          <a:bodyPr wrap="square" rtlCol="0">
            <a:spAutoFit/>
          </a:bodyPr>
          <a:lstStyle/>
          <a:p>
            <a:pPr algn="ctr"/>
            <a:r>
              <a:rPr lang="es-AR" sz="2800" dirty="0" smtClean="0"/>
              <a:t>NO HAY RÉGIMEN IMPERATIVO NI SUPLETORIO</a:t>
            </a:r>
            <a:endParaRPr lang="es-AR"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sicoterapiaecologia.com/img/articulos/conflictos-de-pareja.png"/>
          <p:cNvPicPr/>
          <p:nvPr/>
        </p:nvPicPr>
        <p:blipFill>
          <a:blip r:embed="rId2" cstate="print"/>
          <a:srcRect/>
          <a:stretch>
            <a:fillRect/>
          </a:stretch>
        </p:blipFill>
        <p:spPr bwMode="auto">
          <a:xfrm>
            <a:off x="827584" y="980728"/>
            <a:ext cx="7344816" cy="5040559"/>
          </a:xfrm>
          <a:prstGeom prst="rect">
            <a:avLst/>
          </a:prstGeom>
          <a:noFill/>
          <a:ln w="9525">
            <a:noFill/>
            <a:miter lim="800000"/>
            <a:headEnd/>
            <a:tailEnd/>
          </a:ln>
        </p:spPr>
      </p:pic>
      <p:sp>
        <p:nvSpPr>
          <p:cNvPr id="3" name="2 CuadroTexto"/>
          <p:cNvSpPr txBox="1"/>
          <p:nvPr/>
        </p:nvSpPr>
        <p:spPr>
          <a:xfrm>
            <a:off x="1331640" y="3501008"/>
            <a:ext cx="6624736" cy="2308324"/>
          </a:xfrm>
          <a:prstGeom prst="rect">
            <a:avLst/>
          </a:prstGeom>
          <a:noFill/>
        </p:spPr>
        <p:txBody>
          <a:bodyPr wrap="square" rtlCol="0">
            <a:spAutoFit/>
          </a:bodyPr>
          <a:lstStyle/>
          <a:p>
            <a:pPr algn="ctr"/>
            <a:r>
              <a:rPr lang="es-AR" sz="3600" dirty="0" smtClean="0">
                <a:solidFill>
                  <a:schemeClr val="bg1"/>
                </a:solidFill>
              </a:rPr>
              <a:t>CONFLICTOS PATRIMONIALES  luego del cese de la unión </a:t>
            </a:r>
            <a:r>
              <a:rPr lang="es-AR" sz="3600" dirty="0" err="1" smtClean="0">
                <a:solidFill>
                  <a:schemeClr val="bg1"/>
                </a:solidFill>
              </a:rPr>
              <a:t>convivencial</a:t>
            </a:r>
            <a:endParaRPr lang="es-AR" sz="3600" dirty="0" smtClean="0">
              <a:solidFill>
                <a:schemeClr val="bg1"/>
              </a:solidFill>
            </a:endParaRPr>
          </a:p>
          <a:p>
            <a:pPr algn="ctr"/>
            <a:r>
              <a:rPr lang="es-AR" sz="3600" dirty="0" smtClean="0">
                <a:solidFill>
                  <a:schemeClr val="bg1"/>
                </a:solidFill>
              </a:rPr>
              <a:t>a</a:t>
            </a:r>
            <a:r>
              <a:rPr lang="es-AR" sz="3600" smtClean="0">
                <a:solidFill>
                  <a:schemeClr val="bg1"/>
                </a:solidFill>
              </a:rPr>
              <a:t>nte </a:t>
            </a:r>
            <a:r>
              <a:rPr lang="es-AR" sz="3600" dirty="0" smtClean="0">
                <a:solidFill>
                  <a:schemeClr val="bg1"/>
                </a:solidFill>
              </a:rPr>
              <a:t>el silencio legal</a:t>
            </a:r>
            <a:endParaRPr lang="es-AR" sz="36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60000">
            <a:off x="4895510" y="862680"/>
            <a:ext cx="3020792" cy="5158804"/>
          </a:xfrm>
        </p:spPr>
        <p:txBody>
          <a:bodyPr>
            <a:normAutofit/>
          </a:bodyPr>
          <a:lstStyle/>
          <a:p>
            <a:pPr algn="ctr">
              <a:buNone/>
            </a:pPr>
            <a:r>
              <a:rPr lang="es-AR" b="1" dirty="0" smtClean="0">
                <a:solidFill>
                  <a:schemeClr val="tx2"/>
                </a:solidFill>
              </a:rPr>
              <a:t>CRITERIOS JURISPRUDENCIALES</a:t>
            </a:r>
          </a:p>
          <a:p>
            <a:r>
              <a:rPr lang="es-AR" dirty="0" smtClean="0"/>
              <a:t>Disolución de sociedad de hecho</a:t>
            </a:r>
          </a:p>
          <a:p>
            <a:r>
              <a:rPr lang="es-AR" dirty="0" smtClean="0"/>
              <a:t>División de condominio</a:t>
            </a:r>
          </a:p>
          <a:p>
            <a:r>
              <a:rPr lang="es-AR" dirty="0" smtClean="0"/>
              <a:t>Condominio encubierto</a:t>
            </a:r>
          </a:p>
          <a:p>
            <a:r>
              <a:rPr lang="es-AR" dirty="0" smtClean="0"/>
              <a:t>Comunidad de intereses</a:t>
            </a:r>
          </a:p>
          <a:p>
            <a:r>
              <a:rPr lang="es-AR" dirty="0" smtClean="0"/>
              <a:t>Enriquecimiento sin causa</a:t>
            </a:r>
          </a:p>
          <a:p>
            <a:r>
              <a:rPr lang="es-AR" dirty="0" smtClean="0"/>
              <a:t>Entre otros</a:t>
            </a:r>
            <a:endParaRPr lang="es-AR" dirty="0"/>
          </a:p>
        </p:txBody>
      </p:sp>
      <p:pic>
        <p:nvPicPr>
          <p:cNvPr id="5" name="4 Imagen" descr="http://g.cdn.mersap.com/psicologia-y-tendencias/files/2012/01/fracasos-parejas.jpg"/>
          <p:cNvPicPr/>
          <p:nvPr/>
        </p:nvPicPr>
        <p:blipFill>
          <a:blip r:embed="rId2" cstate="print"/>
          <a:srcRect/>
          <a:stretch>
            <a:fillRect/>
          </a:stretch>
        </p:blipFill>
        <p:spPr bwMode="auto">
          <a:xfrm rot="21300175">
            <a:off x="1056199" y="1762824"/>
            <a:ext cx="3240360" cy="37372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maliorey.com/wp-content/uploads/2012/12/balance-equilibrio.jpg"/>
          <p:cNvPicPr>
            <a:picLocks noChangeAspect="1" noChangeArrowheads="1"/>
          </p:cNvPicPr>
          <p:nvPr/>
        </p:nvPicPr>
        <p:blipFill>
          <a:blip r:embed="rId3" cstate="print"/>
          <a:srcRect/>
          <a:stretch>
            <a:fillRect/>
          </a:stretch>
        </p:blipFill>
        <p:spPr bwMode="auto">
          <a:xfrm>
            <a:off x="2843808" y="404664"/>
            <a:ext cx="3461795" cy="2302229"/>
          </a:xfrm>
          <a:prstGeom prst="rect">
            <a:avLst/>
          </a:prstGeom>
          <a:ln>
            <a:noFill/>
          </a:ln>
          <a:effectLst>
            <a:softEdge rad="112500"/>
          </a:effectLst>
        </p:spPr>
      </p:pic>
      <p:sp>
        <p:nvSpPr>
          <p:cNvPr id="2" name="1 Título"/>
          <p:cNvSpPr>
            <a:spLocks noGrp="1"/>
          </p:cNvSpPr>
          <p:nvPr>
            <p:ph type="title"/>
          </p:nvPr>
        </p:nvSpPr>
        <p:spPr>
          <a:xfrm rot="-60000">
            <a:off x="1144660" y="2951434"/>
            <a:ext cx="3064827" cy="3355054"/>
          </a:xfrm>
        </p:spPr>
        <p:txBody>
          <a:bodyPr>
            <a:normAutofit fontScale="90000"/>
          </a:bodyPr>
          <a:lstStyle/>
          <a:p>
            <a:r>
              <a:rPr lang="es-AR" b="1" dirty="0" smtClean="0">
                <a:solidFill>
                  <a:schemeClr val="accent2"/>
                </a:solidFill>
              </a:rPr>
              <a:t>INDEPENDENCIA PATRIMONIAL</a:t>
            </a:r>
            <a:r>
              <a:rPr lang="es-AR" dirty="0" smtClean="0"/>
              <a:t/>
            </a:r>
            <a:br>
              <a:rPr lang="es-AR" dirty="0" smtClean="0"/>
            </a:br>
            <a:r>
              <a:rPr lang="es-AR" dirty="0" smtClean="0"/>
              <a:t/>
            </a:r>
            <a:br>
              <a:rPr lang="es-AR" dirty="0" smtClean="0"/>
            </a:br>
            <a:r>
              <a:rPr lang="es-AR" dirty="0" smtClean="0"/>
              <a:t>por la que optaron, consciente o inconscientemente, los convivientes de hecho</a:t>
            </a:r>
            <a:br>
              <a:rPr lang="es-AR" dirty="0" smtClean="0"/>
            </a:br>
            <a:r>
              <a:rPr lang="es-AR" dirty="0" smtClean="0"/>
              <a:t/>
            </a:r>
            <a:br>
              <a:rPr lang="es-AR" dirty="0" smtClean="0"/>
            </a:br>
            <a:endParaRPr lang="es-AR" dirty="0"/>
          </a:p>
        </p:txBody>
      </p:sp>
      <p:sp>
        <p:nvSpPr>
          <p:cNvPr id="3" name="2 Marcador de contenido"/>
          <p:cNvSpPr>
            <a:spLocks noGrp="1"/>
          </p:cNvSpPr>
          <p:nvPr>
            <p:ph idx="1"/>
          </p:nvPr>
        </p:nvSpPr>
        <p:spPr>
          <a:xfrm rot="60000">
            <a:off x="4961999" y="2663009"/>
            <a:ext cx="3020792" cy="3459628"/>
          </a:xfrm>
        </p:spPr>
        <p:txBody>
          <a:bodyPr/>
          <a:lstStyle/>
          <a:p>
            <a:pPr algn="ctr">
              <a:buNone/>
            </a:pPr>
            <a:endParaRPr lang="es-AR" b="1" dirty="0" smtClean="0">
              <a:solidFill>
                <a:schemeClr val="accent2"/>
              </a:solidFill>
              <a:latin typeface="+mj-lt"/>
            </a:endParaRPr>
          </a:p>
          <a:p>
            <a:pPr algn="ctr">
              <a:buNone/>
            </a:pPr>
            <a:endParaRPr lang="es-AR" b="1" dirty="0" smtClean="0">
              <a:solidFill>
                <a:schemeClr val="accent2"/>
              </a:solidFill>
              <a:latin typeface="+mj-lt"/>
            </a:endParaRPr>
          </a:p>
          <a:p>
            <a:pPr algn="ctr">
              <a:buNone/>
            </a:pPr>
            <a:r>
              <a:rPr lang="es-AR" b="1" dirty="0" smtClean="0">
                <a:solidFill>
                  <a:schemeClr val="accent2"/>
                </a:solidFill>
                <a:latin typeface="+mj-lt"/>
              </a:rPr>
              <a:t>EQUIDAD</a:t>
            </a:r>
          </a:p>
          <a:p>
            <a:pPr algn="ctr">
              <a:buNone/>
            </a:pPr>
            <a:endParaRPr lang="es-AR" b="1" dirty="0" smtClean="0">
              <a:solidFill>
                <a:schemeClr val="accent2"/>
              </a:solidFill>
              <a:latin typeface="+mj-lt"/>
            </a:endParaRPr>
          </a:p>
          <a:p>
            <a:pPr algn="ctr">
              <a:buNone/>
            </a:pPr>
            <a:r>
              <a:rPr lang="es-AR" dirty="0" smtClean="0">
                <a:latin typeface="+mj-lt"/>
              </a:rPr>
              <a:t>justa compensación del sacrificio económico realizado a favor del otro</a:t>
            </a:r>
          </a:p>
          <a:p>
            <a:endParaRPr lang="es-AR" dirty="0" smtClean="0"/>
          </a:p>
          <a:p>
            <a:endParaRPr lang="es-A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1.bp.blogspot.com/-8SZSoK8ChyI/Tu87aO2_m6I/AAAAAAAABM8/1_R8ZLViMU0/s1600/mirada.jpg"/>
          <p:cNvPicPr/>
          <p:nvPr/>
        </p:nvPicPr>
        <p:blipFill>
          <a:blip r:embed="rId2" cstate="print"/>
          <a:srcRect/>
          <a:stretch>
            <a:fillRect/>
          </a:stretch>
        </p:blipFill>
        <p:spPr bwMode="auto">
          <a:xfrm>
            <a:off x="827584" y="836712"/>
            <a:ext cx="7416824" cy="5328592"/>
          </a:xfrm>
          <a:prstGeom prst="rect">
            <a:avLst/>
          </a:prstGeom>
          <a:noFill/>
          <a:ln w="9525">
            <a:noFill/>
            <a:miter lim="800000"/>
            <a:headEnd/>
            <a:tailEnd/>
          </a:ln>
        </p:spPr>
      </p:pic>
      <p:sp>
        <p:nvSpPr>
          <p:cNvPr id="3" name="2 CuadroTexto"/>
          <p:cNvSpPr txBox="1"/>
          <p:nvPr/>
        </p:nvSpPr>
        <p:spPr>
          <a:xfrm>
            <a:off x="1259632" y="980728"/>
            <a:ext cx="6696744" cy="584775"/>
          </a:xfrm>
          <a:prstGeom prst="rect">
            <a:avLst/>
          </a:prstGeom>
          <a:noFill/>
        </p:spPr>
        <p:txBody>
          <a:bodyPr wrap="square" rtlCol="0">
            <a:spAutoFit/>
          </a:bodyPr>
          <a:lstStyle/>
          <a:p>
            <a:pPr algn="ctr"/>
            <a:r>
              <a:rPr lang="es-AR" sz="3200" b="1" i="1" dirty="0" smtClean="0"/>
              <a:t>PARA TENER EN CUENTA </a:t>
            </a:r>
            <a:endParaRPr lang="es-AR" sz="2400" b="1" i="1" dirty="0"/>
          </a:p>
        </p:txBody>
      </p:sp>
      <p:sp>
        <p:nvSpPr>
          <p:cNvPr id="4" name="3 CuadroTexto"/>
          <p:cNvSpPr txBox="1"/>
          <p:nvPr/>
        </p:nvSpPr>
        <p:spPr>
          <a:xfrm>
            <a:off x="5004048" y="3429000"/>
            <a:ext cx="3312368" cy="646331"/>
          </a:xfrm>
          <a:prstGeom prst="rect">
            <a:avLst/>
          </a:prstGeom>
          <a:noFill/>
        </p:spPr>
        <p:txBody>
          <a:bodyPr wrap="square" rtlCol="0">
            <a:spAutoFit/>
          </a:bodyPr>
          <a:lstStyle/>
          <a:p>
            <a:pPr algn="ctr">
              <a:buFont typeface="Wingdings" pitchFamily="2" charset="2"/>
              <a:buChar char="ü"/>
            </a:pPr>
            <a:r>
              <a:rPr lang="es-AR" b="1" dirty="0" smtClean="0">
                <a:solidFill>
                  <a:schemeClr val="tx2"/>
                </a:solidFill>
              </a:rPr>
              <a:t>VALORACIÓN SOCIAL DE LAS UNIONES DE HECHO</a:t>
            </a:r>
            <a:endParaRPr lang="es-AR" b="1" dirty="0">
              <a:solidFill>
                <a:schemeClr val="tx2"/>
              </a:solidFill>
            </a:endParaRPr>
          </a:p>
        </p:txBody>
      </p:sp>
      <p:sp>
        <p:nvSpPr>
          <p:cNvPr id="6" name="5 CuadroTexto"/>
          <p:cNvSpPr txBox="1"/>
          <p:nvPr/>
        </p:nvSpPr>
        <p:spPr>
          <a:xfrm>
            <a:off x="3707904" y="4365104"/>
            <a:ext cx="3816424" cy="646331"/>
          </a:xfrm>
          <a:prstGeom prst="rect">
            <a:avLst/>
          </a:prstGeom>
          <a:noFill/>
        </p:spPr>
        <p:txBody>
          <a:bodyPr wrap="square" rtlCol="0">
            <a:spAutoFit/>
          </a:bodyPr>
          <a:lstStyle/>
          <a:p>
            <a:pPr algn="ctr">
              <a:buFont typeface="Wingdings" pitchFamily="2" charset="2"/>
              <a:buChar char="ü"/>
            </a:pPr>
            <a:r>
              <a:rPr lang="es-AR" b="1" dirty="0" smtClean="0">
                <a:solidFill>
                  <a:schemeClr val="tx2"/>
                </a:solidFill>
              </a:rPr>
              <a:t>PLURICAUSALIDAD DE LAS UNIONES DE HECHO</a:t>
            </a:r>
            <a:endParaRPr lang="es-AR" b="1" dirty="0">
              <a:solidFill>
                <a:schemeClr val="tx2"/>
              </a:solidFill>
            </a:endParaRPr>
          </a:p>
        </p:txBody>
      </p:sp>
      <p:sp>
        <p:nvSpPr>
          <p:cNvPr id="8" name="7 CuadroTexto"/>
          <p:cNvSpPr txBox="1"/>
          <p:nvPr/>
        </p:nvSpPr>
        <p:spPr>
          <a:xfrm>
            <a:off x="2267744" y="5445224"/>
            <a:ext cx="5040560" cy="646331"/>
          </a:xfrm>
          <a:prstGeom prst="rect">
            <a:avLst/>
          </a:prstGeom>
          <a:noFill/>
        </p:spPr>
        <p:txBody>
          <a:bodyPr wrap="square" rtlCol="0">
            <a:spAutoFit/>
          </a:bodyPr>
          <a:lstStyle/>
          <a:p>
            <a:pPr algn="ctr">
              <a:buFont typeface="Wingdings" pitchFamily="2" charset="2"/>
              <a:buChar char="ü"/>
            </a:pPr>
            <a:r>
              <a:rPr lang="es-AR" b="1" dirty="0" smtClean="0">
                <a:solidFill>
                  <a:schemeClr val="tx2"/>
                </a:solidFill>
              </a:rPr>
              <a:t>MITOS Y ERRORES ACERCA DE LOS EFECTOS </a:t>
            </a:r>
          </a:p>
          <a:p>
            <a:pPr algn="ctr"/>
            <a:r>
              <a:rPr lang="es-AR" b="1" dirty="0" smtClean="0">
                <a:solidFill>
                  <a:schemeClr val="tx2"/>
                </a:solidFill>
              </a:rPr>
              <a:t>DE LAS UNIONES DE HECHO </a:t>
            </a:r>
            <a:endParaRPr lang="es-AR" b="1"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solidFill>
                  <a:schemeClr val="tx2"/>
                </a:solidFill>
              </a:rPr>
              <a:t>Novedades procesales</a:t>
            </a:r>
            <a:endParaRPr lang="es-AR" dirty="0">
              <a:solidFill>
                <a:schemeClr val="tx2"/>
              </a:solidFill>
            </a:endParaRPr>
          </a:p>
        </p:txBody>
      </p:sp>
      <p:sp>
        <p:nvSpPr>
          <p:cNvPr id="4" name="3 Marcador de contenido"/>
          <p:cNvSpPr>
            <a:spLocks noGrp="1"/>
          </p:cNvSpPr>
          <p:nvPr>
            <p:ph sz="quarter" idx="14"/>
          </p:nvPr>
        </p:nvSpPr>
        <p:spPr>
          <a:xfrm>
            <a:off x="4067944" y="2119313"/>
            <a:ext cx="3795896" cy="3605212"/>
          </a:xfrm>
        </p:spPr>
        <p:txBody>
          <a:bodyPr>
            <a:normAutofit/>
          </a:bodyPr>
          <a:lstStyle/>
          <a:p>
            <a:r>
              <a:rPr lang="es-AR" sz="1600" dirty="0" smtClean="0">
                <a:latin typeface="+mj-lt"/>
              </a:rPr>
              <a:t>Competencia: juez del último domicilio </a:t>
            </a:r>
            <a:r>
              <a:rPr lang="es-AR" sz="1600" dirty="0" err="1" smtClean="0">
                <a:latin typeface="+mj-lt"/>
              </a:rPr>
              <a:t>convivencial</a:t>
            </a:r>
            <a:r>
              <a:rPr lang="es-AR" sz="1600" dirty="0" smtClean="0">
                <a:latin typeface="+mj-lt"/>
              </a:rPr>
              <a:t> o el del demandado</a:t>
            </a:r>
          </a:p>
          <a:p>
            <a:r>
              <a:rPr lang="es-AR" sz="1600" dirty="0" smtClean="0">
                <a:latin typeface="+mj-lt"/>
              </a:rPr>
              <a:t>Principio de Oficiosidad: salvo que sean asuntos exclusivamente económicos entre capaces</a:t>
            </a:r>
          </a:p>
          <a:p>
            <a:r>
              <a:rPr lang="es-AR" sz="1600" dirty="0" smtClean="0">
                <a:latin typeface="+mj-lt"/>
              </a:rPr>
              <a:t>Pruebas: libertad. Amplitud y flexibilidad de medios. Carga dinámica</a:t>
            </a:r>
          </a:p>
          <a:p>
            <a:r>
              <a:rPr lang="es-AR" sz="1600" dirty="0" smtClean="0">
                <a:latin typeface="+mj-lt"/>
              </a:rPr>
              <a:t>Medidas provisionales relativas a las personas y a los bienes</a:t>
            </a:r>
          </a:p>
          <a:p>
            <a:endParaRPr lang="es-AR" sz="1600" dirty="0">
              <a:latin typeface="+mj-lt"/>
            </a:endParaRPr>
          </a:p>
        </p:txBody>
      </p:sp>
      <p:pic>
        <p:nvPicPr>
          <p:cNvPr id="5" name="4 Marcador de contenido" descr="http://www.laotravozdigital.com/altervox/wp-content/uploads/2014/09/sala-de-juicios.jpg"/>
          <p:cNvPicPr>
            <a:picLocks noGrp="1"/>
          </p:cNvPicPr>
          <p:nvPr>
            <p:ph sz="quarter" idx="13"/>
          </p:nvPr>
        </p:nvPicPr>
        <p:blipFill>
          <a:blip r:embed="rId2" cstate="print"/>
          <a:srcRect/>
          <a:stretch>
            <a:fillRect/>
          </a:stretch>
        </p:blipFill>
        <p:spPr bwMode="auto">
          <a:xfrm>
            <a:off x="1331640" y="2204864"/>
            <a:ext cx="2736304"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125121" y="908345"/>
            <a:ext cx="3064827" cy="1890111"/>
          </a:xfrm>
        </p:spPr>
        <p:txBody>
          <a:bodyPr>
            <a:normAutofit fontScale="90000"/>
          </a:bodyPr>
          <a:lstStyle/>
          <a:p>
            <a:r>
              <a:rPr lang="es-AR" dirty="0" smtClean="0"/>
              <a:t>RELACIONES PERSONALES Y PATRIMONIALES ENTRE CONVIVIENTES</a:t>
            </a:r>
            <a:endParaRPr lang="es-AR" dirty="0"/>
          </a:p>
        </p:txBody>
      </p:sp>
      <p:sp>
        <p:nvSpPr>
          <p:cNvPr id="3" name="2 Marcador de contenido"/>
          <p:cNvSpPr>
            <a:spLocks noGrp="1"/>
          </p:cNvSpPr>
          <p:nvPr>
            <p:ph idx="1"/>
          </p:nvPr>
        </p:nvSpPr>
        <p:spPr>
          <a:xfrm rot="60000">
            <a:off x="4854278" y="1152345"/>
            <a:ext cx="3175747" cy="4625489"/>
          </a:xfrm>
          <a:ln>
            <a:solidFill>
              <a:schemeClr val="tx2"/>
            </a:solidFill>
          </a:ln>
        </p:spPr>
        <p:txBody>
          <a:bodyPr>
            <a:normAutofit/>
          </a:bodyPr>
          <a:lstStyle/>
          <a:p>
            <a:r>
              <a:rPr lang="es-AR" sz="2800" dirty="0" smtClean="0">
                <a:solidFill>
                  <a:schemeClr val="accent1">
                    <a:lumMod val="50000"/>
                  </a:schemeClr>
                </a:solidFill>
              </a:rPr>
              <a:t>Criterios en la Doctrina</a:t>
            </a:r>
          </a:p>
          <a:p>
            <a:r>
              <a:rPr lang="es-AR" sz="2800" dirty="0" smtClean="0">
                <a:solidFill>
                  <a:schemeClr val="accent1">
                    <a:lumMod val="50000"/>
                  </a:schemeClr>
                </a:solidFill>
              </a:rPr>
              <a:t>Proyectos de ley anteriores al Proyecto de Código 2012</a:t>
            </a:r>
          </a:p>
          <a:p>
            <a:r>
              <a:rPr lang="es-AR" sz="2800" dirty="0" smtClean="0">
                <a:solidFill>
                  <a:schemeClr val="accent1">
                    <a:lumMod val="50000"/>
                  </a:schemeClr>
                </a:solidFill>
              </a:rPr>
              <a:t>Tendencias jurisprudenciales</a:t>
            </a:r>
            <a:endParaRPr lang="es-AR" sz="2800" dirty="0">
              <a:solidFill>
                <a:schemeClr val="accent1">
                  <a:lumMod val="50000"/>
                </a:schemeClr>
              </a:solidFill>
            </a:endParaRPr>
          </a:p>
        </p:txBody>
      </p:sp>
      <p:sp>
        <p:nvSpPr>
          <p:cNvPr id="4" name="3 Marcador de texto"/>
          <p:cNvSpPr>
            <a:spLocks noGrp="1"/>
          </p:cNvSpPr>
          <p:nvPr>
            <p:ph type="body" sz="half" idx="2"/>
          </p:nvPr>
        </p:nvSpPr>
        <p:spPr>
          <a:xfrm rot="-60000">
            <a:off x="1198903" y="4247593"/>
            <a:ext cx="3048891" cy="1319111"/>
          </a:xfrm>
        </p:spPr>
        <p:txBody>
          <a:bodyPr>
            <a:normAutofit/>
          </a:bodyPr>
          <a:lstStyle/>
          <a:p>
            <a:r>
              <a:rPr lang="es-AR" sz="3600" dirty="0" smtClean="0">
                <a:solidFill>
                  <a:schemeClr val="tx2"/>
                </a:solidFill>
              </a:rPr>
              <a:t>SILENCIO DE LA LEY</a:t>
            </a:r>
            <a:endParaRPr lang="es-AR" sz="3600" dirty="0">
              <a:solidFill>
                <a:schemeClr val="tx2"/>
              </a:solidFill>
            </a:endParaRPr>
          </a:p>
        </p:txBody>
      </p:sp>
      <p:sp>
        <p:nvSpPr>
          <p:cNvPr id="5" name="4 Flecha abajo"/>
          <p:cNvSpPr/>
          <p:nvPr/>
        </p:nvSpPr>
        <p:spPr>
          <a:xfrm rot="21401404">
            <a:off x="2439602" y="3154143"/>
            <a:ext cx="484632" cy="978408"/>
          </a:xfrm>
          <a:prstGeom prst="downArrow">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980728"/>
            <a:ext cx="6480720" cy="4708981"/>
          </a:xfrm>
          <a:prstGeom prst="rect">
            <a:avLst/>
          </a:prstGeom>
        </p:spPr>
        <p:txBody>
          <a:bodyPr wrap="square">
            <a:spAutoFit/>
          </a:bodyPr>
          <a:lstStyle/>
          <a:p>
            <a:pPr algn="ctr"/>
            <a:r>
              <a:rPr lang="es-ES" sz="4000" dirty="0" smtClean="0">
                <a:latin typeface="+mj-lt"/>
              </a:rPr>
              <a:t>Código Civil y Comercial </a:t>
            </a:r>
            <a:br>
              <a:rPr lang="es-ES" sz="4000" dirty="0" smtClean="0">
                <a:latin typeface="+mj-lt"/>
              </a:rPr>
            </a:br>
            <a:r>
              <a:rPr lang="es-ES" sz="4000" dirty="0" smtClean="0">
                <a:latin typeface="+mj-lt"/>
              </a:rPr>
              <a:t>de la Nación </a:t>
            </a:r>
            <a:br>
              <a:rPr lang="es-ES" sz="4000" dirty="0" smtClean="0">
                <a:latin typeface="+mj-lt"/>
              </a:rPr>
            </a:br>
            <a:r>
              <a:rPr lang="es-ES" sz="2000" dirty="0" smtClean="0">
                <a:latin typeface="+mj-lt"/>
              </a:rPr>
              <a:t>Ley 26.994 </a:t>
            </a:r>
          </a:p>
          <a:p>
            <a:pPr algn="ctr"/>
            <a:r>
              <a:rPr lang="es-ES" sz="4000" dirty="0" smtClean="0">
                <a:latin typeface="+mj-lt"/>
              </a:rPr>
              <a:t/>
            </a:r>
            <a:br>
              <a:rPr lang="es-ES" sz="4000" dirty="0" smtClean="0">
                <a:latin typeface="+mj-lt"/>
              </a:rPr>
            </a:br>
            <a:r>
              <a:rPr lang="es-AR" sz="4000" dirty="0" smtClean="0">
                <a:solidFill>
                  <a:srgbClr val="0070C0"/>
                </a:solidFill>
                <a:latin typeface="+mj-lt"/>
              </a:rPr>
              <a:t>Grandes cambios en la regulación legal de las parejas matrimoniales y no matrimoniales</a:t>
            </a:r>
            <a:endParaRPr lang="es-AR" sz="4000" dirty="0">
              <a:solidFill>
                <a:srgbClr val="0070C0"/>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sicologia.laguia2000.com/wp-content/uploads/2010/02/la-convivencia-en-parej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692696"/>
            <a:ext cx="3600400" cy="3192356"/>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Lst>
        </p:spPr>
      </p:pic>
      <p:sp>
        <p:nvSpPr>
          <p:cNvPr id="2" name="1 CuadroTexto">
            <a:hlinkClick r:id="rId3" action="ppaction://hlinksldjump"/>
          </p:cNvPr>
          <p:cNvSpPr txBox="1"/>
          <p:nvPr/>
        </p:nvSpPr>
        <p:spPr>
          <a:xfrm>
            <a:off x="611560" y="5013176"/>
            <a:ext cx="2568446" cy="400110"/>
          </a:xfrm>
          <a:prstGeom prst="rect">
            <a:avLst/>
          </a:prstGeom>
          <a:noFill/>
          <a:ln>
            <a:noFill/>
          </a:ln>
        </p:spPr>
        <p:txBody>
          <a:bodyPr wrap="square" rtlCol="0">
            <a:spAutoFit/>
          </a:bodyPr>
          <a:lstStyle/>
          <a:p>
            <a:pPr algn="ctr"/>
            <a:r>
              <a:rPr lang="es-AR" sz="2000" b="1" dirty="0" smtClean="0">
                <a:latin typeface="+mj-lt"/>
              </a:rPr>
              <a:t>MATRIMONIO</a:t>
            </a:r>
            <a:endParaRPr lang="es-AR" sz="2000" b="1" dirty="0">
              <a:latin typeface="+mj-lt"/>
            </a:endParaRPr>
          </a:p>
        </p:txBody>
      </p:sp>
      <p:sp>
        <p:nvSpPr>
          <p:cNvPr id="4" name="3 CuadroTexto">
            <a:hlinkClick r:id="rId4" action="ppaction://hlinksldjump"/>
          </p:cNvPr>
          <p:cNvSpPr txBox="1"/>
          <p:nvPr/>
        </p:nvSpPr>
        <p:spPr>
          <a:xfrm>
            <a:off x="2843808" y="5013176"/>
            <a:ext cx="2952328" cy="707886"/>
          </a:xfrm>
          <a:prstGeom prst="rect">
            <a:avLst/>
          </a:prstGeom>
          <a:noFill/>
          <a:ln>
            <a:noFill/>
          </a:ln>
        </p:spPr>
        <p:txBody>
          <a:bodyPr wrap="square" rtlCol="0">
            <a:spAutoFit/>
          </a:bodyPr>
          <a:lstStyle/>
          <a:p>
            <a:pPr algn="ctr"/>
            <a:r>
              <a:rPr lang="es-AR" sz="2000" b="1" dirty="0" smtClean="0">
                <a:latin typeface="+mj-lt"/>
              </a:rPr>
              <a:t>UNIONES CONVIVENCIALES</a:t>
            </a:r>
            <a:endParaRPr lang="es-AR" sz="2000" b="1" dirty="0">
              <a:latin typeface="+mj-lt"/>
            </a:endParaRPr>
          </a:p>
        </p:txBody>
      </p:sp>
      <p:sp>
        <p:nvSpPr>
          <p:cNvPr id="5" name="4 CuadroTexto">
            <a:hlinkClick r:id="rId5" action="ppaction://hlinksldjump"/>
          </p:cNvPr>
          <p:cNvSpPr txBox="1"/>
          <p:nvPr/>
        </p:nvSpPr>
        <p:spPr>
          <a:xfrm>
            <a:off x="5652120" y="4869160"/>
            <a:ext cx="2987824" cy="1015663"/>
          </a:xfrm>
          <a:prstGeom prst="rect">
            <a:avLst/>
          </a:prstGeom>
          <a:noFill/>
          <a:ln>
            <a:noFill/>
          </a:ln>
        </p:spPr>
        <p:txBody>
          <a:bodyPr wrap="square" rtlCol="0">
            <a:spAutoFit/>
          </a:bodyPr>
          <a:lstStyle/>
          <a:p>
            <a:pPr algn="ctr"/>
            <a:r>
              <a:rPr lang="es-AR" sz="2000" b="1" dirty="0" smtClean="0">
                <a:latin typeface="+mj-lt"/>
              </a:rPr>
              <a:t>OTRAS CONVIVENCIAS DE PAREJA</a:t>
            </a:r>
            <a:endParaRPr lang="es-AR" sz="2000" b="1" dirty="0">
              <a:latin typeface="+mj-lt"/>
            </a:endParaRPr>
          </a:p>
        </p:txBody>
      </p:sp>
      <p:sp>
        <p:nvSpPr>
          <p:cNvPr id="3" name="2 CuadroTexto"/>
          <p:cNvSpPr txBox="1"/>
          <p:nvPr/>
        </p:nvSpPr>
        <p:spPr>
          <a:xfrm>
            <a:off x="4355976" y="1124744"/>
            <a:ext cx="4176464" cy="1569660"/>
          </a:xfrm>
          <a:prstGeom prst="rect">
            <a:avLst/>
          </a:prstGeom>
          <a:noFill/>
        </p:spPr>
        <p:txBody>
          <a:bodyPr wrap="square" rtlCol="0">
            <a:spAutoFit/>
          </a:bodyPr>
          <a:lstStyle/>
          <a:p>
            <a:pPr algn="ctr"/>
            <a:r>
              <a:rPr lang="es-AR" sz="2400" b="1" dirty="0" smtClean="0">
                <a:latin typeface="+mj-lt"/>
              </a:rPr>
              <a:t>RELACIONES DE PAREJA CON RELEVANCIA JURÍDICA EN EL NUEVO CÓDIGO</a:t>
            </a:r>
            <a:endParaRPr lang="es-AR" sz="2400" b="1" dirty="0">
              <a:latin typeface="+mj-lt"/>
            </a:endParaRPr>
          </a:p>
        </p:txBody>
      </p:sp>
    </p:spTree>
    <p:extLst>
      <p:ext uri="{BB962C8B-B14F-4D97-AF65-F5344CB8AC3E}">
        <p14:creationId xmlns="" xmlns:p14="http://schemas.microsoft.com/office/powerpoint/2010/main" val="207164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solidFill>
                  <a:schemeClr val="tx2"/>
                </a:solidFill>
              </a:rPr>
              <a:t>Matrimonio</a:t>
            </a:r>
            <a:endParaRPr lang="es-AR" dirty="0">
              <a:solidFill>
                <a:schemeClr val="tx2"/>
              </a:solidFill>
            </a:endParaRPr>
          </a:p>
        </p:txBody>
      </p:sp>
      <p:sp>
        <p:nvSpPr>
          <p:cNvPr id="3" name="2 CuadroTexto"/>
          <p:cNvSpPr txBox="1"/>
          <p:nvPr/>
        </p:nvSpPr>
        <p:spPr>
          <a:xfrm>
            <a:off x="1475656" y="2492896"/>
            <a:ext cx="6408712" cy="1938992"/>
          </a:xfrm>
          <a:prstGeom prst="rect">
            <a:avLst/>
          </a:prstGeom>
          <a:noFill/>
        </p:spPr>
        <p:txBody>
          <a:bodyPr wrap="square" rtlCol="0">
            <a:spAutoFit/>
          </a:bodyPr>
          <a:lstStyle/>
          <a:p>
            <a:pPr algn="ctr"/>
            <a:r>
              <a:rPr lang="es-AR" sz="2400" dirty="0" smtClean="0"/>
              <a:t>Proyecto de vida en común que vincula a dos personas de igual o distinto sexo, basado en la cooperación, la convivencia y el deber moral de fidelidad, con deber de asistencia mutua</a:t>
            </a:r>
          </a:p>
          <a:p>
            <a:pPr algn="ctr"/>
            <a:r>
              <a:rPr lang="es-AR" sz="2400" dirty="0" smtClean="0"/>
              <a:t>(arts. 402, 431, 432)</a:t>
            </a:r>
            <a:endParaRPr lang="es-A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solidFill>
                  <a:schemeClr val="tx2"/>
                </a:solidFill>
              </a:rPr>
              <a:t>Unión </a:t>
            </a:r>
            <a:r>
              <a:rPr lang="es-AR" dirty="0" err="1" smtClean="0">
                <a:solidFill>
                  <a:schemeClr val="tx2"/>
                </a:solidFill>
              </a:rPr>
              <a:t>convivencial</a:t>
            </a:r>
            <a:r>
              <a:rPr lang="es-AR" dirty="0" smtClean="0">
                <a:solidFill>
                  <a:schemeClr val="tx2"/>
                </a:solidFill>
              </a:rPr>
              <a:t/>
            </a:r>
            <a:br>
              <a:rPr lang="es-AR" dirty="0" smtClean="0">
                <a:solidFill>
                  <a:schemeClr val="tx2"/>
                </a:solidFill>
              </a:rPr>
            </a:br>
            <a:r>
              <a:rPr lang="es-AR" sz="2200" dirty="0" smtClean="0">
                <a:solidFill>
                  <a:schemeClr val="tx2"/>
                </a:solidFill>
              </a:rPr>
              <a:t>LIBRO SEGUNDO, Título 3, </a:t>
            </a:r>
            <a:r>
              <a:rPr lang="es-AR" sz="2200" dirty="0" err="1" smtClean="0">
                <a:solidFill>
                  <a:schemeClr val="tx2"/>
                </a:solidFill>
              </a:rPr>
              <a:t>arts</a:t>
            </a:r>
            <a:r>
              <a:rPr lang="es-AR" sz="2200" dirty="0" smtClean="0">
                <a:solidFill>
                  <a:schemeClr val="tx2"/>
                </a:solidFill>
              </a:rPr>
              <a:t> 509 a 528</a:t>
            </a:r>
            <a:endParaRPr lang="es-AR" sz="2200" dirty="0">
              <a:solidFill>
                <a:schemeClr val="tx2"/>
              </a:solidFill>
            </a:endParaRPr>
          </a:p>
        </p:txBody>
      </p:sp>
      <p:sp>
        <p:nvSpPr>
          <p:cNvPr id="3" name="2 CuadroTexto"/>
          <p:cNvSpPr txBox="1"/>
          <p:nvPr/>
        </p:nvSpPr>
        <p:spPr>
          <a:xfrm>
            <a:off x="827584" y="2132856"/>
            <a:ext cx="7560840" cy="4062651"/>
          </a:xfrm>
          <a:prstGeom prst="rect">
            <a:avLst/>
          </a:prstGeom>
          <a:noFill/>
        </p:spPr>
        <p:txBody>
          <a:bodyPr wrap="square" rtlCol="0">
            <a:spAutoFit/>
          </a:bodyPr>
          <a:lstStyle/>
          <a:p>
            <a:pPr algn="ctr"/>
            <a:r>
              <a:rPr lang="es-AR" sz="2000" dirty="0" smtClean="0"/>
              <a:t>Unión basada en relaciones afectivas de carácter singular, pública, notoria, estable y permanente de dos personas que comparten un proyecto de vida común, sean del mismo o de diferente sexo.</a:t>
            </a:r>
          </a:p>
          <a:p>
            <a:pPr algn="ctr"/>
            <a:endParaRPr lang="es-AR" dirty="0" smtClean="0"/>
          </a:p>
          <a:p>
            <a:pPr algn="ctr"/>
            <a:r>
              <a:rPr lang="es-AR" dirty="0" smtClean="0"/>
              <a:t>Requisitos para el reconocimiento de efectos jurídicos:</a:t>
            </a:r>
          </a:p>
          <a:p>
            <a:pPr algn="ctr"/>
            <a:endParaRPr lang="es-AR" dirty="0" smtClean="0"/>
          </a:p>
          <a:p>
            <a:pPr lvl="0" algn="ctr"/>
            <a:r>
              <a:rPr lang="es-AR" dirty="0" smtClean="0"/>
              <a:t>a) dos integrantes mayores de edad; </a:t>
            </a:r>
          </a:p>
          <a:p>
            <a:pPr algn="ctr"/>
            <a:r>
              <a:rPr lang="es-AR" dirty="0" smtClean="0"/>
              <a:t>b) no unidos por vínculos de parentesco en línea recta en todos los grados, ni colateral hasta el segundo grado.</a:t>
            </a:r>
          </a:p>
          <a:p>
            <a:pPr algn="ctr"/>
            <a:r>
              <a:rPr lang="es-AR" dirty="0" smtClean="0"/>
              <a:t>c) no unidos por vínculos de parentesco por afinidad en línea recta. </a:t>
            </a:r>
          </a:p>
          <a:p>
            <a:pPr algn="ctr"/>
            <a:r>
              <a:rPr lang="es-AR" dirty="0" smtClean="0"/>
              <a:t>d) sin impedimento de ligamen ni otra convivencia registrada de manera simultánea; </a:t>
            </a:r>
          </a:p>
          <a:p>
            <a:pPr algn="ctr"/>
            <a:r>
              <a:rPr lang="es-AR" dirty="0" smtClean="0"/>
              <a:t>e) mantengan la convivencia durante un período no inferior a DOS (2) años</a:t>
            </a:r>
          </a:p>
          <a:p>
            <a:endParaRPr lang="es-A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solidFill>
                  <a:schemeClr val="tx2"/>
                </a:solidFill>
              </a:rPr>
              <a:t>Otras convivencias de pareja</a:t>
            </a:r>
            <a:endParaRPr lang="es-AR" dirty="0">
              <a:solidFill>
                <a:schemeClr val="tx2"/>
              </a:solidFill>
            </a:endParaRPr>
          </a:p>
        </p:txBody>
      </p:sp>
      <p:sp>
        <p:nvSpPr>
          <p:cNvPr id="3" name="2 CuadroTexto"/>
          <p:cNvSpPr txBox="1"/>
          <p:nvPr/>
        </p:nvSpPr>
        <p:spPr>
          <a:xfrm>
            <a:off x="899592" y="2276872"/>
            <a:ext cx="7344816" cy="3016210"/>
          </a:xfrm>
          <a:prstGeom prst="rect">
            <a:avLst/>
          </a:prstGeom>
          <a:noFill/>
        </p:spPr>
        <p:txBody>
          <a:bodyPr wrap="square" rtlCol="0">
            <a:spAutoFit/>
          </a:bodyPr>
          <a:lstStyle/>
          <a:p>
            <a:pPr algn="ctr"/>
            <a:r>
              <a:rPr lang="es-AR" sz="2400" dirty="0" smtClean="0"/>
              <a:t>Quedan definidas, por exclusión, otras convivencias de pareja con variable relevancia jurídica:</a:t>
            </a:r>
          </a:p>
          <a:p>
            <a:pPr algn="ctr"/>
            <a:endParaRPr lang="es-AR" sz="2400" dirty="0" smtClean="0"/>
          </a:p>
          <a:p>
            <a:pPr algn="ctr">
              <a:buFont typeface="Wingdings" pitchFamily="2" charset="2"/>
              <a:buChar char="ü"/>
            </a:pPr>
            <a:r>
              <a:rPr lang="es-AR" sz="2000" dirty="0" smtClean="0"/>
              <a:t>Convivencias de pareja entre menores de edad</a:t>
            </a:r>
          </a:p>
          <a:p>
            <a:pPr algn="ctr">
              <a:buFont typeface="Wingdings" pitchFamily="2" charset="2"/>
              <a:buChar char="ü"/>
            </a:pPr>
            <a:r>
              <a:rPr lang="es-AR" sz="2000" dirty="0" smtClean="0"/>
              <a:t>Convivencias de pareja con duración menor a dos años</a:t>
            </a:r>
          </a:p>
          <a:p>
            <a:pPr algn="ctr">
              <a:buFont typeface="Wingdings" pitchFamily="2" charset="2"/>
              <a:buChar char="ü"/>
            </a:pPr>
            <a:r>
              <a:rPr lang="es-AR" sz="2000" dirty="0" smtClean="0"/>
              <a:t>Convivencias de pareja con ligamen o unión registrada subsistente</a:t>
            </a:r>
          </a:p>
          <a:p>
            <a:pPr algn="ctr">
              <a:buFont typeface="Wingdings" pitchFamily="2" charset="2"/>
              <a:buChar char="ü"/>
            </a:pPr>
            <a:r>
              <a:rPr lang="es-AR" sz="2000" dirty="0" smtClean="0"/>
              <a:t>Convivencias de pareja con impedimentos de parentesco</a:t>
            </a:r>
          </a:p>
          <a:p>
            <a:endParaRPr lang="es-A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1305</TotalTime>
  <Words>1564</Words>
  <Application>Microsoft Office PowerPoint</Application>
  <PresentationFormat>Presentación en pantalla (4:3)</PresentationFormat>
  <Paragraphs>181</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Chincheta</vt:lpstr>
      <vt:lpstr> </vt:lpstr>
      <vt:lpstr>LAS CONVIVENCIA DE HECHO EN EL DERECHO ARGENTINO VIGENTE</vt:lpstr>
      <vt:lpstr>Diapositiva 3</vt:lpstr>
      <vt:lpstr>RELACIONES PERSONALES Y PATRIMONIALES ENTRE CONVIVIENTES</vt:lpstr>
      <vt:lpstr>Diapositiva 5</vt:lpstr>
      <vt:lpstr>Diapositiva 6</vt:lpstr>
      <vt:lpstr>Matrimonio</vt:lpstr>
      <vt:lpstr>Unión convivencial LIBRO SEGUNDO, Título 3, arts 509 a 528</vt:lpstr>
      <vt:lpstr>Otras convivencias de pareja</vt:lpstr>
      <vt:lpstr>Diapositiva 10</vt:lpstr>
      <vt:lpstr>Diapositiva 11</vt:lpstr>
      <vt:lpstr>REGIMEN IMPERATIVO Asistencia mutua</vt:lpstr>
      <vt:lpstr>REGIMEN IMPERATIVO Deber de contribución</vt:lpstr>
      <vt:lpstr>REGIMEN IMPERATIVO Responsabilidad por deudas</vt:lpstr>
      <vt:lpstr>REGIMEN IMPERATIVO Protección de la vivienda  para uniones registradas</vt:lpstr>
      <vt:lpstr>Diapositiva 16</vt:lpstr>
      <vt:lpstr>PACTOS en las Uniones convivenciales</vt:lpstr>
      <vt:lpstr>CONTENIDO   -enumeración meramente enunciativa-  a) la contribución a las cargas del hogar durante la vida en común;  b) la atribución del hogar común, en caso de ruptura; c) la división de los bienes obtenidos por el esfuerzo común, en caso de ruptura de la convivencia.  </vt:lpstr>
      <vt:lpstr>REGISTRACIÓN DE UNIONES Y  REGISTRACIÓN DE PACTOS</vt:lpstr>
      <vt:lpstr>Relaciones económicas en ausencia de PACTOS</vt:lpstr>
      <vt:lpstr>Diapositiva 21</vt:lpstr>
      <vt:lpstr>REGIMEN SUPLETORIO </vt:lpstr>
      <vt:lpstr>Diapositiva 23</vt:lpstr>
      <vt:lpstr>Diapositiva 24</vt:lpstr>
      <vt:lpstr>Diapositiva 25</vt:lpstr>
      <vt:lpstr>DISTRIBUCIÓN DE BIENES</vt:lpstr>
      <vt:lpstr>Diapositiva 27</vt:lpstr>
      <vt:lpstr>Diapositiva 28</vt:lpstr>
      <vt:lpstr>INDEPENDENCIA PATRIMONIAL  por la que optaron, consciente o inconscientemente, los convivientes de hecho  </vt:lpstr>
      <vt:lpstr>Novedades procesales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Clara Haidar</dc:creator>
  <cp:lastModifiedBy>Malena</cp:lastModifiedBy>
  <cp:revision>44</cp:revision>
  <dcterms:created xsi:type="dcterms:W3CDTF">2013-06-12T12:18:22Z</dcterms:created>
  <dcterms:modified xsi:type="dcterms:W3CDTF">2015-05-12T11:38:24Z</dcterms:modified>
</cp:coreProperties>
</file>