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4" r:id="rId3"/>
    <p:sldId id="257" r:id="rId4"/>
    <p:sldId id="276" r:id="rId5"/>
    <p:sldId id="277" r:id="rId6"/>
    <p:sldId id="258" r:id="rId7"/>
    <p:sldId id="278" r:id="rId8"/>
    <p:sldId id="279" r:id="rId9"/>
    <p:sldId id="280" r:id="rId10"/>
    <p:sldId id="281" r:id="rId11"/>
    <p:sldId id="284" r:id="rId12"/>
    <p:sldId id="282" r:id="rId13"/>
    <p:sldId id="283" r:id="rId14"/>
    <p:sldId id="264" r:id="rId15"/>
    <p:sldId id="266" r:id="rId16"/>
    <p:sldId id="286" r:id="rId17"/>
    <p:sldId id="287" r:id="rId18"/>
    <p:sldId id="271" r:id="rId1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isósceles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9F64C949-B8DE-4F93-A418-AF4C1D7E8EA4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6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D063B2-0A3B-4A39-A9B5-D0C444D17C0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C6408-030A-477E-8A03-C51B79CF6589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617E9-FE88-47F6-9EC5-AC253307439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544D7-FE0A-48C8-8425-9E97E66FCEF6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2DBD5-D6E1-42CD-B673-4373A05346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A650-5946-4EF7-AB0E-3473859DA38C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9EF3-1EC2-49AB-B2D9-7EA8199317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Triángulo isósceles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5 Conector recto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1BC3-4F76-4C6C-B64D-510D20E46D9D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8F117-75EC-4FAA-8A45-68D20639AE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FEC3D-F325-49AD-B26B-5B72CE857180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69CFC-8ABC-441A-B656-B9BBDF96867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E40FB-98AD-4088-B630-453089AA168E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33E740-39E0-4FF8-9C6D-EB77F567B6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EDF76-7510-4811-A94B-C7372C223F3C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AE89A-D622-44CC-8683-BFC2E376A92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CA082-351F-4EB4-AEC6-A962EEAD123D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E4728-FB12-48E4-A9A1-3250CFF81EA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3E0E445-CAC9-45EF-9D45-8C0AC1EF2006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E7070BF-132D-4920-A4FB-BDEA5BE8720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B8B2CA4-E26F-471D-8A25-2076EFE6A3D4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04D154D0-C476-433F-B93B-51C3370BA2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2D85"/>
            </a:gs>
            <a:gs pos="60001">
              <a:srgbClr val="0040B3"/>
            </a:gs>
            <a:gs pos="100000">
              <a:srgbClr val="3067D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1A4F43C-7F38-409F-B9D1-91C3DBE649BD}" type="datetimeFigureOut">
              <a:rPr lang="es-ES"/>
              <a:pPr>
                <a:defRPr/>
              </a:pPr>
              <a:t>05/05/2015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9CF3D4D-BF98-44C8-83EC-C61B9792B4F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795" r:id="rId4"/>
    <p:sldLayoutId id="2147483803" r:id="rId5"/>
    <p:sldLayoutId id="2147483796" r:id="rId6"/>
    <p:sldLayoutId id="2147483797" r:id="rId7"/>
    <p:sldLayoutId id="2147483804" r:id="rId8"/>
    <p:sldLayoutId id="2147483805" r:id="rId9"/>
    <p:sldLayoutId id="2147483798" r:id="rId10"/>
    <p:sldLayoutId id="2147483799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749CD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97ACD0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semcuba.com/images/DIVORCIO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www.marcoinfo.com/rollers/acudits/matrimonio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4 CuadroTexto"/>
          <p:cNvSpPr txBox="1">
            <a:spLocks noChangeArrowheads="1"/>
          </p:cNvSpPr>
          <p:nvPr/>
        </p:nvSpPr>
        <p:spPr bwMode="auto">
          <a:xfrm>
            <a:off x="468313" y="188640"/>
            <a:ext cx="813593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3600" dirty="0" smtClean="0">
                <a:latin typeface="Arial Black" pitchFamily="34" charset="0"/>
              </a:rPr>
              <a:t>DIVORCIO</a:t>
            </a:r>
          </a:p>
          <a:p>
            <a:pPr algn="ctr"/>
            <a:r>
              <a:rPr lang="es-AR" sz="2400" dirty="0" smtClean="0">
                <a:latin typeface="Arial Black" pitchFamily="34" charset="0"/>
              </a:rPr>
              <a:t>Evolución en el Derecho argentino. Régimen del Código Civil y Comercial</a:t>
            </a:r>
            <a:endParaRPr lang="es-AR" sz="2800" dirty="0">
              <a:latin typeface="Arial Black" pitchFamily="34" charset="0"/>
            </a:endParaRPr>
          </a:p>
          <a:p>
            <a:pPr algn="ctr"/>
            <a:r>
              <a:rPr lang="es-AR" sz="1400" dirty="0" err="1">
                <a:latin typeface="Arial Black" pitchFamily="34" charset="0"/>
              </a:rPr>
              <a:t>Abog</a:t>
            </a:r>
            <a:r>
              <a:rPr lang="es-AR" sz="1400" dirty="0">
                <a:latin typeface="Arial Black" pitchFamily="34" charset="0"/>
              </a:rPr>
              <a:t>. MARÍA MAGDALENA GALLI FIANT</a:t>
            </a:r>
          </a:p>
        </p:txBody>
      </p:sp>
      <p:pic>
        <p:nvPicPr>
          <p:cNvPr id="8195" name="Picture 5" descr="http://www.elartedelaestrategia.com/images/p303_0_02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1916113"/>
            <a:ext cx="6091238" cy="46402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370416"/>
          </a:xfrm>
        </p:spPr>
        <p:txBody>
          <a:bodyPr>
            <a:normAutofit/>
          </a:bodyPr>
          <a:lstStyle/>
          <a:p>
            <a:pPr algn="ctr"/>
            <a:r>
              <a:rPr lang="es-AR" b="1" dirty="0" smtClean="0">
                <a:solidFill>
                  <a:schemeClr val="tx1"/>
                </a:solidFill>
              </a:rPr>
              <a:t>Divorcio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4572000"/>
          </a:xfrm>
        </p:spPr>
        <p:txBody>
          <a:bodyPr>
            <a:normAutofit fontScale="92500" lnSpcReduction="10000"/>
          </a:bodyPr>
          <a:lstStyle/>
          <a:p>
            <a:r>
              <a:rPr lang="es-AR" dirty="0" smtClean="0"/>
              <a:t>Propuesta de </a:t>
            </a:r>
            <a:r>
              <a:rPr lang="es-AR" b="1" dirty="0" smtClean="0">
                <a:solidFill>
                  <a:schemeClr val="tx2"/>
                </a:solidFill>
              </a:rPr>
              <a:t>convenio regulador como requisito de admisibilidad de la demanda </a:t>
            </a:r>
            <a:r>
              <a:rPr lang="es-AR" dirty="0" smtClean="0"/>
              <a:t>(hogar, bienes, compensación económica, alimentos, responsabilidad parental, entre otros)</a:t>
            </a:r>
          </a:p>
          <a:p>
            <a:r>
              <a:rPr lang="es-AR" dirty="0" smtClean="0"/>
              <a:t>En demanda unilateral: el demandado puede proponer otros términos para el convenio. </a:t>
            </a:r>
          </a:p>
          <a:p>
            <a:r>
              <a:rPr lang="es-AR" dirty="0" smtClean="0"/>
              <a:t>Desacuerdo no suspende el dictado de la sentencia de divorcio: </a:t>
            </a:r>
            <a:r>
              <a:rPr lang="es-AR" dirty="0" err="1" smtClean="0"/>
              <a:t>litigiosidad</a:t>
            </a:r>
            <a:r>
              <a:rPr lang="es-AR" dirty="0" smtClean="0"/>
              <a:t> no </a:t>
            </a:r>
            <a:r>
              <a:rPr lang="es-AR" i="1" dirty="0" smtClean="0"/>
              <a:t>eliminada </a:t>
            </a:r>
            <a:r>
              <a:rPr lang="es-AR" dirty="0" smtClean="0"/>
              <a:t>sino </a:t>
            </a:r>
            <a:r>
              <a:rPr lang="es-AR" b="1" i="1" dirty="0" smtClean="0"/>
              <a:t>diferida</a:t>
            </a:r>
          </a:p>
          <a:p>
            <a:r>
              <a:rPr lang="es-AR" dirty="0" smtClean="0"/>
              <a:t>Facultades judiciales: proponer, observar, exigir garantías, revisar.</a:t>
            </a:r>
            <a:endParaRPr lang="es-AR" dirty="0" smtClean="0"/>
          </a:p>
          <a:p>
            <a:endParaRPr lang="es-A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98884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AR" sz="2400" b="1" dirty="0" smtClean="0">
                <a:solidFill>
                  <a:schemeClr val="tx2"/>
                </a:solidFill>
                <a:latin typeface="+mn-lt"/>
              </a:rPr>
              <a:t>S</a:t>
            </a:r>
            <a:r>
              <a:rPr lang="es-AR" sz="2400" b="1" dirty="0" smtClean="0">
                <a:latin typeface="+mn-lt"/>
              </a:rPr>
              <a:t>egún lo previsto en el convenio regulador. </a:t>
            </a:r>
          </a:p>
          <a:p>
            <a:pPr>
              <a:buFont typeface="Wingdings" pitchFamily="2" charset="2"/>
              <a:buChar char="Ø"/>
            </a:pPr>
            <a:r>
              <a:rPr lang="es-AR" sz="2400" b="1" dirty="0" smtClean="0">
                <a:latin typeface="+mn-lt"/>
              </a:rPr>
              <a:t>En su defecto, sólo en casos excepcionales:</a:t>
            </a:r>
          </a:p>
          <a:p>
            <a:pPr>
              <a:buNone/>
            </a:pPr>
            <a:r>
              <a:rPr lang="es-AR" sz="2400" b="1" dirty="0" smtClean="0">
                <a:latin typeface="+mn-lt"/>
              </a:rPr>
              <a:t>	*enfermedad grave preexistente –subsiste la carga alimentaria en cabeza de los herederos- </a:t>
            </a:r>
          </a:p>
          <a:p>
            <a:pPr>
              <a:buNone/>
            </a:pPr>
            <a:r>
              <a:rPr lang="es-AR" sz="2400" b="1" dirty="0" smtClean="0">
                <a:latin typeface="+mn-lt"/>
              </a:rPr>
              <a:t>	*falta de recursos + imposibilidad –no más tiempo que la duración del matrimonio-</a:t>
            </a:r>
          </a:p>
          <a:p>
            <a:pPr>
              <a:buNone/>
            </a:pPr>
            <a:endParaRPr lang="es-AR" sz="2400" b="1" dirty="0">
              <a:latin typeface="+mn-lt"/>
            </a:endParaRPr>
          </a:p>
          <a:p>
            <a:pPr>
              <a:buFont typeface="Wingdings" pitchFamily="2" charset="2"/>
              <a:buChar char="q"/>
            </a:pPr>
            <a:r>
              <a:rPr lang="es-AR" sz="2400" b="1" dirty="0" smtClean="0">
                <a:latin typeface="+mn-lt"/>
              </a:rPr>
              <a:t>Cesación: desaparición de la causa que los motivó</a:t>
            </a:r>
          </a:p>
          <a:p>
            <a:r>
              <a:rPr lang="es-AR" sz="2400" b="1" dirty="0">
                <a:latin typeface="+mn-lt"/>
              </a:rPr>
              <a:t>	</a:t>
            </a:r>
            <a:r>
              <a:rPr lang="es-AR" sz="2400" b="1" dirty="0" smtClean="0">
                <a:latin typeface="+mn-lt"/>
              </a:rPr>
              <a:t>	matrimonio del beneficiario</a:t>
            </a:r>
          </a:p>
          <a:p>
            <a:r>
              <a:rPr lang="es-AR" sz="2400" b="1" dirty="0">
                <a:latin typeface="+mn-lt"/>
              </a:rPr>
              <a:t>	</a:t>
            </a:r>
            <a:r>
              <a:rPr lang="es-AR" sz="2400" b="1" dirty="0" smtClean="0">
                <a:latin typeface="+mn-lt"/>
              </a:rPr>
              <a:t>	unión </a:t>
            </a:r>
            <a:r>
              <a:rPr lang="es-AR" sz="2400" b="1" dirty="0" err="1" smtClean="0">
                <a:latin typeface="+mn-lt"/>
              </a:rPr>
              <a:t>convivencial</a:t>
            </a:r>
            <a:r>
              <a:rPr lang="es-AR" sz="2400" b="1" dirty="0" smtClean="0">
                <a:latin typeface="+mn-lt"/>
              </a:rPr>
              <a:t> del beneficiario</a:t>
            </a:r>
          </a:p>
          <a:p>
            <a:r>
              <a:rPr lang="es-AR" sz="2400" b="1" dirty="0">
                <a:latin typeface="+mn-lt"/>
              </a:rPr>
              <a:t>	</a:t>
            </a:r>
            <a:r>
              <a:rPr lang="es-AR" sz="2400" b="1" dirty="0" smtClean="0">
                <a:latin typeface="+mn-lt"/>
              </a:rPr>
              <a:t>	conducta tipificada como causal de indignidad</a:t>
            </a:r>
          </a:p>
        </p:txBody>
      </p:sp>
      <p:pic>
        <p:nvPicPr>
          <p:cNvPr id="3" name="Picture 6" descr="http://imagenes.enplenitud.com/imagenes/articulos/art169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0281" cy="180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3635896" y="692696"/>
            <a:ext cx="511256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4000" dirty="0" smtClean="0">
                <a:latin typeface="+mj-lt"/>
              </a:rPr>
              <a:t>ALIMENTOS </a:t>
            </a:r>
            <a:r>
              <a:rPr lang="es-AR" sz="2400" dirty="0" smtClean="0">
                <a:latin typeface="+mj-lt"/>
              </a:rPr>
              <a:t>–art.434-</a:t>
            </a:r>
            <a:endParaRPr lang="es-AR" sz="2400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s-AR" b="1" dirty="0" smtClean="0">
                <a:solidFill>
                  <a:schemeClr val="tx1"/>
                </a:solidFill>
              </a:rPr>
              <a:t>Compensación </a:t>
            </a:r>
            <a:r>
              <a:rPr lang="es-AR" b="1" dirty="0" smtClean="0">
                <a:solidFill>
                  <a:schemeClr val="tx1"/>
                </a:solidFill>
              </a:rPr>
              <a:t>económica</a:t>
            </a:r>
            <a:r>
              <a:rPr lang="es-AR" sz="2000" b="1" dirty="0" smtClean="0">
                <a:solidFill>
                  <a:schemeClr val="tx1"/>
                </a:solidFill>
              </a:rPr>
              <a:t/>
            </a:r>
            <a:br>
              <a:rPr lang="es-AR" sz="2000" b="1" dirty="0" smtClean="0">
                <a:solidFill>
                  <a:schemeClr val="tx1"/>
                </a:solidFill>
              </a:rPr>
            </a:br>
            <a:r>
              <a:rPr lang="es-AR" sz="2000" b="1" dirty="0" smtClean="0">
                <a:solidFill>
                  <a:schemeClr val="tx1"/>
                </a:solidFill>
              </a:rPr>
              <a:t>-arts. 441 y 442-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572000"/>
          </a:xfrm>
        </p:spPr>
        <p:txBody>
          <a:bodyPr/>
          <a:lstStyle/>
          <a:p>
            <a:r>
              <a:rPr lang="es-AR" sz="2800" dirty="0" smtClean="0"/>
              <a:t>Por </a:t>
            </a:r>
            <a:r>
              <a:rPr lang="es-AR" sz="2800" b="1" dirty="0" smtClean="0">
                <a:solidFill>
                  <a:schemeClr val="tx2"/>
                </a:solidFill>
              </a:rPr>
              <a:t>desequilibrio manifiesto o empeoramiento de la situación económica </a:t>
            </a:r>
            <a:r>
              <a:rPr lang="es-AR" sz="2800" dirty="0" smtClean="0"/>
              <a:t>con causa adecuada en el matrimonio o el divorcio. </a:t>
            </a:r>
          </a:p>
          <a:p>
            <a:r>
              <a:rPr lang="es-AR" sz="2800" dirty="0" smtClean="0"/>
              <a:t>Determinación: prestación única, renta por tiempo determinado o indeterminado –excepcionalmente-</a:t>
            </a:r>
          </a:p>
          <a:p>
            <a:r>
              <a:rPr lang="es-AR" sz="2800" dirty="0" smtClean="0"/>
              <a:t>Pago: en dinero, con el usufructo de bienes determinados, o de otro modo acordado por las partes o determinado por el juez </a:t>
            </a:r>
          </a:p>
          <a:p>
            <a:r>
              <a:rPr lang="es-AR" sz="2800" b="1" dirty="0" smtClean="0">
                <a:solidFill>
                  <a:schemeClr val="tx2"/>
                </a:solidFill>
              </a:rPr>
              <a:t>Caducidad de la acción</a:t>
            </a:r>
            <a:r>
              <a:rPr lang="es-AR" sz="2800" dirty="0" smtClean="0"/>
              <a:t>: a los 6 meses del dictado de la sentencia de divorcio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45838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s-AR" b="1" dirty="0" smtClean="0">
                <a:solidFill>
                  <a:schemeClr val="tx1"/>
                </a:solidFill>
              </a:rPr>
              <a:t>Atribución de la </a:t>
            </a:r>
            <a:r>
              <a:rPr lang="es-AR" b="1" dirty="0" smtClean="0">
                <a:solidFill>
                  <a:schemeClr val="tx1"/>
                </a:solidFill>
              </a:rPr>
              <a:t>vivienda</a:t>
            </a:r>
            <a:r>
              <a:rPr lang="es-AR" sz="2000" b="1" dirty="0" smtClean="0">
                <a:solidFill>
                  <a:schemeClr val="tx1"/>
                </a:solidFill>
              </a:rPr>
              <a:t/>
            </a:r>
            <a:br>
              <a:rPr lang="es-AR" sz="2000" b="1" dirty="0" smtClean="0">
                <a:solidFill>
                  <a:schemeClr val="tx1"/>
                </a:solidFill>
              </a:rPr>
            </a:br>
            <a:r>
              <a:rPr lang="es-AR" sz="2000" b="1" dirty="0" smtClean="0">
                <a:solidFill>
                  <a:schemeClr val="tx1"/>
                </a:solidFill>
              </a:rPr>
              <a:t>-arts. 443 a 445-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r>
              <a:rPr lang="es-AR" sz="2400" b="1" dirty="0" smtClean="0">
                <a:solidFill>
                  <a:schemeClr val="tx2"/>
                </a:solidFill>
              </a:rPr>
              <a:t>A falta de acuerdo</a:t>
            </a:r>
            <a:r>
              <a:rPr lang="es-AR" sz="2400" dirty="0" smtClean="0"/>
              <a:t>, a petición de un cónyuge, sobre inmueble del otro o ganancial</a:t>
            </a:r>
          </a:p>
          <a:p>
            <a:r>
              <a:rPr lang="es-AR" sz="2400" b="1" dirty="0" smtClean="0">
                <a:solidFill>
                  <a:schemeClr val="tx2"/>
                </a:solidFill>
              </a:rPr>
              <a:t>Juez determina la procedencia</a:t>
            </a:r>
            <a:r>
              <a:rPr lang="es-AR" sz="2400" dirty="0" smtClean="0"/>
              <a:t>, plazo y efectos de la atribución</a:t>
            </a:r>
          </a:p>
          <a:p>
            <a:r>
              <a:rPr lang="es-AR" sz="2400" dirty="0" smtClean="0"/>
              <a:t>Pautas: convivencia con hijos, situación económica, salud y edad de los cónyuges, intereses de otros integrantes del grupo familiar</a:t>
            </a:r>
          </a:p>
          <a:p>
            <a:r>
              <a:rPr lang="es-AR" sz="2400" dirty="0" smtClean="0"/>
              <a:t>Efectos frente a terceros desde la </a:t>
            </a:r>
            <a:r>
              <a:rPr lang="es-AR" sz="2400" b="1" dirty="0" smtClean="0">
                <a:solidFill>
                  <a:schemeClr val="tx2"/>
                </a:solidFill>
              </a:rPr>
              <a:t>inscripción registral de la atribución</a:t>
            </a:r>
            <a:r>
              <a:rPr lang="es-AR" sz="2400" dirty="0" smtClean="0"/>
              <a:t>. Puede determinarse renta a favor del otro </a:t>
            </a:r>
            <a:r>
              <a:rPr lang="es-AR" sz="2400" dirty="0" smtClean="0"/>
              <a:t>cónyuge</a:t>
            </a:r>
          </a:p>
          <a:p>
            <a:r>
              <a:rPr lang="es-AR" sz="2400" dirty="0" smtClean="0"/>
              <a:t>Cese: </a:t>
            </a:r>
            <a:r>
              <a:rPr lang="es-AR" sz="1800" dirty="0" smtClean="0"/>
              <a:t>cumplimiento plazo</a:t>
            </a:r>
          </a:p>
          <a:p>
            <a:pPr lvl="2"/>
            <a:r>
              <a:rPr lang="es-AR" sz="1800" dirty="0" smtClean="0"/>
              <a:t> </a:t>
            </a:r>
            <a:r>
              <a:rPr lang="es-AR" sz="1800" dirty="0" smtClean="0"/>
              <a:t>    cambio circunstancias</a:t>
            </a:r>
          </a:p>
          <a:p>
            <a:pPr lvl="2"/>
            <a:r>
              <a:rPr lang="es-AR" sz="1800" dirty="0" smtClean="0"/>
              <a:t> </a:t>
            </a:r>
            <a:r>
              <a:rPr lang="es-AR" sz="1800" dirty="0" smtClean="0"/>
              <a:t>    causales de indignidad</a:t>
            </a:r>
            <a:endParaRPr lang="es-AR" sz="1800" dirty="0" smtClean="0"/>
          </a:p>
          <a:p>
            <a:endParaRPr lang="es-AR" dirty="0"/>
          </a:p>
        </p:txBody>
      </p:sp>
      <p:pic>
        <p:nvPicPr>
          <p:cNvPr id="4" name="Picture 8" descr="http://www.divorcioexpressweb.com/wp-content/uploads/Piso_compartido_En_Divorcio_Exp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045316"/>
            <a:ext cx="2195736" cy="1812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333375"/>
            <a:ext cx="9143999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3600" dirty="0">
                <a:latin typeface="Arial Black" pitchFamily="34" charset="0"/>
              </a:rPr>
              <a:t>MEDIDAS </a:t>
            </a:r>
            <a:r>
              <a:rPr lang="es-ES_tradnl" sz="3600" dirty="0" smtClean="0">
                <a:latin typeface="Arial Black" pitchFamily="34" charset="0"/>
              </a:rPr>
              <a:t>PROVISIONALES </a:t>
            </a:r>
            <a:endParaRPr lang="es-ES_tradnl" sz="3600" dirty="0">
              <a:latin typeface="Arial Black" pitchFamily="34" charset="0"/>
            </a:endParaRPr>
          </a:p>
          <a:p>
            <a:pPr algn="ctr"/>
            <a:r>
              <a:rPr lang="es-ES_tradnl" sz="3600" dirty="0" smtClean="0">
                <a:latin typeface="Arial Black" pitchFamily="34" charset="0"/>
              </a:rPr>
              <a:t>En el Proceso de Divorcio </a:t>
            </a:r>
            <a:r>
              <a:rPr lang="es-ES_tradnl" sz="1600" dirty="0" smtClean="0">
                <a:latin typeface="Arial Black" pitchFamily="34" charset="0"/>
              </a:rPr>
              <a:t>-arts.721 y 722-</a:t>
            </a:r>
            <a:endParaRPr lang="es-ES_tradnl" sz="3600" dirty="0">
              <a:latin typeface="Arial Black" pitchFamily="34" charset="0"/>
            </a:endParaRPr>
          </a:p>
          <a:p>
            <a:pPr algn="ctr"/>
            <a:endParaRPr lang="es-ES" sz="2000" dirty="0">
              <a:latin typeface="Arial Black" pitchFamily="34" charset="0"/>
            </a:endParaRPr>
          </a:p>
        </p:txBody>
      </p:sp>
      <p:sp>
        <p:nvSpPr>
          <p:cNvPr id="15363" name="Rectangle 4">
            <a:hlinkClick r:id="rId2"/>
          </p:cNvPr>
          <p:cNvSpPr>
            <a:spLocks noChangeArrowheads="1"/>
          </p:cNvSpPr>
          <p:nvPr/>
        </p:nvSpPr>
        <p:spPr bwMode="auto">
          <a:xfrm>
            <a:off x="4152900" y="3019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AR">
              <a:latin typeface="Century Gothic" pitchFamily="34" charset="0"/>
            </a:endParaRPr>
          </a:p>
        </p:txBody>
      </p:sp>
      <p:sp>
        <p:nvSpPr>
          <p:cNvPr id="15364" name="Rectangle 6">
            <a:hlinkClick r:id="rId2"/>
          </p:cNvPr>
          <p:cNvSpPr>
            <a:spLocks noChangeArrowheads="1"/>
          </p:cNvSpPr>
          <p:nvPr/>
        </p:nvSpPr>
        <p:spPr bwMode="auto">
          <a:xfrm>
            <a:off x="3714750" y="2590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AR">
              <a:latin typeface="Century Gothic" pitchFamily="34" charset="0"/>
            </a:endParaRPr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3790950" y="2571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AR">
              <a:latin typeface="Century Gothic" pitchFamily="34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95536" y="5732463"/>
            <a:ext cx="84969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latin typeface="Arial Black" pitchFamily="34" charset="0"/>
              </a:rPr>
              <a:t>(También aplicables en Procesos de Nulidad del Matrimonio)</a:t>
            </a:r>
            <a:endParaRPr lang="es-ES" sz="2800" dirty="0">
              <a:latin typeface="Arial Black" pitchFamily="34" charset="0"/>
            </a:endParaRPr>
          </a:p>
        </p:txBody>
      </p:sp>
      <p:pic>
        <p:nvPicPr>
          <p:cNvPr id="15367" name="Picture 10" descr="1169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1989138"/>
            <a:ext cx="5089525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7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915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3200" dirty="0">
                <a:latin typeface="Arial Black" pitchFamily="34" charset="0"/>
              </a:rPr>
              <a:t>MEDIDAS </a:t>
            </a:r>
            <a:r>
              <a:rPr lang="es-ES_tradnl" sz="3200" dirty="0" smtClean="0">
                <a:latin typeface="Arial Black" pitchFamily="34" charset="0"/>
              </a:rPr>
              <a:t>PROVISIONALES RELATIVAS A LAS PERSONAS</a:t>
            </a:r>
            <a:endParaRPr lang="es-ES" sz="3200" dirty="0">
              <a:latin typeface="Arial Black" pitchFamily="34" charset="0"/>
            </a:endParaRP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1187624" y="1268760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>
              <a:latin typeface="Century Gothic" pitchFamily="34" charset="0"/>
            </a:endParaRP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539552" y="2564904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>
              <a:latin typeface="Century Gothic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331640" y="3212976"/>
            <a:ext cx="601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dirty="0" smtClean="0">
                <a:latin typeface="Arial Black" pitchFamily="34" charset="0"/>
              </a:rPr>
              <a:t>INSTANCIA: pedido de parte o de oficio</a:t>
            </a:r>
            <a:endParaRPr lang="es-ES" sz="2000" dirty="0">
              <a:latin typeface="Arial Black" pitchFamily="34" charset="0"/>
            </a:endParaRP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395536" y="3933056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>
              <a:latin typeface="Century Gothic" pitchFamily="34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331640" y="4077072"/>
            <a:ext cx="781236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000" dirty="0" smtClean="0">
                <a:latin typeface="Arial Black" pitchFamily="34" charset="0"/>
              </a:rPr>
              <a:t>OBJETO: regular las relaciones personales entre los cónyuges y los hijos durante el proceso. Entre otros:</a:t>
            </a:r>
          </a:p>
          <a:p>
            <a:pPr>
              <a:buFont typeface="Wingdings" pitchFamily="2" charset="2"/>
              <a:buChar char="ü"/>
            </a:pPr>
            <a:r>
              <a:rPr lang="es-ES" sz="2000" dirty="0" smtClean="0">
                <a:latin typeface="Arial Black" pitchFamily="34" charset="0"/>
              </a:rPr>
              <a:t>Atribución de uso de la vivienda, retiro de muebles</a:t>
            </a:r>
          </a:p>
          <a:p>
            <a:pPr>
              <a:buFont typeface="Wingdings" pitchFamily="2" charset="2"/>
              <a:buChar char="ü"/>
            </a:pPr>
            <a:r>
              <a:rPr lang="es-ES" sz="2000" dirty="0" smtClean="0">
                <a:latin typeface="Arial Black" pitchFamily="34" charset="0"/>
              </a:rPr>
              <a:t>Renta por el uso exclusivo de la vivienda</a:t>
            </a:r>
          </a:p>
          <a:p>
            <a:pPr>
              <a:buFont typeface="Wingdings" pitchFamily="2" charset="2"/>
              <a:buChar char="ü"/>
            </a:pPr>
            <a:r>
              <a:rPr lang="es-ES" sz="2000" dirty="0" smtClean="0">
                <a:latin typeface="Arial Black" pitchFamily="34" charset="0"/>
              </a:rPr>
              <a:t>Entrega de objetos de uso personal</a:t>
            </a:r>
          </a:p>
          <a:p>
            <a:pPr>
              <a:buFont typeface="Wingdings" pitchFamily="2" charset="2"/>
              <a:buChar char="ü"/>
            </a:pPr>
            <a:r>
              <a:rPr lang="es-ES" sz="2000" dirty="0" smtClean="0">
                <a:latin typeface="Arial Black" pitchFamily="34" charset="0"/>
              </a:rPr>
              <a:t>Alimentos, ejercicio y cuidado de los hijos</a:t>
            </a:r>
          </a:p>
          <a:p>
            <a:pPr>
              <a:buFont typeface="Wingdings" pitchFamily="2" charset="2"/>
              <a:buChar char="ü"/>
            </a:pPr>
            <a:r>
              <a:rPr lang="es-ES" sz="2000" dirty="0" smtClean="0">
                <a:latin typeface="Arial Black" pitchFamily="34" charset="0"/>
              </a:rPr>
              <a:t>Alimentos para el cónyuge</a:t>
            </a:r>
            <a:endParaRPr lang="es-ES" sz="2000" dirty="0">
              <a:latin typeface="Arial Black" pitchFamily="34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123728" y="1916832"/>
            <a:ext cx="66868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000" dirty="0" smtClean="0">
                <a:latin typeface="Arial Black" pitchFamily="34" charset="0"/>
              </a:rPr>
              <a:t>OPORTUNIDAD: durante juicio o antes en caso de urgencia</a:t>
            </a:r>
            <a:endParaRPr lang="es-ES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nimBg="1"/>
      <p:bldP spid="13317" grpId="0" animBg="1"/>
      <p:bldP spid="13318" grpId="0" autoUpdateAnimBg="0"/>
      <p:bldP spid="13319" grpId="0" animBg="1"/>
      <p:bldP spid="13320" grpId="0" autoUpdateAnimBg="0"/>
      <p:bldP spid="1332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915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3200" dirty="0">
                <a:latin typeface="Arial Black" pitchFamily="34" charset="0"/>
              </a:rPr>
              <a:t>MEDIDAS </a:t>
            </a:r>
            <a:r>
              <a:rPr lang="es-ES_tradnl" sz="3200" dirty="0" smtClean="0">
                <a:latin typeface="Arial Black" pitchFamily="34" charset="0"/>
              </a:rPr>
              <a:t>PROVISIONALES RELATIVAS A LOS BIENES</a:t>
            </a:r>
            <a:endParaRPr lang="es-ES" sz="3200" dirty="0">
              <a:latin typeface="Arial Black" pitchFamily="34" charset="0"/>
            </a:endParaRP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1187624" y="1268760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>
              <a:latin typeface="Century Gothic" pitchFamily="34" charset="0"/>
            </a:endParaRP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539552" y="2564904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>
              <a:latin typeface="Century Gothic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331640" y="3212976"/>
            <a:ext cx="601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dirty="0" smtClean="0">
                <a:latin typeface="Arial Black" pitchFamily="34" charset="0"/>
              </a:rPr>
              <a:t>INSTANCIA: pedido de parte</a:t>
            </a:r>
            <a:endParaRPr lang="es-ES" sz="2000" dirty="0">
              <a:latin typeface="Arial Black" pitchFamily="34" charset="0"/>
            </a:endParaRP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395536" y="3933056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>
              <a:latin typeface="Century Gothic" pitchFamily="34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331640" y="4077072"/>
            <a:ext cx="781236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000" dirty="0" smtClean="0">
                <a:latin typeface="Arial Black" pitchFamily="34" charset="0"/>
              </a:rPr>
              <a:t>OBJETO: </a:t>
            </a:r>
          </a:p>
          <a:p>
            <a:pPr>
              <a:buFont typeface="Wingdings" pitchFamily="2" charset="2"/>
              <a:buChar char="ü"/>
            </a:pPr>
            <a:r>
              <a:rPr lang="es-ES" sz="2000" dirty="0">
                <a:latin typeface="Arial Black" pitchFamily="34" charset="0"/>
              </a:rPr>
              <a:t>E</a:t>
            </a:r>
            <a:r>
              <a:rPr lang="es-ES" sz="2000" dirty="0" smtClean="0">
                <a:latin typeface="Arial Black" pitchFamily="34" charset="0"/>
              </a:rPr>
              <a:t>vitar que la administración o disposición de los bienes pueda poner en peligro, hacer inciertos o defraudar los derechos patrimoniales del otro, cualquiera sea el régimen</a:t>
            </a:r>
          </a:p>
          <a:p>
            <a:pPr>
              <a:buFont typeface="Wingdings" pitchFamily="2" charset="2"/>
              <a:buChar char="ü"/>
            </a:pPr>
            <a:r>
              <a:rPr lang="es-ES" sz="2000" dirty="0" smtClean="0">
                <a:latin typeface="Arial Black" pitchFamily="34" charset="0"/>
              </a:rPr>
              <a:t>Individualizar los bienes de titularidad de los cónyuges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123728" y="1916832"/>
            <a:ext cx="66868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000" dirty="0" smtClean="0">
                <a:latin typeface="Arial Black" pitchFamily="34" charset="0"/>
              </a:rPr>
              <a:t>OPORTUNIDAD: durante juicio o antes en caso de urgencia</a:t>
            </a:r>
          </a:p>
          <a:p>
            <a:r>
              <a:rPr lang="es-ES" sz="2000" dirty="0" smtClean="0">
                <a:latin typeface="Arial Black" pitchFamily="34" charset="0"/>
              </a:rPr>
              <a:t>SON TEMPORALES: juez fija plazo de duración</a:t>
            </a:r>
            <a:endParaRPr lang="es-ES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nimBg="1"/>
      <p:bldP spid="13317" grpId="0" animBg="1"/>
      <p:bldP spid="13318" grpId="0" autoUpdateAnimBg="0"/>
      <p:bldP spid="13319" grpId="0" animBg="1"/>
      <p:bldP spid="13320" grpId="0" autoUpdateAnimBg="0"/>
      <p:bldP spid="1332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 smtClean="0">
                <a:solidFill>
                  <a:schemeClr val="tx1"/>
                </a:solidFill>
              </a:rPr>
              <a:t>REGLAS DE COMPETENCIA</a:t>
            </a:r>
            <a:r>
              <a:rPr lang="es-AR" sz="2400" b="1" dirty="0" smtClean="0">
                <a:solidFill>
                  <a:schemeClr val="tx1"/>
                </a:solidFill>
              </a:rPr>
              <a:t/>
            </a:r>
            <a:br>
              <a:rPr lang="es-AR" sz="2400" b="1" dirty="0" smtClean="0">
                <a:solidFill>
                  <a:schemeClr val="tx1"/>
                </a:solidFill>
              </a:rPr>
            </a:br>
            <a:r>
              <a:rPr lang="es-AR" sz="2400" b="1" dirty="0" smtClean="0">
                <a:solidFill>
                  <a:schemeClr val="tx1"/>
                </a:solidFill>
              </a:rPr>
              <a:t>-arts. 717 y 719-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572000"/>
          </a:xfrm>
        </p:spPr>
        <p:txBody>
          <a:bodyPr/>
          <a:lstStyle/>
          <a:p>
            <a:r>
              <a:rPr lang="es-AR" sz="2400" dirty="0" smtClean="0"/>
              <a:t>Juez del último domicilio conyugal, del domicilio del demandado a opción del actor, o de cualquiera de los dos si es presentación conjunta</a:t>
            </a:r>
          </a:p>
          <a:p>
            <a:pPr lvl="1"/>
            <a:r>
              <a:rPr lang="es-AR" sz="2400" dirty="0" smtClean="0"/>
              <a:t>Acción de divorcio</a:t>
            </a:r>
          </a:p>
          <a:p>
            <a:pPr lvl="1"/>
            <a:r>
              <a:rPr lang="es-AR" sz="2400" dirty="0" smtClean="0"/>
              <a:t>Acciones conexas con divorcio</a:t>
            </a:r>
          </a:p>
          <a:p>
            <a:pPr lvl="1"/>
            <a:r>
              <a:rPr lang="es-AR" sz="2400" dirty="0" smtClean="0"/>
              <a:t>Efectos de la sentencia de divorcio</a:t>
            </a:r>
          </a:p>
          <a:p>
            <a:r>
              <a:rPr lang="es-AR" sz="2400" dirty="0" smtClean="0"/>
              <a:t>Juez del concurso o quiebra del cónyuge: para la liquidación del régimen patrimonial matrimonial</a:t>
            </a:r>
          </a:p>
          <a:p>
            <a:r>
              <a:rPr lang="es-AR" sz="2400" dirty="0" smtClean="0"/>
              <a:t>Juez del último domicilio conyugal, del domicilio del beneficiario, del domicilio del demandado o del domicilio donde deba cumplirse la obligación, a opción del actor</a:t>
            </a:r>
          </a:p>
          <a:p>
            <a:endParaRPr lang="es-AR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2752725" y="143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AR">
              <a:latin typeface="Century Gothic" pitchFamily="34" charset="0"/>
            </a:endParaRPr>
          </a:p>
        </p:txBody>
      </p:sp>
      <p:pic>
        <p:nvPicPr>
          <p:cNvPr id="20483" name="Picture 2" descr="http://www.marcoinfo.com/rollers/acudits/matrimonio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295400" y="0"/>
            <a:ext cx="6267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s-AR" dirty="0" smtClean="0"/>
              <a:t>DIVORCIO 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POR  LAS  CAUSALES</a:t>
            </a:r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AR" dirty="0" smtClean="0"/>
              <a:t>POR  LOS  EFECTOS</a:t>
            </a:r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s-AR" sz="3200" dirty="0" smtClean="0"/>
              <a:t>Divorcio por causales subjetivas o divorcio sanción</a:t>
            </a:r>
          </a:p>
          <a:p>
            <a:r>
              <a:rPr lang="es-AR" sz="3200" dirty="0" smtClean="0"/>
              <a:t>Divorcio por causales objetivas o divorcio remedio</a:t>
            </a:r>
            <a:endParaRPr lang="es-AR" sz="3200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s-AR" sz="3200" dirty="0" smtClean="0"/>
              <a:t>Divorcio absoluto o vincular</a:t>
            </a:r>
          </a:p>
          <a:p>
            <a:r>
              <a:rPr lang="es-AR" sz="3200" dirty="0" smtClean="0"/>
              <a:t>Divorcio relativo o no vincular</a:t>
            </a:r>
            <a:endParaRPr lang="es-A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95536" y="404664"/>
            <a:ext cx="8137525" cy="56015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 Black" pitchFamily="34" charset="0"/>
              </a:rPr>
              <a:t>Evolución legal </a:t>
            </a:r>
            <a:r>
              <a:rPr lang="es-AR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Arial Black" pitchFamily="34" charset="0"/>
              </a:rPr>
              <a:t>argentina</a:t>
            </a:r>
            <a:endParaRPr lang="es-AR" sz="28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AR" sz="2800" dirty="0">
                <a:latin typeface="Arial Black" pitchFamily="34" charset="0"/>
              </a:rPr>
              <a:t>antes de la sanción del Código Civil: aplicación del Derecho Canónico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AR" sz="28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AR" sz="2800" dirty="0">
                <a:latin typeface="Arial Black" pitchFamily="34" charset="0"/>
              </a:rPr>
              <a:t>Código Civil: matrimonio entre católicos o mixtos con autorización de la Iglesia: derecho y jurisdicción eclesiástica (art. 201CC); matrimonio entre no católicos: divorcio no vincular por adulterio, tentativa contra el otro, ofensas físicas o malos tratamientos.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1600" dirty="0">
              <a:latin typeface="Arial Black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1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95288" y="115888"/>
            <a:ext cx="8137525" cy="704808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Arial Black" pitchFamily="34" charset="0"/>
              </a:rPr>
              <a:t>Evolución legal argentina</a:t>
            </a:r>
            <a:endParaRPr lang="es-AR" sz="28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28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AR" sz="2800" dirty="0">
                <a:latin typeface="Arial Black" pitchFamily="34" charset="0"/>
              </a:rPr>
              <a:t>Ley 2393: divorcio sanción no vincular (art.63)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AR" sz="28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AR" sz="2800" dirty="0">
                <a:latin typeface="Arial Black" pitchFamily="34" charset="0"/>
              </a:rPr>
              <a:t>Ley 14.394: divorcio vincular por conversión (art. 31), con los siguientes requisitos: transcurso de un año desde la sentencia, a pedido de cualquiera de los cónyuges, se declara sin más trámite, recuperación de la aptitud nupcial inmediata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AR" sz="28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AR" sz="2800" dirty="0">
                <a:latin typeface="Arial Black" pitchFamily="34" charset="0"/>
              </a:rPr>
              <a:t>Ley 17.711: divorcio no vincular remedio (art. 67 bis)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AR" sz="1600" dirty="0">
              <a:latin typeface="Arial Black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1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95288" y="115888"/>
            <a:ext cx="8137525" cy="66171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AR" sz="16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Arial Black" pitchFamily="34" charset="0"/>
              </a:rPr>
              <a:t>Evolución legal argentina</a:t>
            </a:r>
            <a:endParaRPr lang="es-AR" sz="28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2800" dirty="0" smtClean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AR" sz="2800" dirty="0" smtClean="0">
                <a:latin typeface="Arial Black" pitchFamily="34" charset="0"/>
              </a:rPr>
              <a:t>Ley </a:t>
            </a:r>
            <a:r>
              <a:rPr lang="es-AR" sz="2800" dirty="0">
                <a:latin typeface="Arial Black" pitchFamily="34" charset="0"/>
              </a:rPr>
              <a:t>23.515: doble régimen, por las causales y por los efectos, más conversión.</a:t>
            </a:r>
            <a:endParaRPr lang="es-AR" sz="2800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AR" sz="2800" dirty="0">
                <a:latin typeface="Arial Black" pitchFamily="34" charset="0"/>
              </a:rPr>
              <a:t>Proyecto de Código Civil Unificado de 1998: separación judicial (no vincular) y divorcio (vincular). Causas fundadas en culpa con fórmula amplia –violación grave o reiterada de deberes que hagan intolerable el matrimonio-, causas objetivas –separación de hecho, trastornos de conducta (sólo para separación judicial)- y mutuo acuerdo.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1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http://pediatrica.org/wp-content/uploads/2010/06/Screen-shot-2010-06-06-at-Jun-6-2010-8.41.39-P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916113"/>
            <a:ext cx="69151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1 CuadroTexto"/>
          <p:cNvSpPr txBox="1">
            <a:spLocks noChangeArrowheads="1"/>
          </p:cNvSpPr>
          <p:nvPr/>
        </p:nvSpPr>
        <p:spPr bwMode="auto">
          <a:xfrm>
            <a:off x="539750" y="476250"/>
            <a:ext cx="777716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3600" dirty="0" smtClean="0">
                <a:latin typeface="Arial Black" pitchFamily="34" charset="0"/>
              </a:rPr>
              <a:t>RÉGIMEN VIGENTE </a:t>
            </a:r>
          </a:p>
          <a:p>
            <a:pPr algn="ctr"/>
            <a:r>
              <a:rPr lang="es-AR" sz="3600" dirty="0" smtClean="0">
                <a:latin typeface="Arial Black" pitchFamily="34" charset="0"/>
              </a:rPr>
              <a:t>hasta el 31/7/15</a:t>
            </a:r>
            <a:endParaRPr lang="es-AR" sz="3600" dirty="0">
              <a:latin typeface="Arial Black" pitchFamily="34" charset="0"/>
            </a:endParaRPr>
          </a:p>
          <a:p>
            <a:pPr algn="ctr"/>
            <a:endParaRPr lang="es-AR" sz="2400" dirty="0">
              <a:latin typeface="Arial Black" pitchFamily="34" charset="0"/>
            </a:endParaRPr>
          </a:p>
        </p:txBody>
      </p:sp>
      <p:sp>
        <p:nvSpPr>
          <p:cNvPr id="10244" name="2 CuadroTexto"/>
          <p:cNvSpPr txBox="1">
            <a:spLocks noChangeArrowheads="1"/>
          </p:cNvSpPr>
          <p:nvPr/>
        </p:nvSpPr>
        <p:spPr bwMode="auto">
          <a:xfrm rot="770078">
            <a:off x="2708275" y="2463800"/>
            <a:ext cx="63722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>
                <a:latin typeface="Arial Black" pitchFamily="34" charset="0"/>
              </a:rPr>
              <a:t>SEPARACIÓN PERSONAL / DIVORCIO</a:t>
            </a:r>
          </a:p>
          <a:p>
            <a:pPr algn="ctr">
              <a:spcBef>
                <a:spcPct val="50000"/>
              </a:spcBef>
            </a:pPr>
            <a:r>
              <a:rPr lang="es-ES_tradnl" sz="2400">
                <a:latin typeface="Arial Black" pitchFamily="34" charset="0"/>
              </a:rPr>
              <a:t>CAUSALES SUBJETIVAS/ OBJETIVAS</a:t>
            </a:r>
            <a:endParaRPr lang="es-ES" sz="2400">
              <a:latin typeface="Arial Black" pitchFamily="34" charset="0"/>
            </a:endParaRPr>
          </a:p>
          <a:p>
            <a:endParaRPr lang="es-AR">
              <a:latin typeface="Century Gothic" pitchFamily="34" charset="0"/>
            </a:endParaRPr>
          </a:p>
        </p:txBody>
      </p:sp>
      <p:sp>
        <p:nvSpPr>
          <p:cNvPr id="10245" name="3 CuadroTexto"/>
          <p:cNvSpPr txBox="1">
            <a:spLocks noChangeArrowheads="1"/>
          </p:cNvSpPr>
          <p:nvPr/>
        </p:nvSpPr>
        <p:spPr bwMode="auto">
          <a:xfrm rot="-730226">
            <a:off x="269875" y="5053013"/>
            <a:ext cx="66960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400">
                <a:latin typeface="Arial Black" pitchFamily="34" charset="0"/>
              </a:rPr>
              <a:t>EFECTOS COMUNES Y </a:t>
            </a:r>
          </a:p>
          <a:p>
            <a:pPr algn="ctr"/>
            <a:r>
              <a:rPr lang="es-ES_tradnl" sz="2400">
                <a:latin typeface="Arial Black" pitchFamily="34" charset="0"/>
              </a:rPr>
              <a:t>EFECTOS DETERMINADOS POR LA ACCIÓN O LA CAUSAL</a:t>
            </a:r>
            <a:endParaRPr lang="es-ES" sz="2400">
              <a:latin typeface="Arial Black" pitchFamily="34" charset="0"/>
            </a:endParaRPr>
          </a:p>
          <a:p>
            <a:pPr algn="ctr"/>
            <a:endParaRPr lang="es-AR" sz="24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rediseno.vanguardia.com.mx/images/2013/03/26/corazon_1802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4495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038600" y="2752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AR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657600" y="1066800"/>
            <a:ext cx="51054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dirty="0">
                <a:latin typeface="Georgia" pitchFamily="18" charset="0"/>
              </a:rPr>
              <a:t>LA </a:t>
            </a:r>
            <a:r>
              <a:rPr lang="es-ES_tradnl" sz="3600" dirty="0" smtClean="0">
                <a:latin typeface="Georgia" pitchFamily="18" charset="0"/>
              </a:rPr>
              <a:t>RECONCILIACIÓN</a:t>
            </a:r>
          </a:p>
          <a:p>
            <a:pPr algn="ctr">
              <a:spcBef>
                <a:spcPct val="50000"/>
              </a:spcBef>
            </a:pPr>
            <a:r>
              <a:rPr lang="es-ES_tradnl" dirty="0" smtClean="0">
                <a:latin typeface="Georgia" pitchFamily="18" charset="0"/>
              </a:rPr>
              <a:t>Régimen vigente hasta el 31/7/15</a:t>
            </a:r>
            <a:endParaRPr lang="es-ES" dirty="0">
              <a:latin typeface="Georgia" pitchFamily="18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276600" y="3429000"/>
            <a:ext cx="5867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>
                <a:solidFill>
                  <a:srgbClr val="FF0000"/>
                </a:solidFill>
                <a:latin typeface="Georgia" pitchFamily="18" charset="0"/>
              </a:rPr>
              <a:t>“EFECTOS SOBRE LOS EFECTOS”</a:t>
            </a:r>
            <a:endParaRPr lang="es-ES" sz="3200" b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4582" name="5 CuadroTexto"/>
          <p:cNvSpPr txBox="1">
            <a:spLocks noChangeArrowheads="1"/>
          </p:cNvSpPr>
          <p:nvPr/>
        </p:nvSpPr>
        <p:spPr bwMode="auto">
          <a:xfrm>
            <a:off x="611188" y="4724400"/>
            <a:ext cx="799306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AR" sz="2000">
                <a:latin typeface="Arial Black" pitchFamily="34" charset="0"/>
              </a:rPr>
              <a:t>Luego de los hechos que configuran la causal</a:t>
            </a:r>
          </a:p>
          <a:p>
            <a:pPr algn="ctr">
              <a:buFont typeface="Wingdings" pitchFamily="2" charset="2"/>
              <a:buChar char="ü"/>
            </a:pPr>
            <a:r>
              <a:rPr lang="es-AR" sz="2000">
                <a:latin typeface="Arial Black" pitchFamily="34" charset="0"/>
              </a:rPr>
              <a:t>Luego de la iniciación de la acción de separación personal o divorcio</a:t>
            </a:r>
          </a:p>
          <a:p>
            <a:pPr algn="ctr">
              <a:buFont typeface="Wingdings" pitchFamily="2" charset="2"/>
              <a:buChar char="ü"/>
            </a:pPr>
            <a:r>
              <a:rPr lang="es-AR" sz="2000">
                <a:latin typeface="Arial Black" pitchFamily="34" charset="0"/>
              </a:rPr>
              <a:t>Luego de la sentencia de separación personal</a:t>
            </a:r>
          </a:p>
          <a:p>
            <a:pPr algn="ctr">
              <a:buFont typeface="Wingdings" pitchFamily="2" charset="2"/>
              <a:buChar char="ü"/>
            </a:pPr>
            <a:r>
              <a:rPr lang="es-AR" sz="2000">
                <a:latin typeface="Arial Black" pitchFamily="34" charset="0"/>
              </a:rPr>
              <a:t>Luego de la sentencia de divorcio: no produce efectos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5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5344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>
                <a:solidFill>
                  <a:srgbClr val="FF0000"/>
                </a:solidFill>
                <a:latin typeface="Georgia" pitchFamily="18" charset="0"/>
              </a:rPr>
              <a:t>DAÑOS Y </a:t>
            </a:r>
            <a:r>
              <a:rPr lang="es-ES_tradnl" sz="3200" b="1" dirty="0" smtClean="0">
                <a:solidFill>
                  <a:srgbClr val="FF0000"/>
                </a:solidFill>
                <a:latin typeface="Georgia" pitchFamily="18" charset="0"/>
              </a:rPr>
              <a:t>PERJUICIOS</a:t>
            </a:r>
          </a:p>
          <a:p>
            <a:pPr algn="ctr">
              <a:spcBef>
                <a:spcPct val="50000"/>
              </a:spcBef>
            </a:pPr>
            <a:r>
              <a:rPr lang="es-ES_tradnl" sz="1600" b="1" dirty="0" smtClean="0">
                <a:solidFill>
                  <a:srgbClr val="FF0000"/>
                </a:solidFill>
                <a:latin typeface="Georgia" pitchFamily="18" charset="0"/>
              </a:rPr>
              <a:t> –régimen vigente hasta el 31/7/15-</a:t>
            </a:r>
            <a:endParaRPr lang="es-ES_tradnl" sz="32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s-ES_tradnl" sz="32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endParaRPr lang="es-ES" sz="32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1371600"/>
            <a:ext cx="91440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800" dirty="0">
                <a:latin typeface="Georgia" pitchFamily="18" charset="0"/>
              </a:rPr>
              <a:t>DERECHO APLICABLE: Opiniones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s-ES_tradnl" sz="2800" dirty="0">
                <a:latin typeface="Georgia" pitchFamily="18" charset="0"/>
              </a:rPr>
              <a:t>Sólo normas específicas y sus soluciones resarcitorias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s-ES_tradnl" sz="2800" dirty="0">
                <a:latin typeface="Georgia" pitchFamily="18" charset="0"/>
              </a:rPr>
              <a:t>Régimen de responsabilidad extracontractual adaptado a las relaciones de familia</a:t>
            </a:r>
            <a:endParaRPr lang="es-ES" sz="2800" dirty="0">
              <a:latin typeface="Georgia" pitchFamily="18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85800" y="4191000"/>
            <a:ext cx="76962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800" b="1">
                <a:solidFill>
                  <a:srgbClr val="FF0000"/>
                </a:solidFill>
                <a:latin typeface="Georgia" pitchFamily="18" charset="0"/>
              </a:rPr>
              <a:t>DAÑO MORAL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s-ES_tradnl" sz="2800">
                <a:latin typeface="Georgia" pitchFamily="18" charset="0"/>
              </a:rPr>
              <a:t>Tesis negativa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s-ES_tradnl" sz="2800">
                <a:latin typeface="Georgia" pitchFamily="18" charset="0"/>
              </a:rPr>
              <a:t>Tesis afirmativa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s-ES_tradnl" sz="2800">
                <a:latin typeface="Georgia" pitchFamily="18" charset="0"/>
              </a:rPr>
              <a:t>Tesis intermedia</a:t>
            </a:r>
            <a:endParaRPr lang="es-ES" sz="280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autoUpdateAnimBg="0"/>
      <p:bldP spid="2253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evista.peruanosenusa.net/wp-content/gallery/guia-legal/divorcio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8751739" cy="5832777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4581128"/>
            <a:ext cx="7772400" cy="1578480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>
                <a:solidFill>
                  <a:schemeClr val="bg2"/>
                </a:solidFill>
              </a:rPr>
              <a:t>DIVORCIO</a:t>
            </a:r>
            <a:br>
              <a:rPr lang="es-AR" dirty="0" smtClean="0">
                <a:solidFill>
                  <a:schemeClr val="bg2"/>
                </a:solidFill>
              </a:rPr>
            </a:br>
            <a:r>
              <a:rPr lang="es-AR" dirty="0" smtClean="0">
                <a:solidFill>
                  <a:schemeClr val="bg2"/>
                </a:solidFill>
              </a:rPr>
              <a:t> </a:t>
            </a:r>
            <a:r>
              <a:rPr lang="es-AR" sz="3200" dirty="0" err="1" smtClean="0">
                <a:solidFill>
                  <a:schemeClr val="bg2"/>
                </a:solidFill>
              </a:rPr>
              <a:t>incausado</a:t>
            </a:r>
            <a:r>
              <a:rPr lang="es-AR" sz="3200" dirty="0" smtClean="0">
                <a:solidFill>
                  <a:schemeClr val="bg2"/>
                </a:solidFill>
              </a:rPr>
              <a:t>, inmediato, unilateral o bilateral</a:t>
            </a:r>
            <a:endParaRPr lang="es-AR" sz="3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175</TotalTime>
  <Words>876</Words>
  <Application>Microsoft Office PowerPoint</Application>
  <PresentationFormat>Presentación en pantalla (4:3)</PresentationFormat>
  <Paragraphs>105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7" baseType="lpstr">
      <vt:lpstr>Arial</vt:lpstr>
      <vt:lpstr>Century Gothic</vt:lpstr>
      <vt:lpstr>Wingdings 2</vt:lpstr>
      <vt:lpstr>Verdana</vt:lpstr>
      <vt:lpstr>Calibri</vt:lpstr>
      <vt:lpstr>Arial Black</vt:lpstr>
      <vt:lpstr>Wingdings</vt:lpstr>
      <vt:lpstr>Georgia</vt:lpstr>
      <vt:lpstr>Brío</vt:lpstr>
      <vt:lpstr>Diapositiva 1</vt:lpstr>
      <vt:lpstr>DIVORCIO </vt:lpstr>
      <vt:lpstr>Diapositiva 3</vt:lpstr>
      <vt:lpstr>Diapositiva 4</vt:lpstr>
      <vt:lpstr>Diapositiva 5</vt:lpstr>
      <vt:lpstr>Diapositiva 6</vt:lpstr>
      <vt:lpstr>Diapositiva 7</vt:lpstr>
      <vt:lpstr>Diapositiva 8</vt:lpstr>
      <vt:lpstr>DIVORCIO  incausado, inmediato, unilateral o bilateral</vt:lpstr>
      <vt:lpstr>Divorcio</vt:lpstr>
      <vt:lpstr>Diapositiva 11</vt:lpstr>
      <vt:lpstr>Compensación económica -arts. 441 y 442-</vt:lpstr>
      <vt:lpstr>Atribución de la vivienda -arts. 443 a 445-</vt:lpstr>
      <vt:lpstr>Diapositiva 14</vt:lpstr>
      <vt:lpstr>Diapositiva 15</vt:lpstr>
      <vt:lpstr>Diapositiva 16</vt:lpstr>
      <vt:lpstr>REGLAS DE COMPETENCIA -arts. 717 y 719-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Malena</cp:lastModifiedBy>
  <cp:revision>20</cp:revision>
  <dcterms:modified xsi:type="dcterms:W3CDTF">2015-05-05T13:02:02Z</dcterms:modified>
</cp:coreProperties>
</file>