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4" r:id="rId3"/>
    <p:sldId id="257" r:id="rId4"/>
    <p:sldId id="276" r:id="rId5"/>
    <p:sldId id="277" r:id="rId6"/>
    <p:sldId id="258" r:id="rId7"/>
    <p:sldId id="278" r:id="rId8"/>
    <p:sldId id="279" r:id="rId9"/>
    <p:sldId id="280" r:id="rId10"/>
    <p:sldId id="281" r:id="rId11"/>
    <p:sldId id="284" r:id="rId12"/>
    <p:sldId id="282" r:id="rId13"/>
    <p:sldId id="283" r:id="rId14"/>
    <p:sldId id="264" r:id="rId15"/>
    <p:sldId id="266" r:id="rId16"/>
    <p:sldId id="286" r:id="rId17"/>
    <p:sldId id="287" r:id="rId18"/>
    <p:sldId id="271" r:id="rId19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2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isósceles"/>
          <p:cNvSpPr/>
          <p:nvPr/>
        </p:nvSpPr>
        <p:spPr>
          <a:xfrm rot="16200000">
            <a:off x="7553325" y="5254626"/>
            <a:ext cx="1893887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1863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9F64C949-B8DE-4F93-A418-AF4C1D7E8EA4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49913"/>
            <a:ext cx="5791200" cy="365125"/>
          </a:xfrm>
        </p:spPr>
        <p:txBody>
          <a:bodyPr tIns="0" bIns="0"/>
          <a:lstStyle>
            <a:lvl1pPr algn="r">
              <a:defRPr sz="11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1525" y="5753100"/>
            <a:ext cx="503238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6D063B2-0A3B-4A39-A9B5-D0C444D17C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C6408-030A-477E-8A03-C51B79CF6589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617E9-FE88-47F6-9EC5-AC253307439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544D7-FE0A-48C8-8425-9E97E66FCEF6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DBD5-D6E1-42CD-B673-4373A05346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0175"/>
            <a:ext cx="213360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A650-5946-4EF7-AB0E-3473859DA38C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59263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2A9EF3-1EC2-49AB-B2D9-7EA81993177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riángulo rectángulo"/>
          <p:cNvSpPr/>
          <p:nvPr/>
        </p:nvSpPr>
        <p:spPr>
          <a:xfrm flipV="1">
            <a:off x="6350" y="6350"/>
            <a:ext cx="9131300" cy="6837363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Triángulo isósceles"/>
          <p:cNvSpPr/>
          <p:nvPr/>
        </p:nvSpPr>
        <p:spPr>
          <a:xfrm rot="5400000" flipV="1">
            <a:off x="7553325" y="309563"/>
            <a:ext cx="1893888" cy="1293812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5 Conector recto"/>
          <p:cNvCxnSpPr/>
          <p:nvPr/>
        </p:nvCxnSpPr>
        <p:spPr>
          <a:xfrm rot="10800000">
            <a:off x="6469063" y="9525"/>
            <a:ext cx="2673350" cy="1900238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V="1"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/>
          <a:lstStyle>
            <a:lvl1pPr marL="0" algn="l">
              <a:buNone/>
              <a:defRPr sz="3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6425" y="64770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C51BC3-4F76-4C6C-B64D-510D20E46D9D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5" y="6481763"/>
            <a:ext cx="4260850" cy="3000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0263" y="809625"/>
            <a:ext cx="503237" cy="3000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8F117-75EC-4FAA-8A45-68D20639AE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EC3D-F325-49AD-B26B-5B72CE857180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69CFC-8ABC-441A-B656-B9BBDF96867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075" y="6481763"/>
            <a:ext cx="2130425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E40FB-98AD-4088-B630-453089AA168E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763"/>
            <a:ext cx="4260850" cy="3016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838" y="6483350"/>
            <a:ext cx="503237" cy="3016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133E740-39E0-4FF8-9C6D-EB77F567B6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EDF76-7510-4811-A94B-C7372C223F3C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4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9AE89A-D622-44CC-8683-BFC2E376A9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CA082-351F-4EB4-AEC6-A962EEAD123D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E4728-FB12-48E4-A9A1-3250CFF81E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563" y="6556375"/>
            <a:ext cx="21336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A3E0E445-CAC9-45EF-9D45-8C0AC1EF2006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063" y="6556375"/>
            <a:ext cx="514350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5" y="6556375"/>
            <a:ext cx="503238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5E7070BF-132D-4920-A4FB-BDEA5BE8720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Pr>
        <a:gradFill rotWithShape="1">
          <a:gsLst>
            <a:gs pos="0">
              <a:srgbClr val="000000"/>
            </a:gs>
            <a:gs pos="60001">
              <a:srgbClr val="000000"/>
            </a:gs>
            <a:gs pos="100000">
              <a:srgbClr val="6C6C6C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700" y="6556375"/>
            <a:ext cx="2101850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CB8B2CA4-E26F-471D-8A25-2076EFE6A3D4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69988" y="6557963"/>
            <a:ext cx="4948237" cy="3016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6900" y="6556375"/>
            <a:ext cx="366713" cy="301625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04D154D0-C476-433F-B93B-51C3370BA25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2D85"/>
            </a:gs>
            <a:gs pos="60001">
              <a:srgbClr val="0040B3"/>
            </a:gs>
            <a:gs pos="100000">
              <a:srgbClr val="3067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6350" y="14288"/>
            <a:ext cx="9131300" cy="6837362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6350"/>
            <a:ext cx="9137650" cy="6845300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9063" y="4948238"/>
            <a:ext cx="2673350" cy="1900237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8288"/>
            <a:ext cx="8229600" cy="1398587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1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882775"/>
            <a:ext cx="82296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075" y="6481763"/>
            <a:ext cx="2133600" cy="3016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21A4F43C-7F38-409F-B9D1-91C3DBE649BD}" type="datetimeFigureOut">
              <a:rPr lang="es-ES"/>
              <a:pPr>
                <a:defRPr/>
              </a:pPr>
              <a:t>05/05/2015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763"/>
            <a:ext cx="4259263" cy="3016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838" y="6481763"/>
            <a:ext cx="503237" cy="3016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19CF3D4D-BF98-44C8-83EC-C61B9792B4F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795" r:id="rId4"/>
    <p:sldLayoutId id="2147483803" r:id="rId5"/>
    <p:sldLayoutId id="2147483796" r:id="rId6"/>
    <p:sldLayoutId id="2147483797" r:id="rId7"/>
    <p:sldLayoutId id="2147483804" r:id="rId8"/>
    <p:sldLayoutId id="2147483805" r:id="rId9"/>
    <p:sldLayoutId id="2147483798" r:id="rId10"/>
    <p:sldLayoutId id="2147483799" r:id="rId11"/>
  </p:sldLayoutIdLst>
  <p:txStyles>
    <p:titleStyle>
      <a:lvl1pPr marL="484188" indent="-484188" algn="l" rtl="0" eaLnBrk="0" fontAlgn="base" hangingPunct="0">
        <a:spcBef>
          <a:spcPct val="0"/>
        </a:spcBef>
        <a:spcAft>
          <a:spcPct val="0"/>
        </a:spcAft>
        <a:defRPr sz="4200" kern="1200">
          <a:ln w="6350">
            <a:solidFill>
              <a:schemeClr val="accent1">
                <a:shade val="43000"/>
              </a:schemeClr>
            </a:solidFill>
          </a:ln>
          <a:solidFill>
            <a:srgbClr val="749CDC"/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2pPr>
      <a:lvl3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3pPr>
      <a:lvl4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4pPr>
      <a:lvl5pPr marL="484188" indent="-484188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5pPr>
      <a:lvl6pPr marL="9413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6pPr>
      <a:lvl7pPr marL="13985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7pPr>
      <a:lvl8pPr marL="18557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8pPr>
      <a:lvl9pPr marL="2312988" indent="-484188" algn="l" rtl="0" fontAlgn="base">
        <a:spcBef>
          <a:spcPct val="0"/>
        </a:spcBef>
        <a:spcAft>
          <a:spcPct val="0"/>
        </a:spcAft>
        <a:defRPr sz="4200">
          <a:solidFill>
            <a:srgbClr val="749CDC"/>
          </a:solidFill>
          <a:latin typeface="Century Gothic" pitchFamily="34" charset="0"/>
        </a:defRPr>
      </a:lvl9pPr>
    </p:titleStyle>
    <p:bodyStyle>
      <a:lvl1pPr marL="447675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325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5000"/>
        <a:buFont typeface="Verdana" pitchFamily="34" charset="0"/>
        <a:buChar char="›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4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095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09550" algn="l" rtl="0" eaLnBrk="0" fontAlgn="base" hangingPunct="0">
        <a:spcBef>
          <a:spcPct val="20000"/>
        </a:spcBef>
        <a:spcAft>
          <a:spcPct val="0"/>
        </a:spcAft>
        <a:buClr>
          <a:srgbClr val="97ACD0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semcuba.com/images/DIVORCIO.jpg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http://www.marcoinfo.com/rollers/acudits/matrimonio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4 CuadroTexto"/>
          <p:cNvSpPr txBox="1">
            <a:spLocks noChangeArrowheads="1"/>
          </p:cNvSpPr>
          <p:nvPr/>
        </p:nvSpPr>
        <p:spPr bwMode="auto">
          <a:xfrm>
            <a:off x="468313" y="188640"/>
            <a:ext cx="813593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AR" sz="3600" dirty="0" smtClean="0">
                <a:latin typeface="Arial Black" pitchFamily="34" charset="0"/>
              </a:rPr>
              <a:t>DIVORCIO</a:t>
            </a:r>
          </a:p>
          <a:p>
            <a:pPr algn="ctr"/>
            <a:r>
              <a:rPr lang="es-AR" sz="2400" dirty="0" smtClean="0">
                <a:latin typeface="Arial Black" pitchFamily="34" charset="0"/>
              </a:rPr>
              <a:t>Evolución en el Derecho argentino. Régimen del Código Civil y Comercial</a:t>
            </a:r>
            <a:endParaRPr lang="es-AR" sz="2800" dirty="0">
              <a:latin typeface="Arial Black" pitchFamily="34" charset="0"/>
            </a:endParaRPr>
          </a:p>
          <a:p>
            <a:pPr algn="ctr"/>
            <a:r>
              <a:rPr lang="es-AR" sz="1400" dirty="0" err="1">
                <a:latin typeface="Arial Black" pitchFamily="34" charset="0"/>
              </a:rPr>
              <a:t>Abog</a:t>
            </a:r>
            <a:r>
              <a:rPr lang="es-AR" sz="1400" dirty="0">
                <a:latin typeface="Arial Black" pitchFamily="34" charset="0"/>
              </a:rPr>
              <a:t>. MARÍA MAGDALENA GALLI FIANT</a:t>
            </a:r>
          </a:p>
        </p:txBody>
      </p:sp>
      <p:pic>
        <p:nvPicPr>
          <p:cNvPr id="8195" name="Picture 5" descr="http://www.elartedelaestrategia.com/images/p303_0_02_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1916113"/>
            <a:ext cx="6091238" cy="46402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370416"/>
          </a:xfrm>
        </p:spPr>
        <p:txBody>
          <a:bodyPr>
            <a:normAutofit/>
          </a:bodyPr>
          <a:lstStyle/>
          <a:p>
            <a:pPr algn="ctr"/>
            <a:r>
              <a:rPr lang="es-AR" b="1" dirty="0" smtClean="0">
                <a:solidFill>
                  <a:schemeClr val="tx1"/>
                </a:solidFill>
              </a:rPr>
              <a:t>Divorcio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4572000"/>
          </a:xfrm>
        </p:spPr>
        <p:txBody>
          <a:bodyPr>
            <a:normAutofit fontScale="92500" lnSpcReduction="10000"/>
          </a:bodyPr>
          <a:lstStyle/>
          <a:p>
            <a:r>
              <a:rPr lang="es-AR" dirty="0" smtClean="0"/>
              <a:t>Propuesta de </a:t>
            </a:r>
            <a:r>
              <a:rPr lang="es-AR" b="1" dirty="0" smtClean="0">
                <a:solidFill>
                  <a:schemeClr val="tx2"/>
                </a:solidFill>
              </a:rPr>
              <a:t>convenio regulador como requisito de admisibilidad de la demanda </a:t>
            </a:r>
            <a:r>
              <a:rPr lang="es-AR" dirty="0" smtClean="0"/>
              <a:t>(hogar, bienes, compensación económica, alimentos, responsabilidad parental, entre otros)</a:t>
            </a:r>
          </a:p>
          <a:p>
            <a:r>
              <a:rPr lang="es-AR" dirty="0" smtClean="0"/>
              <a:t>En demanda unilateral: el demandado puede proponer otros términos para el convenio. </a:t>
            </a:r>
          </a:p>
          <a:p>
            <a:r>
              <a:rPr lang="es-AR" dirty="0" smtClean="0"/>
              <a:t>Desacuerdo no suspende el dictado de la sentencia de divorcio: </a:t>
            </a:r>
            <a:r>
              <a:rPr lang="es-AR" dirty="0" err="1" smtClean="0"/>
              <a:t>litigiosidad</a:t>
            </a:r>
            <a:r>
              <a:rPr lang="es-AR" dirty="0" smtClean="0"/>
              <a:t> no </a:t>
            </a:r>
            <a:r>
              <a:rPr lang="es-AR" i="1" dirty="0" smtClean="0"/>
              <a:t>eliminada </a:t>
            </a:r>
            <a:r>
              <a:rPr lang="es-AR" dirty="0" smtClean="0"/>
              <a:t>sino </a:t>
            </a:r>
            <a:r>
              <a:rPr lang="es-AR" b="1" i="1" dirty="0" smtClean="0"/>
              <a:t>diferida</a:t>
            </a:r>
          </a:p>
          <a:p>
            <a:r>
              <a:rPr lang="es-AR" dirty="0" smtClean="0"/>
              <a:t>Facultades judiciales: proponer, observar, exigir garantías, revisar.</a:t>
            </a:r>
            <a:endParaRPr lang="es-AR" dirty="0" smtClean="0"/>
          </a:p>
          <a:p>
            <a:endParaRPr lang="es-AR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988840"/>
            <a:ext cx="91440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s-AR" sz="2400" b="1" dirty="0" smtClean="0">
                <a:solidFill>
                  <a:schemeClr val="tx2"/>
                </a:solidFill>
                <a:latin typeface="+mn-lt"/>
              </a:rPr>
              <a:t>S</a:t>
            </a:r>
            <a:r>
              <a:rPr lang="es-AR" sz="2400" b="1" dirty="0" smtClean="0">
                <a:latin typeface="+mn-lt"/>
              </a:rPr>
              <a:t>egún lo previsto en el convenio regulador. </a:t>
            </a:r>
          </a:p>
          <a:p>
            <a:pPr>
              <a:buFont typeface="Wingdings" pitchFamily="2" charset="2"/>
              <a:buChar char="Ø"/>
            </a:pPr>
            <a:r>
              <a:rPr lang="es-AR" sz="2400" b="1" dirty="0" smtClean="0">
                <a:latin typeface="+mn-lt"/>
              </a:rPr>
              <a:t>En su defecto, sólo en casos excepcionales:</a:t>
            </a:r>
          </a:p>
          <a:p>
            <a:pPr>
              <a:buNone/>
            </a:pPr>
            <a:r>
              <a:rPr lang="es-AR" sz="2400" b="1" dirty="0" smtClean="0">
                <a:latin typeface="+mn-lt"/>
              </a:rPr>
              <a:t>	*enfermedad grave preexistente –subsiste la carga alimentaria en cabeza de los herederos- </a:t>
            </a:r>
          </a:p>
          <a:p>
            <a:pPr>
              <a:buNone/>
            </a:pPr>
            <a:r>
              <a:rPr lang="es-AR" sz="2400" b="1" dirty="0" smtClean="0">
                <a:latin typeface="+mn-lt"/>
              </a:rPr>
              <a:t>	*falta de recursos + imposibilidad –no más tiempo que la duración del matrimonio-</a:t>
            </a:r>
          </a:p>
          <a:p>
            <a:pPr>
              <a:buNone/>
            </a:pPr>
            <a:endParaRPr lang="es-AR" sz="2400" b="1" dirty="0">
              <a:latin typeface="+mn-lt"/>
            </a:endParaRPr>
          </a:p>
          <a:p>
            <a:pPr>
              <a:buFont typeface="Wingdings" pitchFamily="2" charset="2"/>
              <a:buChar char="q"/>
            </a:pPr>
            <a:r>
              <a:rPr lang="es-AR" sz="2400" b="1" dirty="0" smtClean="0">
                <a:latin typeface="+mn-lt"/>
              </a:rPr>
              <a:t>Cesación: desaparición de la causa que los motivó</a:t>
            </a:r>
          </a:p>
          <a:p>
            <a:r>
              <a:rPr lang="es-AR" sz="2400" b="1" dirty="0">
                <a:latin typeface="+mn-lt"/>
              </a:rPr>
              <a:t>	</a:t>
            </a:r>
            <a:r>
              <a:rPr lang="es-AR" sz="2400" b="1" dirty="0" smtClean="0">
                <a:latin typeface="+mn-lt"/>
              </a:rPr>
              <a:t>	matrimonio del beneficiario</a:t>
            </a:r>
          </a:p>
          <a:p>
            <a:r>
              <a:rPr lang="es-AR" sz="2400" b="1" dirty="0">
                <a:latin typeface="+mn-lt"/>
              </a:rPr>
              <a:t>	</a:t>
            </a:r>
            <a:r>
              <a:rPr lang="es-AR" sz="2400" b="1" dirty="0" smtClean="0">
                <a:latin typeface="+mn-lt"/>
              </a:rPr>
              <a:t>	unión </a:t>
            </a:r>
            <a:r>
              <a:rPr lang="es-AR" sz="2400" b="1" dirty="0" err="1" smtClean="0">
                <a:latin typeface="+mn-lt"/>
              </a:rPr>
              <a:t>convivencial</a:t>
            </a:r>
            <a:r>
              <a:rPr lang="es-AR" sz="2400" b="1" dirty="0" smtClean="0">
                <a:latin typeface="+mn-lt"/>
              </a:rPr>
              <a:t> del beneficiario</a:t>
            </a:r>
          </a:p>
          <a:p>
            <a:r>
              <a:rPr lang="es-AR" sz="2400" b="1" dirty="0">
                <a:latin typeface="+mn-lt"/>
              </a:rPr>
              <a:t>	</a:t>
            </a:r>
            <a:r>
              <a:rPr lang="es-AR" sz="2400" b="1" dirty="0" smtClean="0">
                <a:latin typeface="+mn-lt"/>
              </a:rPr>
              <a:t>	conducta tipificada como causal de indignidad</a:t>
            </a:r>
          </a:p>
        </p:txBody>
      </p:sp>
      <p:pic>
        <p:nvPicPr>
          <p:cNvPr id="3" name="Picture 6" descr="http://imagenes.enplenitud.com/imagenes/articulos/art169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1" cy="1806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3635896" y="692696"/>
            <a:ext cx="511256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AR" sz="4000" dirty="0" smtClean="0">
                <a:latin typeface="+mj-lt"/>
              </a:rPr>
              <a:t>ALIMENTOS </a:t>
            </a:r>
            <a:r>
              <a:rPr lang="es-AR" sz="2400" dirty="0" smtClean="0">
                <a:latin typeface="+mj-lt"/>
              </a:rPr>
              <a:t>–art.434-</a:t>
            </a:r>
            <a:endParaRPr lang="es-AR" sz="2400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145282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tx1"/>
                </a:solidFill>
              </a:rPr>
              <a:t>Compensación </a:t>
            </a:r>
            <a:r>
              <a:rPr lang="es-AR" b="1" dirty="0" smtClean="0">
                <a:solidFill>
                  <a:schemeClr val="tx1"/>
                </a:solidFill>
              </a:rPr>
              <a:t>económica</a:t>
            </a:r>
            <a:r>
              <a:rPr lang="es-AR" sz="2000" b="1" dirty="0" smtClean="0">
                <a:solidFill>
                  <a:schemeClr val="tx1"/>
                </a:solidFill>
              </a:rPr>
              <a:t/>
            </a:r>
            <a:br>
              <a:rPr lang="es-AR" sz="2000" b="1" dirty="0" smtClean="0">
                <a:solidFill>
                  <a:schemeClr val="tx1"/>
                </a:solidFill>
              </a:rPr>
            </a:br>
            <a:r>
              <a:rPr lang="es-AR" sz="2000" b="1" dirty="0" smtClean="0">
                <a:solidFill>
                  <a:schemeClr val="tx1"/>
                </a:solidFill>
              </a:rPr>
              <a:t>-arts. 441 y 442-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572000"/>
          </a:xfrm>
        </p:spPr>
        <p:txBody>
          <a:bodyPr/>
          <a:lstStyle/>
          <a:p>
            <a:r>
              <a:rPr lang="es-AR" sz="2800" dirty="0" smtClean="0"/>
              <a:t>Por </a:t>
            </a:r>
            <a:r>
              <a:rPr lang="es-AR" sz="2800" b="1" dirty="0" smtClean="0">
                <a:solidFill>
                  <a:schemeClr val="tx2"/>
                </a:solidFill>
              </a:rPr>
              <a:t>desequilibrio manifiesto o empeoramiento de la situación económica </a:t>
            </a:r>
            <a:r>
              <a:rPr lang="es-AR" sz="2800" dirty="0" smtClean="0"/>
              <a:t>con causa adecuada en el matrimonio o el divorcio. </a:t>
            </a:r>
          </a:p>
          <a:p>
            <a:r>
              <a:rPr lang="es-AR" sz="2800" dirty="0" smtClean="0"/>
              <a:t>Determinación: prestación única, renta por tiempo determinado o indeterminado –excepcionalmente-</a:t>
            </a:r>
          </a:p>
          <a:p>
            <a:r>
              <a:rPr lang="es-AR" sz="2800" dirty="0" smtClean="0"/>
              <a:t>Pago: en dinero, con el usufructo de bienes determinados, o de otro modo acordado por las partes o determinado por el juez </a:t>
            </a:r>
          </a:p>
          <a:p>
            <a:r>
              <a:rPr lang="es-AR" sz="2800" b="1" dirty="0" smtClean="0">
                <a:solidFill>
                  <a:schemeClr val="tx2"/>
                </a:solidFill>
              </a:rPr>
              <a:t>Caducidad de la acción</a:t>
            </a:r>
            <a:r>
              <a:rPr lang="es-AR" sz="2800" dirty="0" smtClean="0"/>
              <a:t>: a los 6 meses del dictado de la sentencia de divorcio</a:t>
            </a:r>
          </a:p>
          <a:p>
            <a:endParaRPr lang="es-A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45838"/>
          </a:xfrm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es-AR" b="1" dirty="0" smtClean="0">
                <a:solidFill>
                  <a:schemeClr val="tx1"/>
                </a:solidFill>
              </a:rPr>
              <a:t>Atribución de la </a:t>
            </a:r>
            <a:r>
              <a:rPr lang="es-AR" b="1" dirty="0" smtClean="0">
                <a:solidFill>
                  <a:schemeClr val="tx1"/>
                </a:solidFill>
              </a:rPr>
              <a:t>vivienda</a:t>
            </a:r>
            <a:r>
              <a:rPr lang="es-AR" sz="2000" b="1" dirty="0" smtClean="0">
                <a:solidFill>
                  <a:schemeClr val="tx1"/>
                </a:solidFill>
              </a:rPr>
              <a:t/>
            </a:r>
            <a:br>
              <a:rPr lang="es-AR" sz="2000" b="1" dirty="0" smtClean="0">
                <a:solidFill>
                  <a:schemeClr val="tx1"/>
                </a:solidFill>
              </a:rPr>
            </a:br>
            <a:r>
              <a:rPr lang="es-AR" sz="2000" b="1" dirty="0" smtClean="0">
                <a:solidFill>
                  <a:schemeClr val="tx1"/>
                </a:solidFill>
              </a:rPr>
              <a:t>-arts. 443 a 445-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r>
              <a:rPr lang="es-AR" sz="2400" b="1" dirty="0" smtClean="0">
                <a:solidFill>
                  <a:schemeClr val="tx2"/>
                </a:solidFill>
              </a:rPr>
              <a:t>A falta de acuerdo</a:t>
            </a:r>
            <a:r>
              <a:rPr lang="es-AR" sz="2400" dirty="0" smtClean="0"/>
              <a:t>, a petición de un cónyuge, sobre inmueble del otro o ganancial</a:t>
            </a:r>
          </a:p>
          <a:p>
            <a:r>
              <a:rPr lang="es-AR" sz="2400" b="1" dirty="0" smtClean="0">
                <a:solidFill>
                  <a:schemeClr val="tx2"/>
                </a:solidFill>
              </a:rPr>
              <a:t>Juez determina la procedencia</a:t>
            </a:r>
            <a:r>
              <a:rPr lang="es-AR" sz="2400" dirty="0" smtClean="0"/>
              <a:t>, plazo y efectos de la atribución</a:t>
            </a:r>
          </a:p>
          <a:p>
            <a:r>
              <a:rPr lang="es-AR" sz="2400" dirty="0" smtClean="0"/>
              <a:t>Pautas: convivencia con hijos, situación económica, salud y edad de los cónyuges, intereses de otros integrantes del grupo familiar</a:t>
            </a:r>
          </a:p>
          <a:p>
            <a:r>
              <a:rPr lang="es-AR" sz="2400" dirty="0" smtClean="0"/>
              <a:t>Efectos frente a terceros desde la </a:t>
            </a:r>
            <a:r>
              <a:rPr lang="es-AR" sz="2400" b="1" dirty="0" smtClean="0">
                <a:solidFill>
                  <a:schemeClr val="tx2"/>
                </a:solidFill>
              </a:rPr>
              <a:t>inscripción registral de la atribución</a:t>
            </a:r>
            <a:r>
              <a:rPr lang="es-AR" sz="2400" dirty="0" smtClean="0"/>
              <a:t>. Puede determinarse renta a favor del otro </a:t>
            </a:r>
            <a:r>
              <a:rPr lang="es-AR" sz="2400" dirty="0" smtClean="0"/>
              <a:t>cónyuge</a:t>
            </a:r>
          </a:p>
          <a:p>
            <a:r>
              <a:rPr lang="es-AR" sz="2400" dirty="0" smtClean="0"/>
              <a:t>Cese: </a:t>
            </a:r>
            <a:r>
              <a:rPr lang="es-AR" sz="1800" dirty="0" smtClean="0"/>
              <a:t>cumplimiento plazo</a:t>
            </a:r>
          </a:p>
          <a:p>
            <a:pPr lvl="2"/>
            <a:r>
              <a:rPr lang="es-AR" sz="1800" dirty="0" smtClean="0"/>
              <a:t> </a:t>
            </a:r>
            <a:r>
              <a:rPr lang="es-AR" sz="1800" dirty="0" smtClean="0"/>
              <a:t>    cambio circunstancias</a:t>
            </a:r>
          </a:p>
          <a:p>
            <a:pPr lvl="2"/>
            <a:r>
              <a:rPr lang="es-AR" sz="1800" dirty="0" smtClean="0"/>
              <a:t> </a:t>
            </a:r>
            <a:r>
              <a:rPr lang="es-AR" sz="1800" dirty="0" smtClean="0"/>
              <a:t>    causales de indignidad</a:t>
            </a:r>
            <a:endParaRPr lang="es-AR" sz="1800" dirty="0" smtClean="0"/>
          </a:p>
          <a:p>
            <a:endParaRPr lang="es-AR" dirty="0"/>
          </a:p>
        </p:txBody>
      </p:sp>
      <p:pic>
        <p:nvPicPr>
          <p:cNvPr id="4" name="Picture 8" descr="http://www.divorcioexpressweb.com/wp-content/uploads/Piso_compartido_En_Divorcio_Expres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5045316"/>
            <a:ext cx="2195736" cy="1812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0" y="333375"/>
            <a:ext cx="9143999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3600" dirty="0">
                <a:latin typeface="Arial Black" pitchFamily="34" charset="0"/>
              </a:rPr>
              <a:t>MEDIDAS </a:t>
            </a:r>
            <a:r>
              <a:rPr lang="es-ES_tradnl" sz="3600" dirty="0" smtClean="0">
                <a:latin typeface="Arial Black" pitchFamily="34" charset="0"/>
              </a:rPr>
              <a:t>PROVISIONALES </a:t>
            </a:r>
            <a:endParaRPr lang="es-ES_tradnl" sz="3600" dirty="0">
              <a:latin typeface="Arial Black" pitchFamily="34" charset="0"/>
            </a:endParaRPr>
          </a:p>
          <a:p>
            <a:pPr algn="ctr"/>
            <a:r>
              <a:rPr lang="es-ES_tradnl" sz="3600" dirty="0" smtClean="0">
                <a:latin typeface="Arial Black" pitchFamily="34" charset="0"/>
              </a:rPr>
              <a:t>En el Proceso de Divorcio </a:t>
            </a:r>
            <a:r>
              <a:rPr lang="es-ES_tradnl" sz="1600" dirty="0" smtClean="0">
                <a:latin typeface="Arial Black" pitchFamily="34" charset="0"/>
              </a:rPr>
              <a:t>-arts.721 y 722-</a:t>
            </a:r>
            <a:endParaRPr lang="es-ES_tradnl" sz="3600" dirty="0">
              <a:latin typeface="Arial Black" pitchFamily="34" charset="0"/>
            </a:endParaRPr>
          </a:p>
          <a:p>
            <a:pPr algn="ctr"/>
            <a:endParaRPr lang="es-ES" sz="2000" dirty="0">
              <a:latin typeface="Arial Black" pitchFamily="34" charset="0"/>
            </a:endParaRPr>
          </a:p>
        </p:txBody>
      </p:sp>
      <p:sp>
        <p:nvSpPr>
          <p:cNvPr id="15363" name="Rectangle 4">
            <a:hlinkClick r:id="rId2"/>
          </p:cNvPr>
          <p:cNvSpPr>
            <a:spLocks noChangeArrowheads="1"/>
          </p:cNvSpPr>
          <p:nvPr/>
        </p:nvSpPr>
        <p:spPr bwMode="auto">
          <a:xfrm>
            <a:off x="4152900" y="3019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5364" name="Rectangle 6">
            <a:hlinkClick r:id="rId2"/>
          </p:cNvPr>
          <p:cNvSpPr>
            <a:spLocks noChangeArrowheads="1"/>
          </p:cNvSpPr>
          <p:nvPr/>
        </p:nvSpPr>
        <p:spPr bwMode="auto">
          <a:xfrm>
            <a:off x="371475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5365" name="Rectangle 8"/>
          <p:cNvSpPr>
            <a:spLocks noChangeArrowheads="1"/>
          </p:cNvSpPr>
          <p:nvPr/>
        </p:nvSpPr>
        <p:spPr bwMode="auto">
          <a:xfrm>
            <a:off x="3790950" y="2571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395536" y="5732463"/>
            <a:ext cx="84969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" sz="2800" dirty="0" smtClean="0">
                <a:latin typeface="Arial Black" pitchFamily="34" charset="0"/>
              </a:rPr>
              <a:t>(También aplicables en Procesos de Nulidad del Matrimonio)</a:t>
            </a:r>
            <a:endParaRPr lang="es-ES" sz="2800" dirty="0">
              <a:latin typeface="Arial Black" pitchFamily="34" charset="0"/>
            </a:endParaRPr>
          </a:p>
        </p:txBody>
      </p:sp>
      <p:pic>
        <p:nvPicPr>
          <p:cNvPr id="15367" name="Picture 10" descr="1169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513" y="1989138"/>
            <a:ext cx="5089525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73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3200" dirty="0">
                <a:latin typeface="Arial Black" pitchFamily="34" charset="0"/>
              </a:rPr>
              <a:t>MEDIDAS </a:t>
            </a:r>
            <a:r>
              <a:rPr lang="es-ES_tradnl" sz="3200" dirty="0" smtClean="0">
                <a:latin typeface="Arial Black" pitchFamily="34" charset="0"/>
              </a:rPr>
              <a:t>PROVISIONALES RELATIVAS A LAS PERSONAS</a:t>
            </a:r>
            <a:endParaRPr lang="es-ES" sz="3200" dirty="0">
              <a:latin typeface="Arial Black" pitchFamily="34" charset="0"/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1187624" y="1268760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539552" y="2564904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331640" y="3212976"/>
            <a:ext cx="601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INSTANCIA: pedido de parte o de oficio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395536" y="3933056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331640" y="4077072"/>
            <a:ext cx="78123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OBJETO: regular las relaciones personales entre los cónyuges y los hijos durante el proceso. Entre otros: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Atribución de uso de la vivienda, retiro de muebles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Renta por el uso exclusivo de la vivienda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Entrega de objetos de uso personal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Alimentos, ejercicio y cuidado de los hijos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Alimentos para el cónyuge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123728" y="1916832"/>
            <a:ext cx="66868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OPORTUNIDAD: durante juicio o antes en caso de urgencia</a:t>
            </a:r>
            <a:endParaRPr lang="es-ES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nimBg="1"/>
      <p:bldP spid="13317" grpId="0" animBg="1"/>
      <p:bldP spid="13318" grpId="0" autoUpdateAnimBg="0"/>
      <p:bldP spid="13319" grpId="0" animBg="1"/>
      <p:bldP spid="13320" grpId="0" autoUpdateAnimBg="0"/>
      <p:bldP spid="1332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89154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3200" dirty="0">
                <a:latin typeface="Arial Black" pitchFamily="34" charset="0"/>
              </a:rPr>
              <a:t>MEDIDAS </a:t>
            </a:r>
            <a:r>
              <a:rPr lang="es-ES_tradnl" sz="3200" dirty="0" smtClean="0">
                <a:latin typeface="Arial Black" pitchFamily="34" charset="0"/>
              </a:rPr>
              <a:t>PROVISIONALES RELATIVAS A LOS BIENES</a:t>
            </a:r>
            <a:endParaRPr lang="es-ES" sz="3200" dirty="0">
              <a:latin typeface="Arial Black" pitchFamily="34" charset="0"/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1187624" y="1268760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539552" y="2564904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331640" y="3212976"/>
            <a:ext cx="6019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INSTANCIA: pedido de parte</a:t>
            </a:r>
            <a:endParaRPr lang="es-ES" sz="2000" dirty="0">
              <a:latin typeface="Arial Black" pitchFamily="34" charset="0"/>
            </a:endParaRP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395536" y="3933056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AR">
              <a:latin typeface="Century Gothic" pitchFamily="34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331640" y="4077072"/>
            <a:ext cx="781236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OBJETO: 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>
                <a:latin typeface="Arial Black" pitchFamily="34" charset="0"/>
              </a:rPr>
              <a:t>E</a:t>
            </a:r>
            <a:r>
              <a:rPr lang="es-ES" sz="2000" dirty="0" smtClean="0">
                <a:latin typeface="Arial Black" pitchFamily="34" charset="0"/>
              </a:rPr>
              <a:t>vitar que la administración o disposición de los bienes pueda poner en peligro, hacer inciertos o defraudar los derechos patrimoniales del otro, cualquiera sea el régimen</a:t>
            </a:r>
          </a:p>
          <a:p>
            <a:pPr>
              <a:buFont typeface="Wingdings" pitchFamily="2" charset="2"/>
              <a:buChar char="ü"/>
            </a:pPr>
            <a:r>
              <a:rPr lang="es-ES" sz="2000" dirty="0" smtClean="0">
                <a:latin typeface="Arial Black" pitchFamily="34" charset="0"/>
              </a:rPr>
              <a:t>Individualizar los bienes de titularidad de los cónyuges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2123728" y="1916832"/>
            <a:ext cx="668687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2000" dirty="0" smtClean="0">
                <a:latin typeface="Arial Black" pitchFamily="34" charset="0"/>
              </a:rPr>
              <a:t>OPORTUNIDAD: durante juicio o antes en caso de urgencia</a:t>
            </a:r>
          </a:p>
          <a:p>
            <a:r>
              <a:rPr lang="es-ES" sz="2000" dirty="0" smtClean="0">
                <a:latin typeface="Arial Black" pitchFamily="34" charset="0"/>
              </a:rPr>
              <a:t>SON TEMPORALES: juez fija plazo de duración</a:t>
            </a:r>
            <a:endParaRPr lang="es-ES" sz="20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3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animBg="1"/>
      <p:bldP spid="13317" grpId="0" animBg="1"/>
      <p:bldP spid="13318" grpId="0" autoUpdateAnimBg="0"/>
      <p:bldP spid="13319" grpId="0" animBg="1"/>
      <p:bldP spid="13320" grpId="0" autoUpdateAnimBg="0"/>
      <p:bldP spid="1332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>
                <a:solidFill>
                  <a:schemeClr val="tx1"/>
                </a:solidFill>
              </a:rPr>
              <a:t>REGLAS DE COMPETENCIA</a:t>
            </a:r>
            <a:r>
              <a:rPr lang="es-AR" sz="2400" b="1" dirty="0" smtClean="0">
                <a:solidFill>
                  <a:schemeClr val="tx1"/>
                </a:solidFill>
              </a:rPr>
              <a:t/>
            </a:r>
            <a:br>
              <a:rPr lang="es-AR" sz="2400" b="1" dirty="0" smtClean="0">
                <a:solidFill>
                  <a:schemeClr val="tx1"/>
                </a:solidFill>
              </a:rPr>
            </a:br>
            <a:r>
              <a:rPr lang="es-AR" sz="2400" b="1" dirty="0" smtClean="0">
                <a:solidFill>
                  <a:schemeClr val="tx1"/>
                </a:solidFill>
              </a:rPr>
              <a:t>-arts. 717 y 719-</a:t>
            </a:r>
            <a:endParaRPr lang="es-AR" b="1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72000"/>
          </a:xfrm>
        </p:spPr>
        <p:txBody>
          <a:bodyPr/>
          <a:lstStyle/>
          <a:p>
            <a:r>
              <a:rPr lang="es-AR" sz="2400" dirty="0" smtClean="0"/>
              <a:t>Juez del último domicilio conyugal, del domicilio del demandado a opción del actor, o de cualquiera de los dos si es presentación conjunta</a:t>
            </a:r>
          </a:p>
          <a:p>
            <a:pPr lvl="1"/>
            <a:r>
              <a:rPr lang="es-AR" sz="2400" dirty="0" smtClean="0"/>
              <a:t>Acción de divorcio</a:t>
            </a:r>
          </a:p>
          <a:p>
            <a:pPr lvl="1"/>
            <a:r>
              <a:rPr lang="es-AR" sz="2400" dirty="0" smtClean="0"/>
              <a:t>Acciones conexas con divorcio</a:t>
            </a:r>
          </a:p>
          <a:p>
            <a:pPr lvl="1"/>
            <a:r>
              <a:rPr lang="es-AR" sz="2400" dirty="0" smtClean="0"/>
              <a:t>Efectos de la sentencia de divorcio</a:t>
            </a:r>
          </a:p>
          <a:p>
            <a:r>
              <a:rPr lang="es-AR" sz="2400" dirty="0" smtClean="0"/>
              <a:t>Juez del concurso o quiebra del cónyuge: para la liquidación del régimen patrimonial matrimonial</a:t>
            </a:r>
          </a:p>
          <a:p>
            <a:r>
              <a:rPr lang="es-AR" sz="2400" dirty="0" smtClean="0"/>
              <a:t>Juez del último domicilio conyugal, del domicilio del beneficiario, del domicilio del demandado o del domicilio donde deba cumplirse la obligación, a opción del actor</a:t>
            </a:r>
          </a:p>
          <a:p>
            <a:endParaRPr lang="es-AR" sz="2400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2752725" y="143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>
              <a:latin typeface="Century Gothic" pitchFamily="34" charset="0"/>
            </a:endParaRPr>
          </a:p>
        </p:txBody>
      </p:sp>
      <p:pic>
        <p:nvPicPr>
          <p:cNvPr id="20483" name="Picture 2" descr="http://www.marcoinfo.com/rollers/acudits/matrimonio.jp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295400" y="0"/>
            <a:ext cx="62674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s-AR" dirty="0" smtClean="0"/>
              <a:t>DIVORCIO </a:t>
            </a:r>
            <a:endParaRPr lang="es-AR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dirty="0" smtClean="0"/>
              <a:t>POR  LAS  CAUSALES</a:t>
            </a:r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AR" dirty="0" smtClean="0"/>
              <a:t>POR  LOS  EFECTOS</a:t>
            </a:r>
            <a:endParaRPr lang="es-AR" dirty="0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s-AR" sz="3200" dirty="0" smtClean="0"/>
              <a:t>Divorcio por causales subjetivas o divorcio sanción</a:t>
            </a:r>
          </a:p>
          <a:p>
            <a:r>
              <a:rPr lang="es-AR" sz="3200" dirty="0" smtClean="0"/>
              <a:t>Divorcio por causales objetivas o divorcio remedio</a:t>
            </a:r>
            <a:endParaRPr lang="es-AR" sz="3200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es-AR" sz="3200" dirty="0" smtClean="0"/>
              <a:t>Divorcio absoluto o vincular</a:t>
            </a:r>
          </a:p>
          <a:p>
            <a:r>
              <a:rPr lang="es-AR" sz="3200" dirty="0" smtClean="0"/>
              <a:t>Divorcio relativo o no vincular</a:t>
            </a:r>
            <a:endParaRPr lang="es-AR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404664"/>
            <a:ext cx="8137525" cy="560153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 smtClean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Evolución legal </a:t>
            </a:r>
            <a:r>
              <a:rPr lang="es-AR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argentina</a:t>
            </a: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antes de la sanción del Código Civil: aplicación del Derecho Canónico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Código Civil: matrimonio entre católicos o mixtos con autorización de la Iglesia: derecho y jurisdicción eclesiástica (art. 201CC); matrimonio entre no católicos: divorcio no vincular por adulterio, tentativa contra el otro, ofensas físicas o malos tratamientos.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latin typeface="Arial Black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288" y="115888"/>
            <a:ext cx="8137525" cy="70480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Evolución legal argentina</a:t>
            </a: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Ley 2393: divorcio sanción no vincular (art.63)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Ley 14.394: divorcio vincular por conversión (art. 31), con los siguientes requisitos: transcurso de un año desde la sentencia, a pedido de cualquiera de los cónyuges, se declara sin más trámite, recuperación de la aptitud nupcial inmediata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Ley 17.711: divorcio no vincular remedio (art. 67 bis)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1600" dirty="0">
              <a:latin typeface="Arial Black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288" y="115888"/>
            <a:ext cx="8137525" cy="66171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es-AR" sz="16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2800" dirty="0">
                <a:solidFill>
                  <a:schemeClr val="bg2">
                    <a:lumMod val="20000"/>
                    <a:lumOff val="80000"/>
                  </a:schemeClr>
                </a:solidFill>
                <a:latin typeface="Arial Black" pitchFamily="34" charset="0"/>
              </a:rPr>
              <a:t>Evolución legal argentina</a:t>
            </a: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2800" dirty="0" smtClean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 smtClean="0">
                <a:latin typeface="Arial Black" pitchFamily="34" charset="0"/>
              </a:rPr>
              <a:t>Ley </a:t>
            </a:r>
            <a:r>
              <a:rPr lang="es-AR" sz="2800" dirty="0">
                <a:latin typeface="Arial Black" pitchFamily="34" charset="0"/>
              </a:rPr>
              <a:t>23.515: doble régimen, por las causales y por los efectos, más conversión.</a:t>
            </a:r>
            <a:endParaRPr lang="es-AR" sz="2800" dirty="0">
              <a:latin typeface="Arial Black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s-AR" sz="2800" dirty="0">
                <a:latin typeface="Arial Black" pitchFamily="34" charset="0"/>
              </a:rPr>
              <a:t>Proyecto de Código Civil Unificado de 1998: separación judicial (no vincular) y divorcio (vincular). Causas fundadas en culpa con fórmula amplia –violación grave o reiterada de deberes que hagan intolerable el matrimonio-, causas objetivas –separación de hecho, trastornos de conducta (sólo para separación judicial)- y mutuo acuerdo.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AR" sz="16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" descr="http://pediatrica.org/wp-content/uploads/2010/06/Screen-shot-2010-06-06-at-Jun-6-2010-8.41.39-PM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2988" y="1916113"/>
            <a:ext cx="691515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1 CuadroTexto"/>
          <p:cNvSpPr txBox="1">
            <a:spLocks noChangeArrowheads="1"/>
          </p:cNvSpPr>
          <p:nvPr/>
        </p:nvSpPr>
        <p:spPr bwMode="auto">
          <a:xfrm>
            <a:off x="539750" y="476250"/>
            <a:ext cx="777716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3600" dirty="0" smtClean="0">
                <a:latin typeface="Arial Black" pitchFamily="34" charset="0"/>
              </a:rPr>
              <a:t>RÉGIMEN VIGENTE </a:t>
            </a:r>
          </a:p>
          <a:p>
            <a:pPr algn="ctr"/>
            <a:r>
              <a:rPr lang="es-AR" sz="3600" dirty="0" smtClean="0">
                <a:latin typeface="Arial Black" pitchFamily="34" charset="0"/>
              </a:rPr>
              <a:t>hasta el 31/7/15</a:t>
            </a:r>
            <a:endParaRPr lang="es-AR" sz="3600" dirty="0">
              <a:latin typeface="Arial Black" pitchFamily="34" charset="0"/>
            </a:endParaRPr>
          </a:p>
          <a:p>
            <a:pPr algn="ctr"/>
            <a:endParaRPr lang="es-AR" sz="2400" dirty="0">
              <a:latin typeface="Arial Black" pitchFamily="34" charset="0"/>
            </a:endParaRPr>
          </a:p>
        </p:txBody>
      </p:sp>
      <p:sp>
        <p:nvSpPr>
          <p:cNvPr id="10244" name="2 CuadroTexto"/>
          <p:cNvSpPr txBox="1">
            <a:spLocks noChangeArrowheads="1"/>
          </p:cNvSpPr>
          <p:nvPr/>
        </p:nvSpPr>
        <p:spPr bwMode="auto">
          <a:xfrm rot="770078">
            <a:off x="2708275" y="2463800"/>
            <a:ext cx="63722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400">
                <a:latin typeface="Arial Black" pitchFamily="34" charset="0"/>
              </a:rPr>
              <a:t>SEPARACIÓN PERSONAL / DIVORCIO</a:t>
            </a:r>
          </a:p>
          <a:p>
            <a:pPr algn="ctr">
              <a:spcBef>
                <a:spcPct val="50000"/>
              </a:spcBef>
            </a:pPr>
            <a:r>
              <a:rPr lang="es-ES_tradnl" sz="2400">
                <a:latin typeface="Arial Black" pitchFamily="34" charset="0"/>
              </a:rPr>
              <a:t>CAUSALES SUBJETIVAS/ OBJETIVAS</a:t>
            </a:r>
            <a:endParaRPr lang="es-ES" sz="2400">
              <a:latin typeface="Arial Black" pitchFamily="34" charset="0"/>
            </a:endParaRPr>
          </a:p>
          <a:p>
            <a:endParaRPr lang="es-AR">
              <a:latin typeface="Century Gothic" pitchFamily="34" charset="0"/>
            </a:endParaRPr>
          </a:p>
        </p:txBody>
      </p:sp>
      <p:sp>
        <p:nvSpPr>
          <p:cNvPr id="10245" name="3 CuadroTexto"/>
          <p:cNvSpPr txBox="1">
            <a:spLocks noChangeArrowheads="1"/>
          </p:cNvSpPr>
          <p:nvPr/>
        </p:nvSpPr>
        <p:spPr bwMode="auto">
          <a:xfrm rot="-730226">
            <a:off x="269875" y="5053013"/>
            <a:ext cx="6696075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400">
                <a:latin typeface="Arial Black" pitchFamily="34" charset="0"/>
              </a:rPr>
              <a:t>EFECTOS COMUNES Y </a:t>
            </a:r>
          </a:p>
          <a:p>
            <a:pPr algn="ctr"/>
            <a:r>
              <a:rPr lang="es-ES_tradnl" sz="2400">
                <a:latin typeface="Arial Black" pitchFamily="34" charset="0"/>
              </a:rPr>
              <a:t>EFECTOS DETERMINADOS POR LA ACCIÓN O LA CAUSAL</a:t>
            </a:r>
            <a:endParaRPr lang="es-ES" sz="2400">
              <a:latin typeface="Arial Black" pitchFamily="34" charset="0"/>
            </a:endParaRPr>
          </a:p>
          <a:p>
            <a:pPr algn="ctr"/>
            <a:endParaRPr lang="es-AR" sz="240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rediseno.vanguardia.com.mx/images/2013/03/26/corazon_1802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260350"/>
            <a:ext cx="44958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038600" y="2752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AR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57600" y="1066800"/>
            <a:ext cx="510540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600" dirty="0">
                <a:latin typeface="Georgia" pitchFamily="18" charset="0"/>
              </a:rPr>
              <a:t>LA </a:t>
            </a:r>
            <a:r>
              <a:rPr lang="es-ES_tradnl" sz="3600" dirty="0" smtClean="0">
                <a:latin typeface="Georgia" pitchFamily="18" charset="0"/>
              </a:rPr>
              <a:t>RECONCILIACIÓN</a:t>
            </a:r>
          </a:p>
          <a:p>
            <a:pPr algn="ctr">
              <a:spcBef>
                <a:spcPct val="50000"/>
              </a:spcBef>
            </a:pPr>
            <a:r>
              <a:rPr lang="es-ES_tradnl" dirty="0" smtClean="0">
                <a:latin typeface="Georgia" pitchFamily="18" charset="0"/>
              </a:rPr>
              <a:t>Régimen vigente hasta el 31/7/15</a:t>
            </a:r>
            <a:endParaRPr lang="es-ES" dirty="0">
              <a:latin typeface="Georgia" pitchFamily="18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276600" y="3429000"/>
            <a:ext cx="586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 b="1">
                <a:solidFill>
                  <a:srgbClr val="FF0000"/>
                </a:solidFill>
                <a:latin typeface="Georgia" pitchFamily="18" charset="0"/>
              </a:rPr>
              <a:t>“EFECTOS SOBRE LOS EFECTOS”</a:t>
            </a:r>
            <a:endParaRPr lang="es-ES" sz="3200" b="1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4582" name="5 CuadroTexto"/>
          <p:cNvSpPr txBox="1">
            <a:spLocks noChangeArrowheads="1"/>
          </p:cNvSpPr>
          <p:nvPr/>
        </p:nvSpPr>
        <p:spPr bwMode="auto">
          <a:xfrm>
            <a:off x="611188" y="4724400"/>
            <a:ext cx="7993062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Char char="ü"/>
            </a:pPr>
            <a:r>
              <a:rPr lang="es-AR" sz="2000">
                <a:latin typeface="Arial Black" pitchFamily="34" charset="0"/>
              </a:rPr>
              <a:t>Luego de los hechos que configuran la causal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>
                <a:latin typeface="Arial Black" pitchFamily="34" charset="0"/>
              </a:rPr>
              <a:t>Luego de la iniciación de la acción de separación personal o divorcio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>
                <a:latin typeface="Arial Black" pitchFamily="34" charset="0"/>
              </a:rPr>
              <a:t>Luego de la sentencia de separación personal</a:t>
            </a:r>
          </a:p>
          <a:p>
            <a:pPr algn="ctr">
              <a:buFont typeface="Wingdings" pitchFamily="2" charset="2"/>
              <a:buChar char="ü"/>
            </a:pPr>
            <a:r>
              <a:rPr lang="es-AR" sz="2000">
                <a:latin typeface="Arial Black" pitchFamily="34" charset="0"/>
              </a:rPr>
              <a:t>Luego de la sentencia de divorcio: no produce efectos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3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 autoUpdateAnimBg="0"/>
      <p:bldP spid="2355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5344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3200" b="1" dirty="0">
                <a:solidFill>
                  <a:srgbClr val="FF0000"/>
                </a:solidFill>
                <a:latin typeface="Georgia" pitchFamily="18" charset="0"/>
              </a:rPr>
              <a:t>DAÑOS Y </a:t>
            </a:r>
            <a:r>
              <a:rPr lang="es-ES_tradnl" sz="3200" b="1" dirty="0" smtClean="0">
                <a:solidFill>
                  <a:srgbClr val="FF0000"/>
                </a:solidFill>
                <a:latin typeface="Georgia" pitchFamily="18" charset="0"/>
              </a:rPr>
              <a:t>PERJUICIOS</a:t>
            </a:r>
          </a:p>
          <a:p>
            <a:pPr algn="ctr">
              <a:spcBef>
                <a:spcPct val="50000"/>
              </a:spcBef>
            </a:pPr>
            <a:r>
              <a:rPr lang="es-ES_tradnl" sz="1600" b="1" dirty="0" smtClean="0">
                <a:solidFill>
                  <a:srgbClr val="FF0000"/>
                </a:solidFill>
                <a:latin typeface="Georgia" pitchFamily="18" charset="0"/>
              </a:rPr>
              <a:t> –régimen vigente hasta el 31/7/15-</a:t>
            </a:r>
            <a:endParaRPr lang="es-ES_tradnl" sz="3200" b="1" dirty="0" smtClean="0">
              <a:solidFill>
                <a:srgbClr val="FF0000"/>
              </a:solidFill>
              <a:latin typeface="Georgia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3200" b="1" dirty="0" smtClean="0">
                <a:solidFill>
                  <a:srgbClr val="FF0000"/>
                </a:solidFill>
                <a:latin typeface="Georgia" pitchFamily="18" charset="0"/>
              </a:rPr>
              <a:t> </a:t>
            </a:r>
            <a:endParaRPr lang="es-ES" sz="3200" b="1" dirty="0">
              <a:solidFill>
                <a:srgbClr val="FF0000"/>
              </a:solidFill>
              <a:latin typeface="Georgia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0" y="1371600"/>
            <a:ext cx="914400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800" dirty="0">
                <a:latin typeface="Georgia" pitchFamily="18" charset="0"/>
              </a:rPr>
              <a:t>DERECHO APLICABLE: Opiniones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_tradnl" sz="2800" dirty="0">
                <a:latin typeface="Georgia" pitchFamily="18" charset="0"/>
              </a:rPr>
              <a:t>Sólo normas específicas y sus soluciones resarcitorias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_tradnl" sz="2800" dirty="0">
                <a:latin typeface="Georgia" pitchFamily="18" charset="0"/>
              </a:rPr>
              <a:t>Régimen de responsabilidad extracontractual adaptado a las relaciones de familia</a:t>
            </a:r>
            <a:endParaRPr lang="es-ES" sz="2800" dirty="0">
              <a:latin typeface="Georgia" pitchFamily="18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85800" y="4191000"/>
            <a:ext cx="76962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2800" b="1">
                <a:solidFill>
                  <a:srgbClr val="FF0000"/>
                </a:solidFill>
                <a:latin typeface="Georgia" pitchFamily="18" charset="0"/>
              </a:rPr>
              <a:t>DAÑO MORAL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_tradnl" sz="2800">
                <a:latin typeface="Georgia" pitchFamily="18" charset="0"/>
              </a:rPr>
              <a:t>Tesis negativa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_tradnl" sz="2800">
                <a:latin typeface="Georgia" pitchFamily="18" charset="0"/>
              </a:rPr>
              <a:t>Tesis afirmativa</a:t>
            </a:r>
          </a:p>
          <a:p>
            <a:pPr algn="ctr">
              <a:spcBef>
                <a:spcPct val="50000"/>
              </a:spcBef>
              <a:buFontTx/>
              <a:buChar char="•"/>
            </a:pPr>
            <a:r>
              <a:rPr lang="es-ES_tradnl" sz="2800">
                <a:latin typeface="Georgia" pitchFamily="18" charset="0"/>
              </a:rPr>
              <a:t>Tesis intermedia</a:t>
            </a:r>
            <a:endParaRPr lang="es-ES" sz="280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 autoUpdateAnimBg="0"/>
      <p:bldP spid="22531" grpId="0" autoUpdateAnimBg="0"/>
      <p:bldP spid="2253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evista.peruanosenusa.net/wp-content/gallery/guia-legal/divorcio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751739" cy="5832777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4581128"/>
            <a:ext cx="7772400" cy="1578480"/>
          </a:xfrm>
        </p:spPr>
        <p:txBody>
          <a:bodyPr>
            <a:normAutofit fontScale="90000"/>
          </a:bodyPr>
          <a:lstStyle/>
          <a:p>
            <a:pPr algn="ctr"/>
            <a:r>
              <a:rPr lang="es-AR" dirty="0" smtClean="0">
                <a:solidFill>
                  <a:schemeClr val="bg2"/>
                </a:solidFill>
              </a:rPr>
              <a:t>DIVORCIO</a:t>
            </a:r>
            <a:br>
              <a:rPr lang="es-AR" dirty="0" smtClean="0">
                <a:solidFill>
                  <a:schemeClr val="bg2"/>
                </a:solidFill>
              </a:rPr>
            </a:br>
            <a:r>
              <a:rPr lang="es-AR" dirty="0" smtClean="0">
                <a:solidFill>
                  <a:schemeClr val="bg2"/>
                </a:solidFill>
              </a:rPr>
              <a:t> </a:t>
            </a:r>
            <a:r>
              <a:rPr lang="es-AR" sz="3200" dirty="0" err="1" smtClean="0">
                <a:solidFill>
                  <a:schemeClr val="bg2"/>
                </a:solidFill>
              </a:rPr>
              <a:t>incausado</a:t>
            </a:r>
            <a:r>
              <a:rPr lang="es-AR" sz="3200" dirty="0" smtClean="0">
                <a:solidFill>
                  <a:schemeClr val="bg2"/>
                </a:solidFill>
              </a:rPr>
              <a:t>, inmediato, unilateral o bilateral</a:t>
            </a:r>
            <a:endParaRPr lang="es-AR" sz="3200" dirty="0">
              <a:solidFill>
                <a:schemeClr val="bg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175</TotalTime>
  <Words>876</Words>
  <Application>Microsoft Office PowerPoint</Application>
  <PresentationFormat>Presentación en pantalla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Century Gothic</vt:lpstr>
      <vt:lpstr>Wingdings 2</vt:lpstr>
      <vt:lpstr>Verdana</vt:lpstr>
      <vt:lpstr>Calibri</vt:lpstr>
      <vt:lpstr>Arial Black</vt:lpstr>
      <vt:lpstr>Wingdings</vt:lpstr>
      <vt:lpstr>Georgia</vt:lpstr>
      <vt:lpstr>Brío</vt:lpstr>
      <vt:lpstr>Diapositiva 1</vt:lpstr>
      <vt:lpstr>DIVORCIO </vt:lpstr>
      <vt:lpstr>Diapositiva 3</vt:lpstr>
      <vt:lpstr>Diapositiva 4</vt:lpstr>
      <vt:lpstr>Diapositiva 5</vt:lpstr>
      <vt:lpstr>Diapositiva 6</vt:lpstr>
      <vt:lpstr>Diapositiva 7</vt:lpstr>
      <vt:lpstr>Diapositiva 8</vt:lpstr>
      <vt:lpstr>DIVORCIO  incausado, inmediato, unilateral o bilateral</vt:lpstr>
      <vt:lpstr>Divorcio</vt:lpstr>
      <vt:lpstr>Diapositiva 11</vt:lpstr>
      <vt:lpstr>Compensación económica -arts. 441 y 442-</vt:lpstr>
      <vt:lpstr>Atribución de la vivienda -arts. 443 a 445-</vt:lpstr>
      <vt:lpstr>Diapositiva 14</vt:lpstr>
      <vt:lpstr>Diapositiva 15</vt:lpstr>
      <vt:lpstr>Diapositiva 16</vt:lpstr>
      <vt:lpstr>REGLAS DE COMPETENCIA -arts. 717 y 719-</vt:lpstr>
      <vt:lpstr>Diapositiva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Malena</cp:lastModifiedBy>
  <cp:revision>20</cp:revision>
  <dcterms:modified xsi:type="dcterms:W3CDTF">2015-05-05T13:02:02Z</dcterms:modified>
</cp:coreProperties>
</file>