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4" name="3 Rectángulo"/>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Rectángulo"/>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7" name="27 Marcador de fecha"/>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75C263A0-1A72-40F3-A453-D987CE8933D0}" type="datetimeFigureOut">
              <a:rPr lang="es-ES"/>
              <a:pPr>
                <a:defRPr/>
              </a:pPr>
              <a:t>09/10/2017</a:t>
            </a:fld>
            <a:endParaRPr lang="es-ES"/>
          </a:p>
        </p:txBody>
      </p:sp>
      <p:sp>
        <p:nvSpPr>
          <p:cNvPr id="10" name="16 Marcador de pie de página"/>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s-ES"/>
          </a:p>
        </p:txBody>
      </p:sp>
      <p:sp>
        <p:nvSpPr>
          <p:cNvPr id="11"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B6AB54C-9B13-413A-9156-9A08B5C6DFF6}"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7202D2ED-44FF-4B83-BC94-8EAF5492A379}" type="datetimeFigureOut">
              <a:rPr lang="es-ES"/>
              <a:pPr>
                <a:defRPr/>
              </a:pPr>
              <a:t>09/10/2017</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EBC57D0D-B234-4D7E-A183-FAA3FAE45AEA}"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3 Rectángulo"/>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vertical"/>
          <p:cNvSpPr>
            <a:spLocks noGrp="1"/>
          </p:cNvSpPr>
          <p:nvPr>
            <p:ph type="title" orient="vert"/>
          </p:nvPr>
        </p:nvSpPr>
        <p:spPr>
          <a:xfrm>
            <a:off x="6553200" y="609600"/>
            <a:ext cx="2057400" cy="55165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a:xfrm>
            <a:off x="6553200" y="6248400"/>
            <a:ext cx="2209800" cy="365125"/>
          </a:xfrm>
        </p:spPr>
        <p:txBody>
          <a:bodyPr/>
          <a:lstStyle>
            <a:lvl1pPr>
              <a:defRPr/>
            </a:lvl1pPr>
          </a:lstStyle>
          <a:p>
            <a:pPr>
              <a:defRPr/>
            </a:pPr>
            <a:fld id="{C183829A-E963-453F-84DE-E59E2B7DD33D}" type="datetimeFigureOut">
              <a:rPr lang="es-ES"/>
              <a:pPr>
                <a:defRPr/>
              </a:pPr>
              <a:t>09/10/2017</a:t>
            </a:fld>
            <a:endParaRPr lang="es-ES"/>
          </a:p>
        </p:txBody>
      </p:sp>
      <p:sp>
        <p:nvSpPr>
          <p:cNvPr id="8" name="4 Marcador de pie de página"/>
          <p:cNvSpPr>
            <a:spLocks noGrp="1"/>
          </p:cNvSpPr>
          <p:nvPr>
            <p:ph type="ftr" sz="quarter" idx="11"/>
          </p:nvPr>
        </p:nvSpPr>
        <p:spPr>
          <a:xfrm>
            <a:off x="457200" y="6248400"/>
            <a:ext cx="5573713" cy="365125"/>
          </a:xfrm>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a:xfrm rot="5400000">
            <a:off x="5989638" y="144462"/>
            <a:ext cx="533400" cy="244475"/>
          </a:xfrm>
        </p:spPr>
        <p:txBody>
          <a:bodyPr/>
          <a:lstStyle>
            <a:lvl1pPr>
              <a:defRPr/>
            </a:lvl1pPr>
          </a:lstStyle>
          <a:p>
            <a:pPr>
              <a:defRPr/>
            </a:pPr>
            <a:fld id="{645147DE-B03B-4BCC-8448-661C986D86EF}"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612648" y="1600200"/>
            <a:ext cx="8153400" cy="4495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C0866E5C-5C72-4FC3-8C0A-5B561E5FD18B}" type="datetimeFigureOut">
              <a:rPr lang="es-ES"/>
              <a:pPr>
                <a:defRPr/>
              </a:pPr>
              <a:t>09/10/2017</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5608E04B-CA79-461E-807D-CDA2F86444F4}"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3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4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s-ES" smtClean="0"/>
              <a:t>Haga clic para modificar el estilo de título del patrón</a:t>
            </a:r>
            <a:endParaRPr lang="en-US"/>
          </a:p>
        </p:txBody>
      </p:sp>
      <p:sp>
        <p:nvSpPr>
          <p:cNvPr id="7" name="11 Marcador de fecha"/>
          <p:cNvSpPr>
            <a:spLocks noGrp="1"/>
          </p:cNvSpPr>
          <p:nvPr>
            <p:ph type="dt" sz="half" idx="10"/>
          </p:nvPr>
        </p:nvSpPr>
        <p:spPr/>
        <p:txBody>
          <a:bodyPr/>
          <a:lstStyle>
            <a:lvl1pPr>
              <a:defRPr/>
            </a:lvl1pPr>
          </a:lstStyle>
          <a:p>
            <a:pPr>
              <a:defRPr/>
            </a:pPr>
            <a:fld id="{BAB33C5C-F928-4263-B8B9-AC8EDBBCFA42}" type="datetimeFigureOut">
              <a:rPr lang="es-ES"/>
              <a:pPr>
                <a:defRPr/>
              </a:pPr>
              <a:t>09/10/2017</a:t>
            </a:fld>
            <a:endParaRPr lang="es-ES"/>
          </a:p>
        </p:txBody>
      </p:sp>
      <p:sp>
        <p:nvSpPr>
          <p:cNvPr id="8" name="12 Marcador de número de diapositiva"/>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6098CC71-99CB-410C-9988-D5346EF426AD}" type="slidenum">
              <a:rPr lang="es-ES"/>
              <a:pPr>
                <a:defRPr/>
              </a:pPr>
              <a:t>‹Nº›</a:t>
            </a:fld>
            <a:endParaRPr lang="es-ES"/>
          </a:p>
        </p:txBody>
      </p:sp>
      <p:sp>
        <p:nvSpPr>
          <p:cNvPr id="9" name="13 Marcador de pie de página"/>
          <p:cNvSpPr>
            <a:spLocks noGrp="1"/>
          </p:cNvSpPr>
          <p:nvPr>
            <p:ph type="ftr" sz="quarter" idx="12"/>
          </p:nvPr>
        </p:nvSpPr>
        <p:spPr/>
        <p:txBody>
          <a:bodyPr/>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609600"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844901"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7 Marcador de fecha"/>
          <p:cNvSpPr>
            <a:spLocks noGrp="1"/>
          </p:cNvSpPr>
          <p:nvPr>
            <p:ph type="dt" sz="half" idx="10"/>
          </p:nvPr>
        </p:nvSpPr>
        <p:spPr/>
        <p:txBody>
          <a:bodyPr rtlCol="0"/>
          <a:lstStyle>
            <a:lvl1pPr>
              <a:defRPr/>
            </a:lvl1pPr>
          </a:lstStyle>
          <a:p>
            <a:pPr>
              <a:defRPr/>
            </a:pPr>
            <a:fld id="{4398AC8A-5DC2-4E4D-81C2-1CCD029DAC8B}" type="datetimeFigureOut">
              <a:rPr lang="es-ES"/>
              <a:pPr>
                <a:defRPr/>
              </a:pPr>
              <a:t>09/10/2017</a:t>
            </a:fld>
            <a:endParaRPr lang="es-ES"/>
          </a:p>
        </p:txBody>
      </p:sp>
      <p:sp>
        <p:nvSpPr>
          <p:cNvPr id="6" name="9 Marcador de número de diapositiva"/>
          <p:cNvSpPr>
            <a:spLocks noGrp="1"/>
          </p:cNvSpPr>
          <p:nvPr>
            <p:ph type="sldNum" sz="quarter" idx="11"/>
          </p:nvPr>
        </p:nvSpPr>
        <p:spPr/>
        <p:txBody>
          <a:bodyPr rtlCol="0"/>
          <a:lstStyle>
            <a:lvl1pPr>
              <a:defRPr/>
            </a:lvl1pPr>
          </a:lstStyle>
          <a:p>
            <a:pPr>
              <a:defRPr/>
            </a:pPr>
            <a:fld id="{9707AF6D-3BAF-4A4C-B48D-DFC2570F8461}" type="slidenum">
              <a:rPr lang="es-ES"/>
              <a:pPr>
                <a:defRPr/>
              </a:pPr>
              <a:t>‹Nº›</a:t>
            </a:fld>
            <a:endParaRPr lang="es-ES"/>
          </a:p>
        </p:txBody>
      </p:sp>
      <p:sp>
        <p:nvSpPr>
          <p:cNvPr id="7" name="11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609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800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9 Marcador de fecha"/>
          <p:cNvSpPr>
            <a:spLocks noGrp="1"/>
          </p:cNvSpPr>
          <p:nvPr>
            <p:ph type="dt" sz="half" idx="10"/>
          </p:nvPr>
        </p:nvSpPr>
        <p:spPr/>
        <p:txBody>
          <a:bodyPr rtlCol="0"/>
          <a:lstStyle>
            <a:lvl1pPr>
              <a:defRPr/>
            </a:lvl1pPr>
          </a:lstStyle>
          <a:p>
            <a:pPr>
              <a:defRPr/>
            </a:pPr>
            <a:fld id="{C4101B68-1850-43AC-BE7B-916A27CD7989}" type="datetimeFigureOut">
              <a:rPr lang="es-ES"/>
              <a:pPr>
                <a:defRPr/>
              </a:pPr>
              <a:t>09/10/2017</a:t>
            </a:fld>
            <a:endParaRPr lang="es-ES"/>
          </a:p>
        </p:txBody>
      </p:sp>
      <p:sp>
        <p:nvSpPr>
          <p:cNvPr id="8" name="11 Marcador de número de diapositiva"/>
          <p:cNvSpPr>
            <a:spLocks noGrp="1"/>
          </p:cNvSpPr>
          <p:nvPr>
            <p:ph type="sldNum" sz="quarter" idx="11"/>
          </p:nvPr>
        </p:nvSpPr>
        <p:spPr/>
        <p:txBody>
          <a:bodyPr rtlCol="0"/>
          <a:lstStyle>
            <a:lvl1pPr>
              <a:defRPr/>
            </a:lvl1pPr>
          </a:lstStyle>
          <a:p>
            <a:pPr>
              <a:defRPr/>
            </a:pPr>
            <a:fld id="{BA3442EF-5949-4D1D-83AC-DDBBDEAFB8E6}" type="slidenum">
              <a:rPr lang="es-ES"/>
              <a:pPr>
                <a:defRPr/>
              </a:pPr>
              <a:t>‹Nº›</a:t>
            </a:fld>
            <a:endParaRPr lang="es-ES"/>
          </a:p>
        </p:txBody>
      </p:sp>
      <p:sp>
        <p:nvSpPr>
          <p:cNvPr id="9" name="13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C16FBED3-3C48-4CF5-816F-85A379163242}" type="datetimeFigureOut">
              <a:rPr lang="es-ES"/>
              <a:pPr>
                <a:defRPr/>
              </a:pPr>
              <a:t>09/10/2017</a:t>
            </a:fld>
            <a:endParaRPr lang="es-ES"/>
          </a:p>
        </p:txBody>
      </p:sp>
      <p:sp>
        <p:nvSpPr>
          <p:cNvPr id="4" name="2 Marcador de pie de página"/>
          <p:cNvSpPr>
            <a:spLocks noGrp="1"/>
          </p:cNvSpPr>
          <p:nvPr>
            <p:ph type="ftr" sz="quarter" idx="11"/>
          </p:nvPr>
        </p:nvSpPr>
        <p:spPr/>
        <p:txBody>
          <a:bodyPr/>
          <a:lstStyle>
            <a:lvl1pPr>
              <a:defRPr/>
            </a:lvl1pPr>
          </a:lstStyle>
          <a:p>
            <a:pPr>
              <a:defRPr/>
            </a:pPr>
            <a:endParaRPr lang="es-ES"/>
          </a:p>
        </p:txBody>
      </p:sp>
      <p:sp>
        <p:nvSpPr>
          <p:cNvPr id="5" name="22 Marcador de número de diapositiva"/>
          <p:cNvSpPr>
            <a:spLocks noGrp="1"/>
          </p:cNvSpPr>
          <p:nvPr>
            <p:ph type="sldNum" sz="quarter" idx="12"/>
          </p:nvPr>
        </p:nvSpPr>
        <p:spPr/>
        <p:txBody>
          <a:bodyPr/>
          <a:lstStyle>
            <a:lvl1pPr>
              <a:defRPr/>
            </a:lvl1pPr>
          </a:lstStyle>
          <a:p>
            <a:pPr>
              <a:defRPr/>
            </a:pPr>
            <a:fld id="{49E73C92-715F-4065-BE7A-2359D3423F1B}"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9B2EF361-A0B9-4E94-A99A-12608E8DE51F}" type="datetimeFigureOut">
              <a:rPr lang="es-ES"/>
              <a:pPr>
                <a:defRPr/>
              </a:pPr>
              <a:t>09/10/2017</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A88EC077-071D-48BE-B6BB-34E3DCEEFE1B}"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lstStyle>
            <a:lvl1pPr algn="l">
              <a:buNone/>
              <a:defRPr sz="4400" b="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7B26D09B-DFCB-4D7A-A119-5E1968BD2EF6}" type="datetimeFigureOut">
              <a:rPr lang="es-ES"/>
              <a:pPr>
                <a:defRPr/>
              </a:pPr>
              <a:t>09/10/2017</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AEFB5D7F-A58F-45EF-89AD-ED98D518C828}"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4 Rectángulo"/>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Rectángulo"/>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Rectángulo"/>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2" name="1 Título"/>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11 Marcador de fecha"/>
          <p:cNvSpPr>
            <a:spLocks noGrp="1"/>
          </p:cNvSpPr>
          <p:nvPr>
            <p:ph type="dt" sz="half" idx="10"/>
          </p:nvPr>
        </p:nvSpPr>
        <p:spPr>
          <a:xfrm>
            <a:off x="6248400" y="6248400"/>
            <a:ext cx="2667000" cy="365125"/>
          </a:xfrm>
        </p:spPr>
        <p:txBody>
          <a:bodyPr rtlCol="0"/>
          <a:lstStyle>
            <a:lvl1pPr>
              <a:defRPr/>
            </a:lvl1pPr>
          </a:lstStyle>
          <a:p>
            <a:pPr>
              <a:defRPr/>
            </a:pPr>
            <a:fld id="{DB1F7F6A-194A-4E1C-A9CD-97B26E4C5EC2}" type="datetimeFigureOut">
              <a:rPr lang="es-ES"/>
              <a:pPr>
                <a:defRPr/>
              </a:pPr>
              <a:t>09/10/2017</a:t>
            </a:fld>
            <a:endParaRPr lang="es-ES"/>
          </a:p>
        </p:txBody>
      </p:sp>
      <p:sp>
        <p:nvSpPr>
          <p:cNvPr id="10" name="12 Marcador de número de diapositiva"/>
          <p:cNvSpPr>
            <a:spLocks noGrp="1"/>
          </p:cNvSpPr>
          <p:nvPr>
            <p:ph type="sldNum" sz="quarter" idx="11"/>
          </p:nvPr>
        </p:nvSpPr>
        <p:spPr>
          <a:xfrm>
            <a:off x="0" y="4667250"/>
            <a:ext cx="1447800" cy="663575"/>
          </a:xfrm>
        </p:spPr>
        <p:txBody>
          <a:bodyPr rtlCol="0"/>
          <a:lstStyle>
            <a:lvl1pPr>
              <a:defRPr sz="2800"/>
            </a:lvl1pPr>
          </a:lstStyle>
          <a:p>
            <a:pPr>
              <a:defRPr/>
            </a:pPr>
            <a:fld id="{71220B43-1A3D-4879-BC85-DBC656D8E8B9}" type="slidenum">
              <a:rPr lang="es-ES"/>
              <a:pPr>
                <a:defRPr/>
              </a:pPr>
              <a:t>‹Nº›</a:t>
            </a:fld>
            <a:endParaRPr lang="es-ES"/>
          </a:p>
        </p:txBody>
      </p:sp>
      <p:sp>
        <p:nvSpPr>
          <p:cNvPr id="11" name="13 Marcador de pie de página"/>
          <p:cNvSpPr>
            <a:spLocks noGrp="1"/>
          </p:cNvSpPr>
          <p:nvPr>
            <p:ph type="ftr" sz="quarter" idx="12"/>
          </p:nvPr>
        </p:nvSpPr>
        <p:spPr>
          <a:xfrm>
            <a:off x="1600200" y="6248400"/>
            <a:ext cx="4572000" cy="365125"/>
          </a:xfrm>
        </p:spPr>
        <p:txBody>
          <a:bodyPr rtlCol="0"/>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21 Marcador de título"/>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12 Marcador de texto"/>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D742E20C-434D-4D67-A2A7-8C02D2283D68}" type="datetimeFigureOut">
              <a:rPr lang="es-ES"/>
              <a:pPr>
                <a:defRPr/>
              </a:pPr>
              <a:t>09/10/2017</a:t>
            </a:fld>
            <a:endParaRPr lang="es-ES"/>
          </a:p>
        </p:txBody>
      </p:sp>
      <p:sp>
        <p:nvSpPr>
          <p:cNvPr id="3" name="2 Marcador de pie de página"/>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s-ES"/>
          </a:p>
        </p:txBody>
      </p:sp>
      <p:sp>
        <p:nvSpPr>
          <p:cNvPr id="7" name="6 Rectángulo"/>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Rectángulo"/>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1BE3F108-458B-4488-84F8-C8F7B1096EBE}"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19" r:id="rId1"/>
    <p:sldLayoutId id="2147483715" r:id="rId2"/>
    <p:sldLayoutId id="2147483720" r:id="rId3"/>
    <p:sldLayoutId id="2147483721" r:id="rId4"/>
    <p:sldLayoutId id="2147483722" r:id="rId5"/>
    <p:sldLayoutId id="2147483716" r:id="rId6"/>
    <p:sldLayoutId id="2147483723" r:id="rId7"/>
    <p:sldLayoutId id="2147483717" r:id="rId8"/>
    <p:sldLayoutId id="2147483724" r:id="rId9"/>
    <p:sldLayoutId id="2147483718" r:id="rId10"/>
    <p:sldLayoutId id="2147483725"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Resultado de imagen para amor y dinero"/>
          <p:cNvPicPr>
            <a:picLocks noChangeAspect="1" noChangeArrowheads="1"/>
          </p:cNvPicPr>
          <p:nvPr/>
        </p:nvPicPr>
        <p:blipFill>
          <a:blip r:embed="rId2" cstate="print"/>
          <a:srcRect/>
          <a:stretch>
            <a:fillRect/>
          </a:stretch>
        </p:blipFill>
        <p:spPr bwMode="auto">
          <a:xfrm>
            <a:off x="5652120" y="2636912"/>
            <a:ext cx="3185340" cy="2376264"/>
          </a:xfrm>
          <a:prstGeom prst="rect">
            <a:avLst/>
          </a:prstGeom>
          <a:noFill/>
        </p:spPr>
      </p:pic>
      <p:sp>
        <p:nvSpPr>
          <p:cNvPr id="7" name="6 Título"/>
          <p:cNvSpPr>
            <a:spLocks noGrp="1"/>
          </p:cNvSpPr>
          <p:nvPr>
            <p:ph type="ctrTitle"/>
          </p:nvPr>
        </p:nvSpPr>
        <p:spPr>
          <a:xfrm>
            <a:off x="179512" y="116632"/>
            <a:ext cx="7773988" cy="3860800"/>
          </a:xfrm>
        </p:spPr>
        <p:txBody>
          <a:bodyPr>
            <a:normAutofit fontScale="90000"/>
          </a:bodyPr>
          <a:lstStyle/>
          <a:p>
            <a:pPr eaLnBrk="1" fontAlgn="auto" hangingPunct="1">
              <a:spcAft>
                <a:spcPts val="0"/>
              </a:spcAft>
              <a:defRPr/>
            </a:pP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AR" b="1" dirty="0" smtClean="0">
                <a:latin typeface="Garamond" pitchFamily="18" charset="0"/>
              </a:rPr>
              <a:t/>
            </a:r>
            <a:br>
              <a:rPr lang="es-AR" b="1" dirty="0" smtClean="0">
                <a:latin typeface="Garamond" pitchFamily="18" charset="0"/>
              </a:rPr>
            </a:br>
            <a:r>
              <a:rPr lang="es-ES" dirty="0" smtClean="0"/>
              <a:t>Efectos patrimoniales </a:t>
            </a:r>
            <a:br>
              <a:rPr lang="es-ES" dirty="0" smtClean="0"/>
            </a:br>
            <a:r>
              <a:rPr lang="es-ES" dirty="0" smtClean="0"/>
              <a:t>del matrimonio y de las uniones </a:t>
            </a:r>
            <a:r>
              <a:rPr lang="es-ES" dirty="0" err="1" smtClean="0"/>
              <a:t>convivenciales</a:t>
            </a:r>
            <a:r>
              <a:rPr lang="es-ES" dirty="0" smtClean="0"/>
              <a:t> </a:t>
            </a:r>
            <a:br>
              <a:rPr lang="es-ES" dirty="0" smtClean="0"/>
            </a:br>
            <a:r>
              <a:rPr lang="es-ES" b="1" dirty="0" smtClean="0">
                <a:solidFill>
                  <a:schemeClr val="accent1">
                    <a:lumMod val="60000"/>
                    <a:lumOff val="40000"/>
                  </a:schemeClr>
                </a:solidFill>
              </a:rPr>
              <a:t>Análisis comparativo</a:t>
            </a:r>
            <a:r>
              <a:rPr lang="es-AR" dirty="0" smtClean="0"/>
              <a:t/>
            </a:r>
            <a:br>
              <a:rPr lang="es-AR" dirty="0" smtClean="0"/>
            </a:br>
            <a:r>
              <a:rPr lang="es-AR" b="1" dirty="0" smtClean="0">
                <a:latin typeface="Garamond" pitchFamily="18" charset="0"/>
              </a:rPr>
              <a:t/>
            </a:r>
            <a:br>
              <a:rPr lang="es-AR" b="1" dirty="0" smtClean="0">
                <a:latin typeface="Garamond" pitchFamily="18" charset="0"/>
              </a:rPr>
            </a:br>
            <a:endParaRPr lang="es-AR" dirty="0"/>
          </a:p>
        </p:txBody>
      </p:sp>
      <p:sp>
        <p:nvSpPr>
          <p:cNvPr id="8" name="2 Subtítulo"/>
          <p:cNvSpPr txBox="1">
            <a:spLocks/>
          </p:cNvSpPr>
          <p:nvPr/>
        </p:nvSpPr>
        <p:spPr bwMode="auto">
          <a:xfrm>
            <a:off x="3563888" y="4221088"/>
            <a:ext cx="5256584" cy="180020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auto" latinLnBrk="0" hangingPunct="0">
              <a:lnSpc>
                <a:spcPct val="100000"/>
              </a:lnSpc>
              <a:spcBef>
                <a:spcPts val="700"/>
              </a:spcBef>
              <a:spcAft>
                <a:spcPts val="0"/>
              </a:spcAft>
              <a:buClr>
                <a:schemeClr val="accent2"/>
              </a:buClr>
              <a:buSzPct val="60000"/>
              <a:buFont typeface="Wingdings" pitchFamily="2" charset="2"/>
              <a:buNone/>
              <a:tabLst/>
              <a:defRPr/>
            </a:pPr>
            <a:endParaRPr kumimoji="0" lang="es-AR" sz="2800" b="1" i="0" u="none" strike="noStrike" kern="1200" cap="none" spc="0" normalizeH="0" baseline="0" noProof="0" dirty="0" smtClean="0">
              <a:ln>
                <a:noFill/>
              </a:ln>
              <a:solidFill>
                <a:srgbClr val="FFFFFF"/>
              </a:solidFill>
              <a:effectLst/>
              <a:uLnTx/>
              <a:uFillTx/>
              <a:latin typeface="+mn-lt"/>
              <a:ea typeface="+mn-ea"/>
              <a:cs typeface="+mn-cs"/>
            </a:endParaRPr>
          </a:p>
          <a:p>
            <a:pPr marL="0" marR="0" lvl="0" indent="0" algn="r" defTabSz="914400" rtl="0" eaLnBrk="0" fontAlgn="auto" latinLnBrk="0" hangingPunct="0">
              <a:lnSpc>
                <a:spcPct val="100000"/>
              </a:lnSpc>
              <a:spcBef>
                <a:spcPts val="700"/>
              </a:spcBef>
              <a:spcAft>
                <a:spcPts val="0"/>
              </a:spcAft>
              <a:buClr>
                <a:schemeClr val="accent2"/>
              </a:buClr>
              <a:buSzPct val="60000"/>
              <a:buFont typeface="Wingdings" pitchFamily="2" charset="2"/>
              <a:buNone/>
              <a:tabLst/>
              <a:defRPr/>
            </a:pPr>
            <a:r>
              <a:rPr kumimoji="0" lang="es-AR" sz="2000" b="1" i="0" u="none" strike="noStrike" kern="1200" cap="none" spc="0" normalizeH="0" baseline="0" noProof="0" dirty="0" err="1" smtClean="0">
                <a:ln>
                  <a:noFill/>
                </a:ln>
                <a:solidFill>
                  <a:srgbClr val="FFFFFF"/>
                </a:solidFill>
                <a:effectLst/>
                <a:uLnTx/>
                <a:uFillTx/>
                <a:latin typeface="+mn-lt"/>
                <a:ea typeface="+mn-ea"/>
                <a:cs typeface="+mn-cs"/>
              </a:rPr>
              <a:t>Abog</a:t>
            </a:r>
            <a:r>
              <a:rPr kumimoji="0" lang="es-AR" sz="2000" b="1" i="0" u="none" strike="noStrike" kern="1200" cap="none" spc="0" normalizeH="0" baseline="0" noProof="0" dirty="0" smtClean="0">
                <a:ln>
                  <a:noFill/>
                </a:ln>
                <a:solidFill>
                  <a:srgbClr val="FFFFFF"/>
                </a:solidFill>
                <a:effectLst/>
                <a:uLnTx/>
                <a:uFillTx/>
                <a:latin typeface="+mn-lt"/>
                <a:ea typeface="+mn-ea"/>
                <a:cs typeface="+mn-cs"/>
              </a:rPr>
              <a:t>. María Magdalena </a:t>
            </a:r>
            <a:r>
              <a:rPr kumimoji="0" lang="es-AR" sz="2000" b="1" i="0" u="none" strike="noStrike" kern="1200" cap="none" spc="0" normalizeH="0" baseline="0" noProof="0" dirty="0" err="1" smtClean="0">
                <a:ln>
                  <a:noFill/>
                </a:ln>
                <a:solidFill>
                  <a:srgbClr val="FFFFFF"/>
                </a:solidFill>
                <a:effectLst/>
                <a:uLnTx/>
                <a:uFillTx/>
                <a:latin typeface="+mn-lt"/>
                <a:ea typeface="+mn-ea"/>
                <a:cs typeface="+mn-cs"/>
              </a:rPr>
              <a:t>Galli</a:t>
            </a:r>
            <a:r>
              <a:rPr kumimoji="0" lang="es-AR" sz="2000" b="1" i="0" u="none" strike="noStrike" kern="1200" cap="none" spc="0" normalizeH="0" baseline="0" noProof="0" dirty="0" smtClean="0">
                <a:ln>
                  <a:noFill/>
                </a:ln>
                <a:solidFill>
                  <a:srgbClr val="FFFFFF"/>
                </a:solidFill>
                <a:effectLst/>
                <a:uLnTx/>
                <a:uFillTx/>
                <a:latin typeface="+mn-lt"/>
                <a:ea typeface="+mn-ea"/>
                <a:cs typeface="+mn-cs"/>
              </a:rPr>
              <a:t> </a:t>
            </a:r>
            <a:r>
              <a:rPr kumimoji="0" lang="es-AR" sz="2000" b="1" i="0" u="none" strike="noStrike" kern="1200" cap="none" spc="0" normalizeH="0" baseline="0" noProof="0" dirty="0" err="1" smtClean="0">
                <a:ln>
                  <a:noFill/>
                </a:ln>
                <a:solidFill>
                  <a:srgbClr val="FFFFFF"/>
                </a:solidFill>
                <a:effectLst/>
                <a:uLnTx/>
                <a:uFillTx/>
                <a:latin typeface="+mn-lt"/>
                <a:ea typeface="+mn-ea"/>
                <a:cs typeface="+mn-cs"/>
              </a:rPr>
              <a:t>Fiant</a:t>
            </a:r>
            <a:r>
              <a:rPr kumimoji="0" lang="es-AR" sz="2000" b="1" i="0" u="none" strike="noStrike" kern="1200" cap="none" spc="0" normalizeH="0" baseline="0" noProof="0" dirty="0" smtClean="0">
                <a:ln>
                  <a:noFill/>
                </a:ln>
                <a:solidFill>
                  <a:srgbClr val="FFFFFF"/>
                </a:solidFill>
                <a:effectLst/>
                <a:uLnTx/>
                <a:uFillTx/>
                <a:latin typeface="+mn-lt"/>
                <a:ea typeface="+mn-ea"/>
                <a:cs typeface="+mn-cs"/>
              </a:rPr>
              <a:t> </a:t>
            </a:r>
            <a:endParaRPr lang="es-AR" sz="2000" b="1" dirty="0" smtClean="0">
              <a:solidFill>
                <a:srgbClr val="FFFFFF"/>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404664"/>
            <a:ext cx="8496944" cy="3673624"/>
          </a:xfrm>
        </p:spPr>
        <p:txBody>
          <a:bodyPr/>
          <a:lstStyle/>
          <a:p>
            <a:pPr algn="ctr"/>
            <a:r>
              <a:rPr lang="es-AR" sz="6000" dirty="0" smtClean="0"/>
              <a:t>MÉTODO DEL CÓDIGO PARA LA REGULACIÓN DE LOS EFECTOS PATRIMONIALES</a:t>
            </a:r>
            <a:endParaRPr lang="es-AR" sz="6000" dirty="0"/>
          </a:p>
        </p:txBody>
      </p:sp>
      <p:pic>
        <p:nvPicPr>
          <p:cNvPr id="3" name="Picture 2" descr="http://florenciasuarez.com/wp-content/uploads/2015/07/infojus-2-510x300.jpg"/>
          <p:cNvPicPr>
            <a:picLocks noChangeAspect="1" noChangeArrowheads="1"/>
          </p:cNvPicPr>
          <p:nvPr/>
        </p:nvPicPr>
        <p:blipFill>
          <a:blip r:embed="rId2" cstate="print"/>
          <a:srcRect/>
          <a:stretch>
            <a:fillRect/>
          </a:stretch>
        </p:blipFill>
        <p:spPr bwMode="auto">
          <a:xfrm>
            <a:off x="5076056" y="4365104"/>
            <a:ext cx="3919702" cy="2305707"/>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RÉGIMEN DEL MATRIMONIO</a:t>
            </a:r>
            <a:endParaRPr lang="es-AR" dirty="0"/>
          </a:p>
        </p:txBody>
      </p:sp>
      <p:sp>
        <p:nvSpPr>
          <p:cNvPr id="3" name="2 Marcador de contenido"/>
          <p:cNvSpPr>
            <a:spLocks noGrp="1"/>
          </p:cNvSpPr>
          <p:nvPr>
            <p:ph sz="quarter" idx="1"/>
          </p:nvPr>
        </p:nvSpPr>
        <p:spPr/>
        <p:txBody>
          <a:bodyPr/>
          <a:lstStyle/>
          <a:p>
            <a:r>
              <a:rPr lang="es-AR" dirty="0" smtClean="0"/>
              <a:t>Título 2 del Libro Segundo</a:t>
            </a:r>
          </a:p>
          <a:p>
            <a:r>
              <a:rPr lang="es-AR" dirty="0" smtClean="0"/>
              <a:t>Convenciones matrimoniales</a:t>
            </a:r>
          </a:p>
          <a:p>
            <a:r>
              <a:rPr lang="es-AR" dirty="0" smtClean="0"/>
              <a:t>Disposiciones comunes a ambos regímenes</a:t>
            </a:r>
          </a:p>
          <a:p>
            <a:r>
              <a:rPr lang="es-AR" dirty="0" smtClean="0"/>
              <a:t>Régimen de Comunidad </a:t>
            </a:r>
            <a:r>
              <a:rPr lang="es-AR" i="1" dirty="0" smtClean="0"/>
              <a:t>–legal o supletorio-</a:t>
            </a:r>
            <a:r>
              <a:rPr lang="es-AR" dirty="0" smtClean="0"/>
              <a:t>: Comunidad diferida restringida a los gananciales</a:t>
            </a:r>
          </a:p>
          <a:p>
            <a:r>
              <a:rPr lang="es-AR" dirty="0" smtClean="0"/>
              <a:t>Régimen de Separación de bienes </a:t>
            </a:r>
            <a:r>
              <a:rPr lang="es-AR" i="1" dirty="0" smtClean="0"/>
              <a:t>–convencional-</a:t>
            </a:r>
            <a:endParaRPr lang="es-AR"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RÉGIMEN DE LAS UNIONES CONVIVENCIALES</a:t>
            </a:r>
            <a:endParaRPr lang="es-AR" dirty="0"/>
          </a:p>
        </p:txBody>
      </p:sp>
      <p:sp>
        <p:nvSpPr>
          <p:cNvPr id="3" name="2 Marcador de contenido"/>
          <p:cNvSpPr>
            <a:spLocks noGrp="1"/>
          </p:cNvSpPr>
          <p:nvPr>
            <p:ph sz="quarter" idx="1"/>
          </p:nvPr>
        </p:nvSpPr>
        <p:spPr/>
        <p:txBody>
          <a:bodyPr/>
          <a:lstStyle/>
          <a:p>
            <a:r>
              <a:rPr lang="es-AR" dirty="0" smtClean="0"/>
              <a:t>Título 3 del Libro Segundo prevé el régimen aplicable a los efectos personales y patrimoniales</a:t>
            </a:r>
          </a:p>
          <a:p>
            <a:r>
              <a:rPr lang="es-AR" dirty="0" smtClean="0"/>
              <a:t>Efectos imperativos</a:t>
            </a:r>
          </a:p>
          <a:p>
            <a:r>
              <a:rPr lang="es-AR" dirty="0" smtClean="0"/>
              <a:t>Efectos pactados</a:t>
            </a:r>
          </a:p>
          <a:p>
            <a:r>
              <a:rPr lang="es-AR" dirty="0" smtClean="0"/>
              <a:t>Efectos supletorios</a:t>
            </a:r>
          </a:p>
          <a:p>
            <a:r>
              <a:rPr lang="es-AR" dirty="0" smtClean="0"/>
              <a:t>La registración y sus consecuencias patrimoniales</a:t>
            </a:r>
          </a:p>
          <a:p>
            <a:pPr lvl="1"/>
            <a:r>
              <a:rPr lang="es-AR" dirty="0" smtClean="0"/>
              <a:t>Para la protección de la vivienda</a:t>
            </a:r>
          </a:p>
          <a:p>
            <a:pPr lvl="1"/>
            <a:r>
              <a:rPr lang="es-AR" dirty="0" smtClean="0"/>
              <a:t>Para la </a:t>
            </a:r>
            <a:r>
              <a:rPr lang="es-AR" dirty="0" err="1" smtClean="0"/>
              <a:t>oponibilidad</a:t>
            </a:r>
            <a:r>
              <a:rPr lang="es-AR" dirty="0" smtClean="0"/>
              <a:t> de pactos frente a terceros</a:t>
            </a: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980728"/>
            <a:ext cx="8280920" cy="1828800"/>
          </a:xfrm>
        </p:spPr>
        <p:txBody>
          <a:bodyPr/>
          <a:lstStyle/>
          <a:p>
            <a:pPr algn="ctr"/>
            <a:r>
              <a:rPr lang="es-AR" dirty="0" smtClean="0"/>
              <a:t>Régimen imperativo en el matrimonio y en la unión </a:t>
            </a:r>
            <a:r>
              <a:rPr lang="es-AR" dirty="0" err="1" smtClean="0"/>
              <a:t>convivencial</a:t>
            </a:r>
            <a:endParaRPr lang="es-AR" dirty="0"/>
          </a:p>
        </p:txBody>
      </p:sp>
      <p:pic>
        <p:nvPicPr>
          <p:cNvPr id="14338" name="Picture 2" descr="Resultado de imagen para amor y dinero"/>
          <p:cNvPicPr>
            <a:picLocks noChangeAspect="1" noChangeArrowheads="1"/>
          </p:cNvPicPr>
          <p:nvPr/>
        </p:nvPicPr>
        <p:blipFill>
          <a:blip r:embed="rId2" cstate="print"/>
          <a:srcRect/>
          <a:stretch>
            <a:fillRect/>
          </a:stretch>
        </p:blipFill>
        <p:spPr bwMode="auto">
          <a:xfrm>
            <a:off x="5334000" y="3356992"/>
            <a:ext cx="3810000" cy="3810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SOLUCIONES LEGALES COMUNES</a:t>
            </a:r>
            <a:endParaRPr lang="es-AR" dirty="0"/>
          </a:p>
        </p:txBody>
      </p:sp>
      <p:sp>
        <p:nvSpPr>
          <p:cNvPr id="3" name="2 Marcador de contenido"/>
          <p:cNvSpPr>
            <a:spLocks noGrp="1"/>
          </p:cNvSpPr>
          <p:nvPr>
            <p:ph sz="quarter" idx="1"/>
          </p:nvPr>
        </p:nvSpPr>
        <p:spPr/>
        <p:txBody>
          <a:bodyPr/>
          <a:lstStyle/>
          <a:p>
            <a:r>
              <a:rPr lang="es-AR" dirty="0" smtClean="0"/>
              <a:t>Deber de contribución (arts. 455 y 520 CCC)</a:t>
            </a:r>
          </a:p>
          <a:p>
            <a:r>
              <a:rPr lang="es-AR" dirty="0" smtClean="0"/>
              <a:t>Responsabilidad por deudas frente a terceros (arts. 461 y 521 CCC)</a:t>
            </a:r>
          </a:p>
          <a:p>
            <a:r>
              <a:rPr lang="es-AR" dirty="0" smtClean="0"/>
              <a:t>Protección de la vivienda familiar (arts. 456 a 458 y 522 CCC)</a:t>
            </a:r>
          </a:p>
          <a:p>
            <a:pPr>
              <a:buNone/>
            </a:pPr>
            <a:r>
              <a:rPr lang="es-AR" dirty="0" smtClean="0"/>
              <a:t> </a:t>
            </a:r>
            <a:endParaRPr lang="es-A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CONTENIDOS DIVERSOS</a:t>
            </a:r>
            <a:endParaRPr lang="es-AR" dirty="0"/>
          </a:p>
        </p:txBody>
      </p:sp>
      <p:sp>
        <p:nvSpPr>
          <p:cNvPr id="3" name="2 Marcador de contenido"/>
          <p:cNvSpPr>
            <a:spLocks noGrp="1"/>
          </p:cNvSpPr>
          <p:nvPr>
            <p:ph sz="quarter" idx="1"/>
          </p:nvPr>
        </p:nvSpPr>
        <p:spPr>
          <a:xfrm>
            <a:off x="323528" y="1600200"/>
            <a:ext cx="8442520" cy="4997152"/>
          </a:xfrm>
        </p:spPr>
        <p:txBody>
          <a:bodyPr/>
          <a:lstStyle/>
          <a:p>
            <a:r>
              <a:rPr lang="es-AR" b="1" dirty="0" smtClean="0"/>
              <a:t>En el régimen del Matrimonio</a:t>
            </a:r>
            <a:r>
              <a:rPr lang="es-AR" dirty="0" smtClean="0"/>
              <a:t>: </a:t>
            </a:r>
            <a:r>
              <a:rPr lang="es-AR" sz="2400" dirty="0" smtClean="0"/>
              <a:t>normas sobre el mandato entre cónyuges (art. 459), la autorización judicial para representar al cónyuge ausente o impedido transitoriamente de expresar su voluntad (art. 460) y las restricciones a los actos de administración y disposición sobre bienes muebles no registrables indispensables para el hogar, destinados al uso personal del otro cónyuge o al ejercicio de su trabajo o profesión (art. 462)</a:t>
            </a:r>
          </a:p>
          <a:p>
            <a:r>
              <a:rPr lang="es-AR" sz="2800" b="1" dirty="0" smtClean="0"/>
              <a:t>En el régimen de la Unión </a:t>
            </a:r>
            <a:r>
              <a:rPr lang="es-AR" sz="2800" b="1" dirty="0" err="1" smtClean="0"/>
              <a:t>Convivencial</a:t>
            </a:r>
            <a:r>
              <a:rPr lang="es-AR" sz="2800" dirty="0" smtClean="0"/>
              <a:t>: </a:t>
            </a:r>
            <a:r>
              <a:rPr lang="es-AR" sz="2400" dirty="0" smtClean="0"/>
              <a:t>deber de asistencia entre los miembros de la pareja conviviente (art. 519) equivalente al previsto entre cónyuges convivientes (art. 431 </a:t>
            </a:r>
            <a:r>
              <a:rPr lang="es-AR" sz="2400" i="1" dirty="0" smtClean="0"/>
              <a:t>in fine</a:t>
            </a:r>
            <a:r>
              <a:rPr lang="es-AR" sz="2400" dirty="0" smtClean="0"/>
              <a:t> y 432). Aplicabilidad de pautas del art. 433 para la cuantificación de la prestación alimentaria. Sólo exigible durante la convivencia</a:t>
            </a:r>
          </a:p>
          <a:p>
            <a:endParaRPr lang="es-AR" sz="2800" dirty="0" smtClean="0"/>
          </a:p>
          <a:p>
            <a:endParaRPr lang="es-A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EXTENSIÓN EN EL TIEMPO</a:t>
            </a:r>
            <a:endParaRPr lang="es-AR" dirty="0"/>
          </a:p>
        </p:txBody>
      </p:sp>
      <p:sp>
        <p:nvSpPr>
          <p:cNvPr id="3" name="2 Marcador de contenido"/>
          <p:cNvSpPr>
            <a:spLocks noGrp="1"/>
          </p:cNvSpPr>
          <p:nvPr>
            <p:ph sz="quarter" idx="1"/>
          </p:nvPr>
        </p:nvSpPr>
        <p:spPr>
          <a:xfrm>
            <a:off x="179512" y="1600200"/>
            <a:ext cx="8784976" cy="4495800"/>
          </a:xfrm>
        </p:spPr>
        <p:txBody>
          <a:bodyPr/>
          <a:lstStyle/>
          <a:p>
            <a:r>
              <a:rPr lang="es-AR" sz="2400" b="1" dirty="0" smtClean="0"/>
              <a:t>Para el matrimonio</a:t>
            </a:r>
            <a:r>
              <a:rPr lang="es-AR" sz="2400" dirty="0" smtClean="0"/>
              <a:t>: Desde la celebración del matrimonio hasta que se extinga el vínculo, por el carácter necesario del régimen patrimonial</a:t>
            </a:r>
          </a:p>
          <a:p>
            <a:endParaRPr lang="es-AR" sz="2400" dirty="0" smtClean="0"/>
          </a:p>
          <a:p>
            <a:r>
              <a:rPr lang="es-AR" sz="2400" b="1" dirty="0" smtClean="0"/>
              <a:t>Para la unión </a:t>
            </a:r>
            <a:r>
              <a:rPr lang="es-AR" sz="2400" b="1" dirty="0" err="1" smtClean="0"/>
              <a:t>convivencial</a:t>
            </a:r>
            <a:r>
              <a:rPr lang="es-AR" sz="2400" dirty="0" smtClean="0"/>
              <a:t>: Desde que la relación de pareja puede ser calificada como unión </a:t>
            </a:r>
            <a:r>
              <a:rPr lang="es-AR" sz="2400" dirty="0" err="1" smtClean="0"/>
              <a:t>convivencial</a:t>
            </a:r>
            <a:r>
              <a:rPr lang="es-AR" sz="2400" dirty="0" smtClean="0"/>
              <a:t> (antigüedad mínima de dos años -art. 510 inc. e), hasta el cese de la convivencia. No se interpreta como cesada la misma, aunque la pareja no conviva, si esa situación obedece a motivos laborales u otros similares pero permanece la voluntad de vida en común (523 inc. g). La protección de la vivienda comienza con la registración de la unión </a:t>
            </a:r>
            <a:r>
              <a:rPr lang="es-AR" sz="2400" dirty="0" err="1" smtClean="0"/>
              <a:t>convivencial</a:t>
            </a:r>
            <a:r>
              <a:rPr lang="es-AR" sz="2400" dirty="0" smtClean="0"/>
              <a:t>.</a:t>
            </a:r>
          </a:p>
          <a:p>
            <a:endParaRPr lang="es-A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836712"/>
            <a:ext cx="7848872" cy="2260848"/>
          </a:xfrm>
        </p:spPr>
        <p:txBody>
          <a:bodyPr/>
          <a:lstStyle/>
          <a:p>
            <a:pPr algn="ctr"/>
            <a:r>
              <a:rPr lang="es-AR" dirty="0" smtClean="0"/>
              <a:t>DISTRIBUCIÓN DE BIENES COMO CONSECUENCIA DE LA RUPTURA DE LA PAREJA</a:t>
            </a:r>
            <a:endParaRPr lang="es-AR" dirty="0"/>
          </a:p>
        </p:txBody>
      </p:sp>
      <p:pic>
        <p:nvPicPr>
          <p:cNvPr id="10242" name="Picture 2" descr="Resultado de imagen para división de bienes en caso de concubinato"/>
          <p:cNvPicPr>
            <a:picLocks noChangeAspect="1" noChangeArrowheads="1"/>
          </p:cNvPicPr>
          <p:nvPr/>
        </p:nvPicPr>
        <p:blipFill>
          <a:blip r:embed="rId2" cstate="print"/>
          <a:srcRect/>
          <a:stretch>
            <a:fillRect/>
          </a:stretch>
        </p:blipFill>
        <p:spPr bwMode="auto">
          <a:xfrm>
            <a:off x="251520" y="3137740"/>
            <a:ext cx="3240360" cy="242714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EXTINCIÓN DEL MATRIMONIO POR DIVORCIO</a:t>
            </a:r>
            <a:endParaRPr lang="es-AR" dirty="0"/>
          </a:p>
        </p:txBody>
      </p:sp>
      <p:sp>
        <p:nvSpPr>
          <p:cNvPr id="3" name="2 Marcador de contenido"/>
          <p:cNvSpPr>
            <a:spLocks noGrp="1"/>
          </p:cNvSpPr>
          <p:nvPr>
            <p:ph sz="quarter" idx="1"/>
          </p:nvPr>
        </p:nvSpPr>
        <p:spPr>
          <a:xfrm>
            <a:off x="251520" y="1600200"/>
            <a:ext cx="8640960" cy="4925144"/>
          </a:xfrm>
        </p:spPr>
        <p:txBody>
          <a:bodyPr/>
          <a:lstStyle/>
          <a:p>
            <a:r>
              <a:rPr lang="es-AR" dirty="0" smtClean="0"/>
              <a:t>Las consecuencias dependen del régimen patrimonial vigente entre los cónyuges</a:t>
            </a:r>
          </a:p>
          <a:p>
            <a:r>
              <a:rPr lang="es-AR" dirty="0" smtClean="0"/>
              <a:t>Cónyuges separados de bienes: no hay bienes para partir, a excepción de los bienes en condominio</a:t>
            </a:r>
          </a:p>
          <a:p>
            <a:r>
              <a:rPr lang="es-AR" dirty="0" smtClean="0"/>
              <a:t>Cónyuges en comunidad: </a:t>
            </a:r>
          </a:p>
          <a:p>
            <a:pPr lvl="1"/>
            <a:r>
              <a:rPr lang="es-AR" sz="2000" dirty="0" smtClean="0"/>
              <a:t>la sentencia de divorcio provoca su extinción con efecto retroactivo a la demanda conjunta o notificación de la petición unilateral, o a la fecha de la separación de hecho que precedió el proceso </a:t>
            </a:r>
            <a:r>
              <a:rPr lang="es-AR" sz="2000" dirty="0" err="1" smtClean="0"/>
              <a:t>divorcial</a:t>
            </a:r>
            <a:r>
              <a:rPr lang="es-AR" sz="2000" dirty="0" smtClean="0"/>
              <a:t> (art. 480)</a:t>
            </a:r>
          </a:p>
          <a:p>
            <a:pPr lvl="1"/>
            <a:r>
              <a:rPr lang="es-AR" sz="2000" dirty="0" smtClean="0"/>
              <a:t>Todos los activos gananciales líquidos se dividen por mitades (arts. 497 y 498), y para la formación de las hijuelas cobra relevancia el derecho de atribución preferencial </a:t>
            </a:r>
            <a:r>
              <a:rPr lang="es-AR" sz="2000" dirty="0" err="1" smtClean="0"/>
              <a:t>invocable</a:t>
            </a:r>
            <a:r>
              <a:rPr lang="es-AR" sz="2000" dirty="0" smtClean="0"/>
              <a:t> por cada cónyuge sobre ciertos bienes (art. 499)</a:t>
            </a:r>
          </a:p>
          <a:p>
            <a:pPr lvl="1"/>
            <a:endParaRPr lang="es-AR"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¿Pueden celebrar pactos referidos a la distribución de los bienes?</a:t>
            </a:r>
            <a:endParaRPr lang="es-AR" dirty="0"/>
          </a:p>
        </p:txBody>
      </p:sp>
      <p:sp>
        <p:nvSpPr>
          <p:cNvPr id="3" name="2 Marcador de contenido"/>
          <p:cNvSpPr>
            <a:spLocks noGrp="1"/>
          </p:cNvSpPr>
          <p:nvPr>
            <p:ph sz="quarter" idx="1"/>
          </p:nvPr>
        </p:nvSpPr>
        <p:spPr/>
        <p:txBody>
          <a:bodyPr/>
          <a:lstStyle/>
          <a:p>
            <a:r>
              <a:rPr lang="es-AR" dirty="0" smtClean="0"/>
              <a:t>La respuesta depende de la oportunidad:</a:t>
            </a:r>
          </a:p>
          <a:p>
            <a:pPr lvl="1"/>
            <a:r>
              <a:rPr lang="es-AR" dirty="0" smtClean="0"/>
              <a:t>Los pactos de distribución de bienes no pueden integrar las convenciones matrimoniales ni celebrarse durante la vigencia del régimen, bajo pena de nulidad (arts. 446 y 447)</a:t>
            </a:r>
          </a:p>
          <a:p>
            <a:pPr lvl="1"/>
            <a:r>
              <a:rPr lang="es-AR" dirty="0" smtClean="0"/>
              <a:t>Son plenamente válidos si integran el convenio regulador que acompaña la demanda de divorcio, o el acuerdo al que arriben los cónyuges durante el proceso (arts. 439 y 440).  </a:t>
            </a:r>
          </a:p>
          <a:p>
            <a:endParaRPr lang="es-A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s://barbarayarturo.files.wordpress.com/2012/08/estirar-el-dinero2.jpg"/>
          <p:cNvPicPr/>
          <p:nvPr/>
        </p:nvPicPr>
        <p:blipFill>
          <a:blip r:embed="rId2" cstate="print"/>
          <a:srcRect/>
          <a:stretch>
            <a:fillRect/>
          </a:stretch>
        </p:blipFill>
        <p:spPr bwMode="auto">
          <a:xfrm>
            <a:off x="5220072" y="4489698"/>
            <a:ext cx="3449960" cy="2368302"/>
          </a:xfrm>
          <a:prstGeom prst="rect">
            <a:avLst/>
          </a:prstGeom>
          <a:noFill/>
          <a:ln w="9525">
            <a:noFill/>
            <a:miter lim="800000"/>
            <a:headEnd/>
            <a:tailEnd/>
          </a:ln>
        </p:spPr>
      </p:pic>
      <p:sp>
        <p:nvSpPr>
          <p:cNvPr id="2" name="1 Título"/>
          <p:cNvSpPr>
            <a:spLocks noGrp="1"/>
          </p:cNvSpPr>
          <p:nvPr>
            <p:ph type="title"/>
          </p:nvPr>
        </p:nvSpPr>
        <p:spPr/>
        <p:txBody>
          <a:bodyPr/>
          <a:lstStyle/>
          <a:p>
            <a:pPr algn="ctr"/>
            <a:r>
              <a:rPr lang="es-AR" dirty="0" smtClean="0"/>
              <a:t>DOS MODELOS DE PAREJAS ESTABLES EN EL CCC</a:t>
            </a:r>
            <a:endParaRPr lang="es-AR" dirty="0"/>
          </a:p>
        </p:txBody>
      </p:sp>
      <p:sp>
        <p:nvSpPr>
          <p:cNvPr id="3" name="2 Marcador de contenido"/>
          <p:cNvSpPr>
            <a:spLocks noGrp="1"/>
          </p:cNvSpPr>
          <p:nvPr>
            <p:ph sz="quarter" idx="1"/>
          </p:nvPr>
        </p:nvSpPr>
        <p:spPr>
          <a:xfrm>
            <a:off x="323528" y="1600200"/>
            <a:ext cx="8568952" cy="3412976"/>
          </a:xfrm>
        </p:spPr>
        <p:txBody>
          <a:bodyPr/>
          <a:lstStyle/>
          <a:p>
            <a:r>
              <a:rPr lang="es-AR" dirty="0" smtClean="0"/>
              <a:t>La decisión sobre la conformación de una pareja no debe estar signada exclusivamente por cuestiones patrimoniales. </a:t>
            </a:r>
          </a:p>
          <a:p>
            <a:r>
              <a:rPr lang="es-AR" dirty="0" smtClean="0"/>
              <a:t>Sin embargo, cuando dos personas han optado por un proyecto de vida en común, estable y singular, definir cómo regularán sus relaciones económicas es un tema relevante. </a:t>
            </a:r>
            <a:endParaRPr lang="es-A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RUPTURA DE LA UNIÓN CONVIVENCIAL</a:t>
            </a:r>
            <a:endParaRPr lang="es-AR" dirty="0"/>
          </a:p>
        </p:txBody>
      </p:sp>
      <p:sp>
        <p:nvSpPr>
          <p:cNvPr id="3" name="2 Marcador de contenido"/>
          <p:cNvSpPr>
            <a:spLocks noGrp="1"/>
          </p:cNvSpPr>
          <p:nvPr>
            <p:ph sz="quarter" idx="1"/>
          </p:nvPr>
        </p:nvSpPr>
        <p:spPr/>
        <p:txBody>
          <a:bodyPr/>
          <a:lstStyle/>
          <a:p>
            <a:r>
              <a:rPr lang="es-AR" dirty="0" smtClean="0"/>
              <a:t>Parejas que han celebrado Pactos de distribución de bienes:</a:t>
            </a:r>
          </a:p>
          <a:p>
            <a:pPr lvl="1"/>
            <a:r>
              <a:rPr lang="es-AR" dirty="0" smtClean="0"/>
              <a:t>Extensión: generales o particulares</a:t>
            </a:r>
          </a:p>
          <a:p>
            <a:pPr lvl="1"/>
            <a:r>
              <a:rPr lang="es-AR" dirty="0" smtClean="0"/>
              <a:t>Registrados o no: diferencias frente a terceros</a:t>
            </a:r>
          </a:p>
          <a:p>
            <a:pPr lvl="1"/>
            <a:r>
              <a:rPr lang="es-AR" dirty="0" smtClean="0"/>
              <a:t>Interpretación según Principios como el de buena fe, la intolerancia del abuso del Derecho, y la Teoría de los actos propios.</a:t>
            </a:r>
          </a:p>
          <a:p>
            <a:pPr lvl="1"/>
            <a:endParaRPr lang="es-A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RUPTURA DE LA UNIÓN CONVIVENCIAL</a:t>
            </a:r>
            <a:endParaRPr lang="es-AR" dirty="0"/>
          </a:p>
        </p:txBody>
      </p:sp>
      <p:sp>
        <p:nvSpPr>
          <p:cNvPr id="3" name="2 Marcador de contenido"/>
          <p:cNvSpPr>
            <a:spLocks noGrp="1"/>
          </p:cNvSpPr>
          <p:nvPr>
            <p:ph sz="quarter" idx="1"/>
          </p:nvPr>
        </p:nvSpPr>
        <p:spPr>
          <a:xfrm>
            <a:off x="323528" y="1600200"/>
            <a:ext cx="8640960" cy="4495800"/>
          </a:xfrm>
        </p:spPr>
        <p:txBody>
          <a:bodyPr/>
          <a:lstStyle/>
          <a:p>
            <a:r>
              <a:rPr lang="es-AR" dirty="0" smtClean="0"/>
              <a:t>Parejas que no han celebrado Pactos de distribución de bienes: a falta de pacto, los bienes adquiridos durante la convivencia se mantienen en el patrimonio al que ingresaron, sin perjuicio de la aplicación de los principios generales relativos al enriquecimiento sin causa, la interposición de personas y otros que puedan corresponder (art. 528).</a:t>
            </a:r>
          </a:p>
          <a:p>
            <a:r>
              <a:rPr lang="es-AR" dirty="0" smtClean="0"/>
              <a:t>¿Con qué criterios se solucionan los conflictos?</a:t>
            </a:r>
          </a:p>
          <a:p>
            <a:endParaRPr lang="es-AR" dirty="0" smtClean="0"/>
          </a:p>
          <a:p>
            <a:pPr lvl="1"/>
            <a:endParaRPr lang="es-A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amaliorey.com/wp-content/uploads/2012/12/balance-equilibrio.jpg"/>
          <p:cNvPicPr>
            <a:picLocks noChangeAspect="1" noChangeArrowheads="1"/>
          </p:cNvPicPr>
          <p:nvPr/>
        </p:nvPicPr>
        <p:blipFill>
          <a:blip r:embed="rId2" cstate="print"/>
          <a:srcRect/>
          <a:stretch>
            <a:fillRect/>
          </a:stretch>
        </p:blipFill>
        <p:spPr bwMode="auto">
          <a:xfrm>
            <a:off x="4788024" y="3861048"/>
            <a:ext cx="3951286" cy="2627760"/>
          </a:xfrm>
          <a:prstGeom prst="rect">
            <a:avLst/>
          </a:prstGeom>
          <a:ln>
            <a:noFill/>
          </a:ln>
          <a:effectLst>
            <a:outerShdw blurRad="292100" dist="139700" dir="2700000" algn="tl" rotWithShape="0">
              <a:srgbClr val="333333">
                <a:alpha val="65000"/>
              </a:srgbClr>
            </a:outerShdw>
          </a:effectLst>
        </p:spPr>
      </p:pic>
      <p:sp>
        <p:nvSpPr>
          <p:cNvPr id="3" name="2 Título"/>
          <p:cNvSpPr>
            <a:spLocks noGrp="1"/>
          </p:cNvSpPr>
          <p:nvPr>
            <p:ph type="title"/>
          </p:nvPr>
        </p:nvSpPr>
        <p:spPr>
          <a:xfrm>
            <a:off x="1524000" y="1700808"/>
            <a:ext cx="7620000" cy="1394048"/>
          </a:xfrm>
        </p:spPr>
        <p:txBody>
          <a:bodyPr/>
          <a:lstStyle/>
          <a:p>
            <a:pPr lvl="0" algn="ctr"/>
            <a:r>
              <a:rPr lang="es-AR" sz="2800" b="1" dirty="0" smtClean="0">
                <a:solidFill>
                  <a:schemeClr val="bg1"/>
                </a:solidFill>
              </a:rPr>
              <a:t>CRITERIOS JURISPRUDENCIALES MÁS FRECUENTES</a:t>
            </a:r>
            <a:r>
              <a:rPr lang="es-AR" b="1" dirty="0" smtClean="0">
                <a:solidFill>
                  <a:schemeClr val="tx2"/>
                </a:solidFill>
              </a:rPr>
              <a:t/>
            </a:r>
            <a:br>
              <a:rPr lang="es-AR" b="1" dirty="0" smtClean="0">
                <a:solidFill>
                  <a:schemeClr val="tx2"/>
                </a:solidFill>
              </a:rPr>
            </a:br>
            <a:endParaRPr lang="es-AR" dirty="0"/>
          </a:p>
        </p:txBody>
      </p:sp>
      <p:sp>
        <p:nvSpPr>
          <p:cNvPr id="5" name="2 Marcador de contenido"/>
          <p:cNvSpPr txBox="1">
            <a:spLocks/>
          </p:cNvSpPr>
          <p:nvPr/>
        </p:nvSpPr>
        <p:spPr>
          <a:xfrm>
            <a:off x="251520" y="2852936"/>
            <a:ext cx="8419940" cy="3240360"/>
          </a:xfrm>
          <a:prstGeom prst="rect">
            <a:avLst/>
          </a:prstGeom>
        </p:spPr>
        <p:txBody>
          <a:bodyPr>
            <a:noAutofit/>
          </a:body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kumimoji="0" lang="es-AR" sz="2800" b="1" i="0" u="none" strike="noStrike" kern="1200" cap="none" spc="0" normalizeH="0" baseline="0" noProof="0" dirty="0" smtClean="0">
                <a:ln>
                  <a:noFill/>
                </a:ln>
                <a:solidFill>
                  <a:schemeClr val="tx1">
                    <a:lumMod val="75000"/>
                    <a:lumOff val="25000"/>
                  </a:schemeClr>
                </a:solidFill>
                <a:effectLst/>
                <a:uLnTx/>
                <a:uFillTx/>
                <a:latin typeface="+mj-lt"/>
              </a:rPr>
              <a:t>Disolución de sociedad no regularmente constituida</a:t>
            </a:r>
          </a:p>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kumimoji="0" lang="es-AR" sz="2800" b="1" i="0" u="none" strike="noStrike" kern="1200" cap="none" spc="0" normalizeH="0" baseline="0" noProof="0" dirty="0" smtClean="0">
                <a:ln>
                  <a:noFill/>
                </a:ln>
                <a:solidFill>
                  <a:schemeClr val="tx1">
                    <a:lumMod val="75000"/>
                    <a:lumOff val="25000"/>
                  </a:schemeClr>
                </a:solidFill>
                <a:effectLst/>
                <a:uLnTx/>
                <a:uFillTx/>
                <a:latin typeface="+mj-lt"/>
              </a:rPr>
              <a:t>División de condominio</a:t>
            </a:r>
          </a:p>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kumimoji="0" lang="es-AR" sz="2800" b="1" i="0" u="none" strike="noStrike" kern="1200" cap="none" spc="0" normalizeH="0" baseline="0" noProof="0" dirty="0" smtClean="0">
                <a:ln>
                  <a:noFill/>
                </a:ln>
                <a:solidFill>
                  <a:schemeClr val="tx1">
                    <a:lumMod val="75000"/>
                    <a:lumOff val="25000"/>
                  </a:schemeClr>
                </a:solidFill>
                <a:effectLst/>
                <a:uLnTx/>
                <a:uFillTx/>
                <a:latin typeface="+mj-lt"/>
              </a:rPr>
              <a:t>Condominio encubierto</a:t>
            </a:r>
          </a:p>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s-AR" sz="2800" b="1" dirty="0" smtClean="0">
                <a:solidFill>
                  <a:schemeClr val="tx1">
                    <a:lumMod val="75000"/>
                    <a:lumOff val="25000"/>
                  </a:schemeClr>
                </a:solidFill>
                <a:latin typeface="+mj-lt"/>
              </a:rPr>
              <a:t>Interposición de persona</a:t>
            </a:r>
            <a:endParaRPr kumimoji="0" lang="es-AR" sz="2800" b="1" i="0" u="none" strike="noStrike" kern="1200" cap="none" spc="0" normalizeH="0" baseline="0" noProof="0" dirty="0" smtClean="0">
              <a:ln>
                <a:noFill/>
              </a:ln>
              <a:solidFill>
                <a:schemeClr val="tx1">
                  <a:lumMod val="75000"/>
                  <a:lumOff val="25000"/>
                </a:schemeClr>
              </a:solidFill>
              <a:effectLst/>
              <a:uLnTx/>
              <a:uFillTx/>
              <a:latin typeface="+mj-lt"/>
            </a:endParaRPr>
          </a:p>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kumimoji="0" lang="es-AR" sz="2800" b="1" i="0" u="none" strike="noStrike" kern="1200" cap="none" spc="0" normalizeH="0" baseline="0" noProof="0" dirty="0" smtClean="0">
                <a:ln>
                  <a:noFill/>
                </a:ln>
                <a:solidFill>
                  <a:schemeClr val="tx1">
                    <a:lumMod val="75000"/>
                    <a:lumOff val="25000"/>
                  </a:schemeClr>
                </a:solidFill>
                <a:effectLst/>
                <a:uLnTx/>
                <a:uFillTx/>
                <a:latin typeface="+mj-lt"/>
              </a:rPr>
              <a:t>Enriquecimiento sin causa</a:t>
            </a:r>
          </a:p>
          <a:p>
            <a:pPr marL="342900" marR="0" lvl="0" indent="-342900" algn="l" defTabSz="457200" rtl="0" eaLnBrk="1" fontAlgn="auto" latinLnBrk="0" hangingPunct="1">
              <a:lnSpc>
                <a:spcPct val="100000"/>
              </a:lnSpc>
              <a:spcBef>
                <a:spcPts val="1000"/>
              </a:spcBef>
              <a:spcAft>
                <a:spcPts val="0"/>
              </a:spcAft>
              <a:buClr>
                <a:schemeClr val="accent1"/>
              </a:buClr>
              <a:buSzTx/>
              <a:tabLst/>
              <a:defRPr/>
            </a:pPr>
            <a:endParaRPr kumimoji="0" lang="es-AR" sz="2800" b="1" i="0" u="none" strike="noStrike" kern="1200" cap="none" spc="0" normalizeH="0" baseline="0" noProof="0" dirty="0">
              <a:ln>
                <a:noFill/>
              </a:ln>
              <a:solidFill>
                <a:schemeClr val="tx1">
                  <a:lumMod val="75000"/>
                  <a:lumOff val="25000"/>
                </a:schemeClr>
              </a:solidFill>
              <a:effectLst/>
              <a:uLnTx/>
              <a:uFillTx/>
              <a:latin typeface="Arial Black"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627784" y="228600"/>
            <a:ext cx="6138264" cy="990600"/>
          </a:xfrm>
        </p:spPr>
        <p:txBody>
          <a:bodyPr/>
          <a:lstStyle/>
          <a:p>
            <a:pPr algn="ctr"/>
            <a:r>
              <a:rPr lang="es-AR" dirty="0" smtClean="0"/>
              <a:t>Algunas conclusiones</a:t>
            </a:r>
            <a:endParaRPr lang="es-AR" dirty="0"/>
          </a:p>
        </p:txBody>
      </p:sp>
      <p:sp>
        <p:nvSpPr>
          <p:cNvPr id="3" name="2 Marcador de contenido"/>
          <p:cNvSpPr>
            <a:spLocks noGrp="1"/>
          </p:cNvSpPr>
          <p:nvPr>
            <p:ph sz="quarter" idx="1"/>
          </p:nvPr>
        </p:nvSpPr>
        <p:spPr>
          <a:xfrm>
            <a:off x="539552" y="2132856"/>
            <a:ext cx="8153400" cy="4495800"/>
          </a:xfrm>
        </p:spPr>
        <p:txBody>
          <a:bodyPr/>
          <a:lstStyle/>
          <a:p>
            <a:r>
              <a:rPr lang="es-AR" dirty="0" smtClean="0"/>
              <a:t>Tanto el matrimonio como la unión </a:t>
            </a:r>
            <a:r>
              <a:rPr lang="es-AR" dirty="0" err="1" smtClean="0"/>
              <a:t>convivencial</a:t>
            </a:r>
            <a:r>
              <a:rPr lang="es-AR" dirty="0" smtClean="0"/>
              <a:t> imponen efectos patrimoniales entre los miembros de la pareja y los terceros, que no pueden ser excluidos o modificados por pactos en contrario. </a:t>
            </a:r>
          </a:p>
          <a:p>
            <a:r>
              <a:rPr lang="es-AR" dirty="0" smtClean="0"/>
              <a:t>Las normas imperativas rigen incluso para aquellos que han decidido sustraerse a toda consecuencia legal, si la pareja reúne los requisitos para calificarla como unión </a:t>
            </a:r>
            <a:r>
              <a:rPr lang="es-AR" dirty="0" err="1" smtClean="0"/>
              <a:t>convivencial</a:t>
            </a:r>
            <a:r>
              <a:rPr lang="es-AR" dirty="0" smtClean="0"/>
              <a:t>.</a:t>
            </a:r>
          </a:p>
          <a:p>
            <a:endParaRPr lang="es-AR" dirty="0"/>
          </a:p>
        </p:txBody>
      </p:sp>
      <p:pic>
        <p:nvPicPr>
          <p:cNvPr id="4098" name="Picture 2" descr="Resultado de imagen para tips"/>
          <p:cNvPicPr>
            <a:picLocks noChangeAspect="1" noChangeArrowheads="1"/>
          </p:cNvPicPr>
          <p:nvPr/>
        </p:nvPicPr>
        <p:blipFill>
          <a:blip r:embed="rId2" cstate="print"/>
          <a:srcRect/>
          <a:stretch>
            <a:fillRect/>
          </a:stretch>
        </p:blipFill>
        <p:spPr bwMode="auto">
          <a:xfrm>
            <a:off x="251520" y="116632"/>
            <a:ext cx="1996481" cy="1996481"/>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11560" y="2060848"/>
            <a:ext cx="8153400" cy="4495800"/>
          </a:xfrm>
        </p:spPr>
        <p:txBody>
          <a:bodyPr/>
          <a:lstStyle/>
          <a:p>
            <a:r>
              <a:rPr lang="es-AR" dirty="0" smtClean="0"/>
              <a:t>El encuadre legal de cada pareja –matrimonio en comunidad, matrimonio separado de bienes, unión </a:t>
            </a:r>
            <a:r>
              <a:rPr lang="es-AR" dirty="0" err="1" smtClean="0"/>
              <a:t>convivencial</a:t>
            </a:r>
            <a:r>
              <a:rPr lang="es-AR" dirty="0" smtClean="0"/>
              <a:t> con pactos patrimoniales o unión </a:t>
            </a:r>
            <a:r>
              <a:rPr lang="es-AR" dirty="0" err="1" smtClean="0"/>
              <a:t>convivencial</a:t>
            </a:r>
            <a:r>
              <a:rPr lang="es-AR" dirty="0" smtClean="0"/>
              <a:t> sin pactos- es relevante para </a:t>
            </a:r>
            <a:r>
              <a:rPr lang="es-AR" smtClean="0"/>
              <a:t>los terceros</a:t>
            </a:r>
          </a:p>
          <a:p>
            <a:r>
              <a:rPr lang="es-AR" smtClean="0"/>
              <a:t>Es </a:t>
            </a:r>
            <a:r>
              <a:rPr lang="es-AR" dirty="0" smtClean="0"/>
              <a:t>necesario respetar los recaudos de publicidad previstos por el Código y organizar adecuadamente los Registros conforme a las nuevas exigencias legales</a:t>
            </a:r>
            <a:endParaRPr lang="es-AR" dirty="0"/>
          </a:p>
        </p:txBody>
      </p:sp>
      <p:sp>
        <p:nvSpPr>
          <p:cNvPr id="4" name="1 Título"/>
          <p:cNvSpPr>
            <a:spLocks noGrp="1"/>
          </p:cNvSpPr>
          <p:nvPr>
            <p:ph type="title"/>
          </p:nvPr>
        </p:nvSpPr>
        <p:spPr>
          <a:xfrm>
            <a:off x="612648" y="228600"/>
            <a:ext cx="5903568" cy="990600"/>
          </a:xfrm>
        </p:spPr>
        <p:txBody>
          <a:bodyPr/>
          <a:lstStyle/>
          <a:p>
            <a:pPr algn="ctr"/>
            <a:r>
              <a:rPr lang="es-AR" dirty="0" smtClean="0"/>
              <a:t>Algunas conclusiones</a:t>
            </a:r>
            <a:endParaRPr lang="es-AR" dirty="0"/>
          </a:p>
        </p:txBody>
      </p:sp>
      <p:pic>
        <p:nvPicPr>
          <p:cNvPr id="5" name="Picture 2" descr="Resultado de imagen para tips"/>
          <p:cNvPicPr>
            <a:picLocks noChangeAspect="1" noChangeArrowheads="1"/>
          </p:cNvPicPr>
          <p:nvPr/>
        </p:nvPicPr>
        <p:blipFill>
          <a:blip r:embed="rId2" cstate="print"/>
          <a:srcRect/>
          <a:stretch>
            <a:fillRect/>
          </a:stretch>
        </p:blipFill>
        <p:spPr bwMode="auto">
          <a:xfrm>
            <a:off x="6876256" y="188640"/>
            <a:ext cx="1996481" cy="1996481"/>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11560" y="2362200"/>
            <a:ext cx="8153400" cy="4495800"/>
          </a:xfrm>
        </p:spPr>
        <p:txBody>
          <a:bodyPr/>
          <a:lstStyle/>
          <a:p>
            <a:r>
              <a:rPr lang="es-AR" dirty="0" smtClean="0"/>
              <a:t>La diversidad de regímenes requiere mayor información. </a:t>
            </a:r>
          </a:p>
          <a:p>
            <a:r>
              <a:rPr lang="es-AR" dirty="0" smtClean="0"/>
              <a:t>El derecho a optar en el Matrimonio y la facultad de celebrar pactos en las Uniones </a:t>
            </a:r>
            <a:r>
              <a:rPr lang="es-AR" dirty="0" err="1" smtClean="0"/>
              <a:t>convivenciales</a:t>
            </a:r>
            <a:r>
              <a:rPr lang="es-AR" dirty="0" smtClean="0"/>
              <a:t> desafía al Abogado de Familia a brindar esa información de modo accesible y preciso.</a:t>
            </a:r>
          </a:p>
          <a:p>
            <a:endParaRPr lang="es-AR" dirty="0"/>
          </a:p>
        </p:txBody>
      </p:sp>
      <p:sp>
        <p:nvSpPr>
          <p:cNvPr id="4" name="1 Título"/>
          <p:cNvSpPr>
            <a:spLocks noGrp="1"/>
          </p:cNvSpPr>
          <p:nvPr>
            <p:ph type="title"/>
          </p:nvPr>
        </p:nvSpPr>
        <p:spPr>
          <a:xfrm>
            <a:off x="3347864" y="228600"/>
            <a:ext cx="5418184" cy="990600"/>
          </a:xfrm>
        </p:spPr>
        <p:txBody>
          <a:bodyPr/>
          <a:lstStyle/>
          <a:p>
            <a:pPr algn="ctr"/>
            <a:r>
              <a:rPr lang="es-AR" dirty="0" smtClean="0"/>
              <a:t>Algunas conclusiones</a:t>
            </a:r>
            <a:endParaRPr lang="es-AR" dirty="0"/>
          </a:p>
        </p:txBody>
      </p:sp>
      <p:pic>
        <p:nvPicPr>
          <p:cNvPr id="5" name="Picture 2" descr="Resultado de imagen para tips"/>
          <p:cNvPicPr>
            <a:picLocks noChangeAspect="1" noChangeArrowheads="1"/>
          </p:cNvPicPr>
          <p:nvPr/>
        </p:nvPicPr>
        <p:blipFill>
          <a:blip r:embed="rId2" cstate="print"/>
          <a:srcRect/>
          <a:stretch>
            <a:fillRect/>
          </a:stretch>
        </p:blipFill>
        <p:spPr bwMode="auto">
          <a:xfrm>
            <a:off x="1691680" y="332656"/>
            <a:ext cx="1996481" cy="1996481"/>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idx="1"/>
          </p:nvPr>
        </p:nvSpPr>
        <p:spPr>
          <a:xfrm>
            <a:off x="395536" y="2743200"/>
            <a:ext cx="8424936" cy="3494112"/>
          </a:xfrm>
        </p:spPr>
        <p:txBody>
          <a:bodyPr/>
          <a:lstStyle/>
          <a:p>
            <a:pPr algn="ctr"/>
            <a:r>
              <a:rPr lang="es-AR" sz="3600" b="1" dirty="0" smtClean="0"/>
              <a:t>En definitiva, será una decisión autónoma de cada pareja la de contraer matrimonio o no hacerlo, al igual que ejercer sus opciones patrimoniales dentro de los límites que la ley les marca</a:t>
            </a:r>
            <a:endParaRPr lang="es-AR" sz="3600" b="1" dirty="0"/>
          </a:p>
        </p:txBody>
      </p:sp>
      <p:sp>
        <p:nvSpPr>
          <p:cNvPr id="4" name="4 CuadroTexto"/>
          <p:cNvSpPr txBox="1">
            <a:spLocks noChangeArrowheads="1"/>
          </p:cNvSpPr>
          <p:nvPr/>
        </p:nvSpPr>
        <p:spPr bwMode="auto">
          <a:xfrm>
            <a:off x="4139952" y="5949280"/>
            <a:ext cx="4824413" cy="522288"/>
          </a:xfrm>
          <a:prstGeom prst="rect">
            <a:avLst/>
          </a:prstGeom>
          <a:noFill/>
          <a:ln w="19050">
            <a:solidFill>
              <a:schemeClr val="accent1"/>
            </a:solidFill>
            <a:miter lim="800000"/>
            <a:headEnd/>
            <a:tailEnd/>
          </a:ln>
        </p:spPr>
        <p:txBody>
          <a:bodyPr>
            <a:spAutoFit/>
          </a:bodyPr>
          <a:lstStyle/>
          <a:p>
            <a:pPr algn="ctr"/>
            <a:r>
              <a:rPr lang="es-AR" sz="2800" dirty="0">
                <a:latin typeface="Book Antiqua" pitchFamily="18" charset="0"/>
              </a:rPr>
              <a:t>mmgalli@fcjs.unl.edu.ar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Imagen" descr="http://www.eoi.es/blogs/moisesleonardo/files/2011/03/3D-Character-4.jpg"/>
          <p:cNvPicPr/>
          <p:nvPr/>
        </p:nvPicPr>
        <p:blipFill>
          <a:blip r:embed="rId2" cstate="print"/>
          <a:srcRect/>
          <a:stretch>
            <a:fillRect/>
          </a:stretch>
        </p:blipFill>
        <p:spPr bwMode="auto">
          <a:xfrm>
            <a:off x="3131840" y="4221088"/>
            <a:ext cx="2952328" cy="2304255"/>
          </a:xfrm>
          <a:prstGeom prst="rect">
            <a:avLst/>
          </a:prstGeom>
          <a:noFill/>
          <a:ln w="9525">
            <a:noFill/>
            <a:miter lim="800000"/>
            <a:headEnd/>
            <a:tailEnd/>
          </a:ln>
        </p:spPr>
      </p:pic>
      <p:sp>
        <p:nvSpPr>
          <p:cNvPr id="2" name="1 Título"/>
          <p:cNvSpPr>
            <a:spLocks noGrp="1"/>
          </p:cNvSpPr>
          <p:nvPr>
            <p:ph type="title"/>
          </p:nvPr>
        </p:nvSpPr>
        <p:spPr>
          <a:xfrm>
            <a:off x="251520" y="228600"/>
            <a:ext cx="8712968" cy="990600"/>
          </a:xfrm>
        </p:spPr>
        <p:txBody>
          <a:bodyPr/>
          <a:lstStyle/>
          <a:p>
            <a:pPr algn="ctr"/>
            <a:r>
              <a:rPr lang="es-AR" sz="3600" dirty="0" smtClean="0"/>
              <a:t>CONOCER PARA ASESORAR EN LA ELECCIÓN Y EN LA SOLUCIÓN DE CONFLICTOS</a:t>
            </a:r>
            <a:endParaRPr lang="es-AR" sz="3600" dirty="0"/>
          </a:p>
        </p:txBody>
      </p:sp>
      <p:sp>
        <p:nvSpPr>
          <p:cNvPr id="3" name="2 Marcador de contenido"/>
          <p:cNvSpPr>
            <a:spLocks noGrp="1"/>
          </p:cNvSpPr>
          <p:nvPr>
            <p:ph sz="quarter" idx="1"/>
          </p:nvPr>
        </p:nvSpPr>
        <p:spPr>
          <a:xfrm>
            <a:off x="611560" y="1844824"/>
            <a:ext cx="3886200" cy="2448272"/>
          </a:xfrm>
          <a:ln w="28575">
            <a:solidFill>
              <a:schemeClr val="accent1"/>
            </a:solidFill>
          </a:ln>
        </p:spPr>
        <p:txBody>
          <a:bodyPr/>
          <a:lstStyle/>
          <a:p>
            <a:pPr algn="ctr"/>
            <a:r>
              <a:rPr lang="es-AR" sz="3600" dirty="0" smtClean="0"/>
              <a:t>RELACIONES PATRIMONIALES EN EL MATRIMONIO</a:t>
            </a:r>
            <a:endParaRPr lang="es-AR" sz="3600" dirty="0"/>
          </a:p>
        </p:txBody>
      </p:sp>
      <p:sp>
        <p:nvSpPr>
          <p:cNvPr id="4" name="3 Marcador de contenido"/>
          <p:cNvSpPr>
            <a:spLocks noGrp="1"/>
          </p:cNvSpPr>
          <p:nvPr>
            <p:ph sz="quarter" idx="2"/>
          </p:nvPr>
        </p:nvSpPr>
        <p:spPr>
          <a:xfrm>
            <a:off x="4860032" y="1844824"/>
            <a:ext cx="3886200" cy="2520281"/>
          </a:xfrm>
          <a:ln w="28575">
            <a:solidFill>
              <a:schemeClr val="accent1"/>
            </a:solidFill>
          </a:ln>
        </p:spPr>
        <p:txBody>
          <a:bodyPr/>
          <a:lstStyle/>
          <a:p>
            <a:pPr algn="ctr"/>
            <a:r>
              <a:rPr lang="es-AR" sz="3600" dirty="0" smtClean="0"/>
              <a:t>RELACIONES PATRIMONIALES EN LA UNIÓN CONVIVENCIAL</a:t>
            </a:r>
            <a:endParaRPr lang="es-A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75656" y="1988840"/>
            <a:ext cx="6477000" cy="1828800"/>
          </a:xfrm>
        </p:spPr>
        <p:txBody>
          <a:bodyPr/>
          <a:lstStyle/>
          <a:p>
            <a:pPr algn="ctr"/>
            <a:r>
              <a:rPr lang="es-AR" sz="6000" dirty="0" smtClean="0"/>
              <a:t>CARACTERIZACIÓN</a:t>
            </a:r>
            <a:endParaRPr lang="es-AR" sz="6000" dirty="0"/>
          </a:p>
        </p:txBody>
      </p:sp>
      <p:pic>
        <p:nvPicPr>
          <p:cNvPr id="3" name="4 Imagen" descr="http://4.bp.blogspot.com/_o7_lOfm7b-8/SfyVckRjoJI/AAAAAAAAEfc/90JCVQBBBHg/s320/pastel_dinero_corazon.jpg"/>
          <p:cNvPicPr>
            <a:picLocks noChangeAspect="1" noChangeArrowheads="1"/>
          </p:cNvPicPr>
          <p:nvPr/>
        </p:nvPicPr>
        <p:blipFill>
          <a:blip r:embed="rId2" cstate="print"/>
          <a:srcRect/>
          <a:stretch>
            <a:fillRect/>
          </a:stretch>
        </p:blipFill>
        <p:spPr bwMode="auto">
          <a:xfrm>
            <a:off x="5868144" y="260648"/>
            <a:ext cx="3048000" cy="228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REGIMEN DEL MATRIMONIO</a:t>
            </a:r>
            <a:endParaRPr lang="es-AR" dirty="0"/>
          </a:p>
        </p:txBody>
      </p:sp>
      <p:sp>
        <p:nvSpPr>
          <p:cNvPr id="3" name="2 Marcador de contenido"/>
          <p:cNvSpPr>
            <a:spLocks noGrp="1"/>
          </p:cNvSpPr>
          <p:nvPr>
            <p:ph sz="quarter" idx="1"/>
          </p:nvPr>
        </p:nvSpPr>
        <p:spPr/>
        <p:txBody>
          <a:bodyPr/>
          <a:lstStyle/>
          <a:p>
            <a:r>
              <a:rPr lang="es-AR" dirty="0" smtClean="0"/>
              <a:t>Régimen convencional de opciones limitadas</a:t>
            </a:r>
          </a:p>
          <a:p>
            <a:r>
              <a:rPr lang="es-AR" dirty="0" smtClean="0"/>
              <a:t>Régimen necesario</a:t>
            </a:r>
          </a:p>
          <a:p>
            <a:r>
              <a:rPr lang="es-AR" dirty="0" smtClean="0"/>
              <a:t>Régimen modificable</a:t>
            </a:r>
          </a:p>
          <a:p>
            <a:pPr lvl="1"/>
            <a:r>
              <a:rPr lang="es-AR" dirty="0" smtClean="0"/>
              <a:t>Por decisión judicial, ante causales legales</a:t>
            </a:r>
          </a:p>
          <a:p>
            <a:pPr lvl="1"/>
            <a:r>
              <a:rPr lang="es-AR" dirty="0" smtClean="0"/>
              <a:t>Por decisión de los cónyuges</a:t>
            </a:r>
          </a:p>
          <a:p>
            <a:r>
              <a:rPr lang="es-AR" dirty="0" smtClean="0"/>
              <a:t>Régimen con base imperativa</a:t>
            </a:r>
          </a:p>
          <a:p>
            <a:endParaRPr lang="es-AR" dirty="0"/>
          </a:p>
        </p:txBody>
      </p:sp>
      <p:pic>
        <p:nvPicPr>
          <p:cNvPr id="4" name="6 Imagen" descr="http://www.masternewmedia.org/images/p2p-governance_id3929961_size480.jpg"/>
          <p:cNvPicPr>
            <a:picLocks noChangeAspect="1" noChangeArrowheads="1"/>
          </p:cNvPicPr>
          <p:nvPr/>
        </p:nvPicPr>
        <p:blipFill>
          <a:blip r:embed="rId2" cstate="print"/>
          <a:srcRect/>
          <a:stretch>
            <a:fillRect/>
          </a:stretch>
        </p:blipFill>
        <p:spPr bwMode="auto">
          <a:xfrm>
            <a:off x="7020272" y="2060848"/>
            <a:ext cx="1912541" cy="1456711"/>
          </a:xfrm>
          <a:prstGeom prst="rect">
            <a:avLst/>
          </a:prstGeom>
          <a:noFill/>
          <a:ln w="9525">
            <a:noFill/>
            <a:miter lim="800000"/>
            <a:headEnd/>
            <a:tailEnd/>
          </a:ln>
        </p:spPr>
      </p:pic>
      <p:pic>
        <p:nvPicPr>
          <p:cNvPr id="5" name="3 Imagen" descr="http://www.refugiolegal.com.ar/imag/pie/conyugal.jpg"/>
          <p:cNvPicPr>
            <a:picLocks noChangeAspect="1" noChangeArrowheads="1"/>
          </p:cNvPicPr>
          <p:nvPr/>
        </p:nvPicPr>
        <p:blipFill>
          <a:blip r:embed="rId3" cstate="print"/>
          <a:srcRect/>
          <a:stretch>
            <a:fillRect/>
          </a:stretch>
        </p:blipFill>
        <p:spPr bwMode="auto">
          <a:xfrm>
            <a:off x="6084168" y="3861048"/>
            <a:ext cx="2225243" cy="1584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RÉGIMEN DE LAS UNIONES CONVIVENCIALES</a:t>
            </a:r>
            <a:endParaRPr lang="es-AR" dirty="0"/>
          </a:p>
        </p:txBody>
      </p:sp>
      <p:sp>
        <p:nvSpPr>
          <p:cNvPr id="3" name="2 Marcador de contenido"/>
          <p:cNvSpPr>
            <a:spLocks noGrp="1"/>
          </p:cNvSpPr>
          <p:nvPr>
            <p:ph sz="quarter" idx="1"/>
          </p:nvPr>
        </p:nvSpPr>
        <p:spPr/>
        <p:txBody>
          <a:bodyPr/>
          <a:lstStyle/>
          <a:p>
            <a:r>
              <a:rPr lang="es-AR" dirty="0" smtClean="0"/>
              <a:t>Régimen con base imperativa</a:t>
            </a:r>
          </a:p>
          <a:p>
            <a:r>
              <a:rPr lang="es-AR" dirty="0" smtClean="0"/>
              <a:t>La autonomía es la regla en las relaciones patrimoniales</a:t>
            </a:r>
          </a:p>
          <a:p>
            <a:r>
              <a:rPr lang="es-AR" dirty="0" smtClean="0"/>
              <a:t>Régimen mínimo</a:t>
            </a:r>
            <a:endParaRPr lang="es-AR" dirty="0"/>
          </a:p>
        </p:txBody>
      </p:sp>
      <p:pic>
        <p:nvPicPr>
          <p:cNvPr id="21506" name="Picture 2" descr="Resultado de imagen para amor y dinero"/>
          <p:cNvPicPr>
            <a:picLocks noChangeAspect="1" noChangeArrowheads="1"/>
          </p:cNvPicPr>
          <p:nvPr/>
        </p:nvPicPr>
        <p:blipFill>
          <a:blip r:embed="rId2" cstate="print"/>
          <a:srcRect/>
          <a:stretch>
            <a:fillRect/>
          </a:stretch>
        </p:blipFill>
        <p:spPr bwMode="auto">
          <a:xfrm>
            <a:off x="4427984" y="3140968"/>
            <a:ext cx="3810000" cy="28575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75656" y="1988840"/>
            <a:ext cx="6477000" cy="1828800"/>
          </a:xfrm>
        </p:spPr>
        <p:txBody>
          <a:bodyPr/>
          <a:lstStyle/>
          <a:p>
            <a:pPr algn="ctr"/>
            <a:r>
              <a:rPr lang="es-AR" sz="6000" dirty="0" smtClean="0"/>
              <a:t>PRINCIPIOS IMPLÍCITOS</a:t>
            </a:r>
            <a:endParaRPr lang="es-AR" sz="6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RÉGIMEN DEL MATRIMONIO</a:t>
            </a:r>
            <a:endParaRPr lang="es-AR" dirty="0"/>
          </a:p>
        </p:txBody>
      </p:sp>
      <p:sp>
        <p:nvSpPr>
          <p:cNvPr id="3" name="2 Marcador de contenido"/>
          <p:cNvSpPr>
            <a:spLocks noGrp="1"/>
          </p:cNvSpPr>
          <p:nvPr>
            <p:ph sz="quarter" idx="1"/>
          </p:nvPr>
        </p:nvSpPr>
        <p:spPr/>
        <p:txBody>
          <a:bodyPr/>
          <a:lstStyle/>
          <a:p>
            <a:r>
              <a:rPr lang="es-AR" sz="3600" dirty="0" smtClean="0"/>
              <a:t>Principio de autonomía</a:t>
            </a:r>
          </a:p>
          <a:p>
            <a:r>
              <a:rPr lang="es-AR" sz="3600" dirty="0" smtClean="0"/>
              <a:t>Principio de cooperación o solidaridad</a:t>
            </a:r>
          </a:p>
          <a:p>
            <a:endParaRPr lang="es-AR" dirty="0" smtClean="0"/>
          </a:p>
          <a:p>
            <a:pPr lvl="1"/>
            <a:r>
              <a:rPr lang="es-AR" dirty="0" smtClean="0"/>
              <a:t>Alcances de estos principios</a:t>
            </a:r>
            <a:endParaRPr lang="es-A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t>RÉGIMEN DE LAS UNIONES CONVIVENCIALES</a:t>
            </a:r>
            <a:endParaRPr lang="es-AR" dirty="0"/>
          </a:p>
        </p:txBody>
      </p:sp>
      <p:sp>
        <p:nvSpPr>
          <p:cNvPr id="3" name="2 Marcador de contenido"/>
          <p:cNvSpPr>
            <a:spLocks noGrp="1"/>
          </p:cNvSpPr>
          <p:nvPr>
            <p:ph sz="quarter" idx="1"/>
          </p:nvPr>
        </p:nvSpPr>
        <p:spPr/>
        <p:txBody>
          <a:bodyPr/>
          <a:lstStyle/>
          <a:p>
            <a:r>
              <a:rPr lang="es-AR" sz="3600" dirty="0" smtClean="0"/>
              <a:t>Principio de autonomía</a:t>
            </a:r>
          </a:p>
          <a:p>
            <a:r>
              <a:rPr lang="es-AR" sz="3600" dirty="0" smtClean="0"/>
              <a:t>Principio de cooperación o solidaridad</a:t>
            </a:r>
          </a:p>
          <a:p>
            <a:endParaRPr lang="es-AR" dirty="0" smtClean="0"/>
          </a:p>
          <a:p>
            <a:pPr lvl="1"/>
            <a:r>
              <a:rPr lang="es-AR" dirty="0" smtClean="0"/>
              <a:t>Alcances de estos principios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504</TotalTime>
  <Words>1122</Words>
  <Application>Microsoft Office PowerPoint</Application>
  <PresentationFormat>Presentación en pantalla (4:3)</PresentationFormat>
  <Paragraphs>96</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Intermedio</vt:lpstr>
      <vt:lpstr>          Efectos patrimoniales  del matrimonio y de las uniones convivenciales  Análisis comparativo  </vt:lpstr>
      <vt:lpstr>DOS MODELOS DE PAREJAS ESTABLES EN EL CCC</vt:lpstr>
      <vt:lpstr>CONOCER PARA ASESORAR EN LA ELECCIÓN Y EN LA SOLUCIÓN DE CONFLICTOS</vt:lpstr>
      <vt:lpstr>CARACTERIZACIÓN</vt:lpstr>
      <vt:lpstr>REGIMEN DEL MATRIMONIO</vt:lpstr>
      <vt:lpstr>RÉGIMEN DE LAS UNIONES CONVIVENCIALES</vt:lpstr>
      <vt:lpstr>PRINCIPIOS IMPLÍCITOS</vt:lpstr>
      <vt:lpstr>RÉGIMEN DEL MATRIMONIO</vt:lpstr>
      <vt:lpstr>RÉGIMEN DE LAS UNIONES CONVIVENCIALES</vt:lpstr>
      <vt:lpstr>MÉTODO DEL CÓDIGO PARA LA REGULACIÓN DE LOS EFECTOS PATRIMONIALES</vt:lpstr>
      <vt:lpstr>RÉGIMEN DEL MATRIMONIO</vt:lpstr>
      <vt:lpstr>RÉGIMEN DE LAS UNIONES CONVIVENCIALES</vt:lpstr>
      <vt:lpstr>Régimen imperativo en el matrimonio y en la unión convivencial</vt:lpstr>
      <vt:lpstr>SOLUCIONES LEGALES COMUNES</vt:lpstr>
      <vt:lpstr>CONTENIDOS DIVERSOS</vt:lpstr>
      <vt:lpstr>EXTENSIÓN EN EL TIEMPO</vt:lpstr>
      <vt:lpstr>DISTRIBUCIÓN DE BIENES COMO CONSECUENCIA DE LA RUPTURA DE LA PAREJA</vt:lpstr>
      <vt:lpstr>EXTINCIÓN DEL MATRIMONIO POR DIVORCIO</vt:lpstr>
      <vt:lpstr>¿Pueden celebrar pactos referidos a la distribución de los bienes?</vt:lpstr>
      <vt:lpstr>RUPTURA DE LA UNIÓN CONVIVENCIAL</vt:lpstr>
      <vt:lpstr>RUPTURA DE LA UNIÓN CONVIVENCIAL</vt:lpstr>
      <vt:lpstr>CRITERIOS JURISPRUDENCIALES MÁS FRECUENTES </vt:lpstr>
      <vt:lpstr>Algunas conclusiones</vt:lpstr>
      <vt:lpstr>Algunas conclusiones</vt:lpstr>
      <vt:lpstr>Algunas conclusiones</vt:lpstr>
      <vt:lpstr>Diapositiva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ANTEPROYECTO DE CÓDIGO CIVIL Y COMERCIAL DE LA NACIÓN</dc:title>
  <cp:lastModifiedBy>Malena</cp:lastModifiedBy>
  <cp:revision>39</cp:revision>
  <dcterms:modified xsi:type="dcterms:W3CDTF">2017-10-09T15:07:58Z</dcterms:modified>
</cp:coreProperties>
</file>