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300" r:id="rId3"/>
    <p:sldId id="310" r:id="rId4"/>
    <p:sldId id="309" r:id="rId5"/>
    <p:sldId id="304" r:id="rId6"/>
    <p:sldId id="305" r:id="rId7"/>
    <p:sldId id="306" r:id="rId8"/>
    <p:sldId id="307" r:id="rId9"/>
    <p:sldId id="308" r:id="rId10"/>
    <p:sldId id="311" r:id="rId11"/>
    <p:sldId id="312" r:id="rId12"/>
    <p:sldId id="301" r:id="rId13"/>
    <p:sldId id="302" r:id="rId14"/>
    <p:sldId id="313" r:id="rId15"/>
    <p:sldId id="314" r:id="rId16"/>
    <p:sldId id="315" r:id="rId17"/>
    <p:sldId id="317" r:id="rId18"/>
    <p:sldId id="303" r:id="rId19"/>
    <p:sldId id="331" r:id="rId20"/>
    <p:sldId id="332" r:id="rId21"/>
    <p:sldId id="287" r:id="rId22"/>
    <p:sldId id="294" r:id="rId23"/>
    <p:sldId id="320" r:id="rId24"/>
    <p:sldId id="321" r:id="rId25"/>
    <p:sldId id="322" r:id="rId26"/>
    <p:sldId id="319" r:id="rId27"/>
    <p:sldId id="318" r:id="rId28"/>
    <p:sldId id="323" r:id="rId29"/>
    <p:sldId id="324" r:id="rId30"/>
    <p:sldId id="325" r:id="rId31"/>
    <p:sldId id="326" r:id="rId32"/>
    <p:sldId id="327" r:id="rId33"/>
    <p:sldId id="328" r:id="rId34"/>
    <p:sldId id="329" r:id="rId35"/>
    <p:sldId id="330" r:id="rId36"/>
    <p:sldId id="297" r:id="rId37"/>
    <p:sldId id="293" r:id="rId38"/>
    <p:sldId id="299" r:id="rId3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4" name="3 Rectángulo"/>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Rectángulo"/>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7" name="27 Marcador de fecha"/>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4F03CBBB-BB0C-4357-BB9D-29EC58D55230}" type="datetimeFigureOut">
              <a:rPr lang="es-ES"/>
              <a:pPr>
                <a:defRPr/>
              </a:pPr>
              <a:t>08/11/2016</a:t>
            </a:fld>
            <a:endParaRPr lang="es-ES"/>
          </a:p>
        </p:txBody>
      </p:sp>
      <p:sp>
        <p:nvSpPr>
          <p:cNvPr id="10" name="16 Marcador de pie de página"/>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s-ES"/>
          </a:p>
        </p:txBody>
      </p:sp>
      <p:sp>
        <p:nvSpPr>
          <p:cNvPr id="11" name="28 Marcador de número de diapositiva"/>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2D1DB5CE-E893-4B2A-B8DB-E76ADD6103E8}"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9D1E209B-7E34-41F0-92A8-0311B9929EE4}" type="datetimeFigureOut">
              <a:rPr lang="es-ES"/>
              <a:pPr>
                <a:defRPr/>
              </a:pPr>
              <a:t>08/11/2016</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E14A6D8B-244D-42FA-8DB1-2CEC061BB76C}"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3 Rectángulo"/>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vertical"/>
          <p:cNvSpPr>
            <a:spLocks noGrp="1"/>
          </p:cNvSpPr>
          <p:nvPr>
            <p:ph type="title" orient="vert"/>
          </p:nvPr>
        </p:nvSpPr>
        <p:spPr>
          <a:xfrm>
            <a:off x="6553200" y="609600"/>
            <a:ext cx="2057400" cy="55165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a:xfrm>
            <a:off x="6553200" y="6248400"/>
            <a:ext cx="2209800" cy="365125"/>
          </a:xfrm>
        </p:spPr>
        <p:txBody>
          <a:bodyPr/>
          <a:lstStyle>
            <a:lvl1pPr>
              <a:defRPr/>
            </a:lvl1pPr>
          </a:lstStyle>
          <a:p>
            <a:pPr>
              <a:defRPr/>
            </a:pPr>
            <a:fld id="{5EF1EE77-B77D-4457-99FB-65BF97F129DE}" type="datetimeFigureOut">
              <a:rPr lang="es-ES"/>
              <a:pPr>
                <a:defRPr/>
              </a:pPr>
              <a:t>08/11/2016</a:t>
            </a:fld>
            <a:endParaRPr lang="es-ES"/>
          </a:p>
        </p:txBody>
      </p:sp>
      <p:sp>
        <p:nvSpPr>
          <p:cNvPr id="8" name="4 Marcador de pie de página"/>
          <p:cNvSpPr>
            <a:spLocks noGrp="1"/>
          </p:cNvSpPr>
          <p:nvPr>
            <p:ph type="ftr" sz="quarter" idx="11"/>
          </p:nvPr>
        </p:nvSpPr>
        <p:spPr>
          <a:xfrm>
            <a:off x="457200" y="6248400"/>
            <a:ext cx="5573713" cy="365125"/>
          </a:xfrm>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a:xfrm rot="5400000">
            <a:off x="5989638" y="144462"/>
            <a:ext cx="533400" cy="244475"/>
          </a:xfrm>
        </p:spPr>
        <p:txBody>
          <a:bodyPr/>
          <a:lstStyle>
            <a:lvl1pPr>
              <a:defRPr/>
            </a:lvl1pPr>
          </a:lstStyle>
          <a:p>
            <a:pPr>
              <a:defRPr/>
            </a:pPr>
            <a:fld id="{1D01DF9A-4280-46D1-AE35-22149A706904}"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612648" y="1600200"/>
            <a:ext cx="81534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7475A7B0-869E-4620-B6ED-2430CE5F31C5}" type="datetimeFigureOut">
              <a:rPr lang="es-ES"/>
              <a:pPr>
                <a:defRPr/>
              </a:pPr>
              <a:t>08/11/2016</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EC94DBEC-88F3-46DE-ABE1-155E300EF80D}"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s-ES" smtClean="0"/>
              <a:t>Haga clic para modificar el estilo de título del patrón</a:t>
            </a:r>
            <a:endParaRPr lang="en-US"/>
          </a:p>
        </p:txBody>
      </p:sp>
      <p:sp>
        <p:nvSpPr>
          <p:cNvPr id="7" name="11 Marcador de fecha"/>
          <p:cNvSpPr>
            <a:spLocks noGrp="1"/>
          </p:cNvSpPr>
          <p:nvPr>
            <p:ph type="dt" sz="half" idx="10"/>
          </p:nvPr>
        </p:nvSpPr>
        <p:spPr/>
        <p:txBody>
          <a:bodyPr/>
          <a:lstStyle>
            <a:lvl1pPr>
              <a:defRPr/>
            </a:lvl1pPr>
          </a:lstStyle>
          <a:p>
            <a:pPr>
              <a:defRPr/>
            </a:pPr>
            <a:fld id="{18DA1436-79F5-449A-8388-189A5F71FF42}" type="datetimeFigureOut">
              <a:rPr lang="es-ES"/>
              <a:pPr>
                <a:defRPr/>
              </a:pPr>
              <a:t>08/11/2016</a:t>
            </a:fld>
            <a:endParaRPr lang="es-ES"/>
          </a:p>
        </p:txBody>
      </p:sp>
      <p:sp>
        <p:nvSpPr>
          <p:cNvPr id="8" name="12 Marcador de número de diapositiva"/>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38952E40-633F-4F8D-B013-D520BFC2EE0B}" type="slidenum">
              <a:rPr lang="es-ES"/>
              <a:pPr>
                <a:defRPr/>
              </a:pPr>
              <a:t>‹Nº›</a:t>
            </a:fld>
            <a:endParaRPr lang="es-ES"/>
          </a:p>
        </p:txBody>
      </p:sp>
      <p:sp>
        <p:nvSpPr>
          <p:cNvPr id="9" name="13 Marcador de pie de página"/>
          <p:cNvSpPr>
            <a:spLocks noGrp="1"/>
          </p:cNvSpPr>
          <p:nvPr>
            <p:ph type="ftr" sz="quarter" idx="12"/>
          </p:nvPr>
        </p:nvSpPr>
        <p:spPr/>
        <p:txBody>
          <a:bodyPr/>
          <a:lstStyle>
            <a:lvl1pPr>
              <a:defRPr/>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609600"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844901"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7 Marcador de fecha"/>
          <p:cNvSpPr>
            <a:spLocks noGrp="1"/>
          </p:cNvSpPr>
          <p:nvPr>
            <p:ph type="dt" sz="half" idx="10"/>
          </p:nvPr>
        </p:nvSpPr>
        <p:spPr/>
        <p:txBody>
          <a:bodyPr rtlCol="0"/>
          <a:lstStyle>
            <a:lvl1pPr>
              <a:defRPr/>
            </a:lvl1pPr>
          </a:lstStyle>
          <a:p>
            <a:pPr>
              <a:defRPr/>
            </a:pPr>
            <a:fld id="{486F9688-B80F-464A-ADFC-0CFCB7CFAF4E}" type="datetimeFigureOut">
              <a:rPr lang="es-ES"/>
              <a:pPr>
                <a:defRPr/>
              </a:pPr>
              <a:t>08/11/2016</a:t>
            </a:fld>
            <a:endParaRPr lang="es-ES"/>
          </a:p>
        </p:txBody>
      </p:sp>
      <p:sp>
        <p:nvSpPr>
          <p:cNvPr id="6" name="9 Marcador de número de diapositiva"/>
          <p:cNvSpPr>
            <a:spLocks noGrp="1"/>
          </p:cNvSpPr>
          <p:nvPr>
            <p:ph type="sldNum" sz="quarter" idx="11"/>
          </p:nvPr>
        </p:nvSpPr>
        <p:spPr/>
        <p:txBody>
          <a:bodyPr rtlCol="0"/>
          <a:lstStyle>
            <a:lvl1pPr>
              <a:defRPr/>
            </a:lvl1pPr>
          </a:lstStyle>
          <a:p>
            <a:pPr>
              <a:defRPr/>
            </a:pPr>
            <a:fld id="{8A04313B-3569-4CFA-BDAD-6D32D8074252}" type="slidenum">
              <a:rPr lang="es-ES"/>
              <a:pPr>
                <a:defRPr/>
              </a:pPr>
              <a:t>‹Nº›</a:t>
            </a:fld>
            <a:endParaRPr lang="es-ES"/>
          </a:p>
        </p:txBody>
      </p:sp>
      <p:sp>
        <p:nvSpPr>
          <p:cNvPr id="7" name="11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609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800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9 Marcador de fecha"/>
          <p:cNvSpPr>
            <a:spLocks noGrp="1"/>
          </p:cNvSpPr>
          <p:nvPr>
            <p:ph type="dt" sz="half" idx="10"/>
          </p:nvPr>
        </p:nvSpPr>
        <p:spPr/>
        <p:txBody>
          <a:bodyPr rtlCol="0"/>
          <a:lstStyle>
            <a:lvl1pPr>
              <a:defRPr/>
            </a:lvl1pPr>
          </a:lstStyle>
          <a:p>
            <a:pPr>
              <a:defRPr/>
            </a:pPr>
            <a:fld id="{D3734410-7E32-4DFF-95BE-6D596399FDEB}" type="datetimeFigureOut">
              <a:rPr lang="es-ES"/>
              <a:pPr>
                <a:defRPr/>
              </a:pPr>
              <a:t>08/11/2016</a:t>
            </a:fld>
            <a:endParaRPr lang="es-ES"/>
          </a:p>
        </p:txBody>
      </p:sp>
      <p:sp>
        <p:nvSpPr>
          <p:cNvPr id="8" name="11 Marcador de número de diapositiva"/>
          <p:cNvSpPr>
            <a:spLocks noGrp="1"/>
          </p:cNvSpPr>
          <p:nvPr>
            <p:ph type="sldNum" sz="quarter" idx="11"/>
          </p:nvPr>
        </p:nvSpPr>
        <p:spPr/>
        <p:txBody>
          <a:bodyPr rtlCol="0"/>
          <a:lstStyle>
            <a:lvl1pPr>
              <a:defRPr/>
            </a:lvl1pPr>
          </a:lstStyle>
          <a:p>
            <a:pPr>
              <a:defRPr/>
            </a:pPr>
            <a:fld id="{DD4B4F9C-2115-4060-9768-1DD0E2D6A0DF}" type="slidenum">
              <a:rPr lang="es-ES"/>
              <a:pPr>
                <a:defRPr/>
              </a:pPr>
              <a:t>‹Nº›</a:t>
            </a:fld>
            <a:endParaRPr lang="es-ES"/>
          </a:p>
        </p:txBody>
      </p:sp>
      <p:sp>
        <p:nvSpPr>
          <p:cNvPr id="9" name="13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2111D193-4789-4C0A-AE97-F6670326711F}" type="datetimeFigureOut">
              <a:rPr lang="es-ES"/>
              <a:pPr>
                <a:defRPr/>
              </a:pPr>
              <a:t>08/11/2016</a:t>
            </a:fld>
            <a:endParaRPr lang="es-ES"/>
          </a:p>
        </p:txBody>
      </p:sp>
      <p:sp>
        <p:nvSpPr>
          <p:cNvPr id="4" name="2 Marcador de pie de página"/>
          <p:cNvSpPr>
            <a:spLocks noGrp="1"/>
          </p:cNvSpPr>
          <p:nvPr>
            <p:ph type="ftr" sz="quarter" idx="11"/>
          </p:nvPr>
        </p:nvSpPr>
        <p:spPr/>
        <p:txBody>
          <a:bodyPr/>
          <a:lstStyle>
            <a:lvl1pPr>
              <a:defRPr/>
            </a:lvl1pPr>
          </a:lstStyle>
          <a:p>
            <a:pPr>
              <a:defRPr/>
            </a:pPr>
            <a:endParaRPr lang="es-ES"/>
          </a:p>
        </p:txBody>
      </p:sp>
      <p:sp>
        <p:nvSpPr>
          <p:cNvPr id="5" name="22 Marcador de número de diapositiva"/>
          <p:cNvSpPr>
            <a:spLocks noGrp="1"/>
          </p:cNvSpPr>
          <p:nvPr>
            <p:ph type="sldNum" sz="quarter" idx="12"/>
          </p:nvPr>
        </p:nvSpPr>
        <p:spPr/>
        <p:txBody>
          <a:bodyPr/>
          <a:lstStyle>
            <a:lvl1pPr>
              <a:defRPr/>
            </a:lvl1pPr>
          </a:lstStyle>
          <a:p>
            <a:pPr>
              <a:defRPr/>
            </a:pPr>
            <a:fld id="{BC328AF4-F771-4BB2-8E88-4AA3966A3890}"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F6B75FB3-B514-4F68-94A1-2E7E5854746B}" type="datetimeFigureOut">
              <a:rPr lang="es-ES"/>
              <a:pPr>
                <a:defRPr/>
              </a:pPr>
              <a:t>08/11/2016</a:t>
            </a:fld>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80943F61-1FC3-4CC6-952B-6F7B23303F08}"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lstStyle>
            <a:lvl1pPr algn="l">
              <a:buNone/>
              <a:defRPr sz="4400" b="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BEB8E7B1-5F27-45B1-8929-56AB30ED9162}" type="datetimeFigureOut">
              <a:rPr lang="es-ES"/>
              <a:pPr>
                <a:defRPr/>
              </a:pPr>
              <a:t>08/11/2016</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EC57EA4B-345E-4B18-886E-6E1B5FF82D2F}"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Rectángulo"/>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Rectángulo"/>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Rectángulo"/>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2" name="1 Título"/>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11 Marcador de fecha"/>
          <p:cNvSpPr>
            <a:spLocks noGrp="1"/>
          </p:cNvSpPr>
          <p:nvPr>
            <p:ph type="dt" sz="half" idx="10"/>
          </p:nvPr>
        </p:nvSpPr>
        <p:spPr>
          <a:xfrm>
            <a:off x="6248400" y="6248400"/>
            <a:ext cx="2667000" cy="365125"/>
          </a:xfrm>
        </p:spPr>
        <p:txBody>
          <a:bodyPr rtlCol="0"/>
          <a:lstStyle>
            <a:lvl1pPr>
              <a:defRPr/>
            </a:lvl1pPr>
          </a:lstStyle>
          <a:p>
            <a:pPr>
              <a:defRPr/>
            </a:pPr>
            <a:fld id="{A91F2F0B-D973-4132-9FD6-3CC23AB070EC}" type="datetimeFigureOut">
              <a:rPr lang="es-ES"/>
              <a:pPr>
                <a:defRPr/>
              </a:pPr>
              <a:t>08/11/2016</a:t>
            </a:fld>
            <a:endParaRPr lang="es-ES"/>
          </a:p>
        </p:txBody>
      </p:sp>
      <p:sp>
        <p:nvSpPr>
          <p:cNvPr id="10" name="12 Marcador de número de diapositiva"/>
          <p:cNvSpPr>
            <a:spLocks noGrp="1"/>
          </p:cNvSpPr>
          <p:nvPr>
            <p:ph type="sldNum" sz="quarter" idx="11"/>
          </p:nvPr>
        </p:nvSpPr>
        <p:spPr>
          <a:xfrm>
            <a:off x="0" y="4667250"/>
            <a:ext cx="1447800" cy="663575"/>
          </a:xfrm>
        </p:spPr>
        <p:txBody>
          <a:bodyPr rtlCol="0"/>
          <a:lstStyle>
            <a:lvl1pPr>
              <a:defRPr sz="2800" smtClean="0"/>
            </a:lvl1pPr>
          </a:lstStyle>
          <a:p>
            <a:pPr>
              <a:defRPr/>
            </a:pPr>
            <a:fld id="{371F9C49-7FFE-4BEA-A67E-A2007EB8A2B4}" type="slidenum">
              <a:rPr lang="es-ES"/>
              <a:pPr>
                <a:defRPr/>
              </a:pPr>
              <a:t>‹Nº›</a:t>
            </a:fld>
            <a:endParaRPr lang="es-ES"/>
          </a:p>
        </p:txBody>
      </p:sp>
      <p:sp>
        <p:nvSpPr>
          <p:cNvPr id="11" name="13 Marcador de pie de página"/>
          <p:cNvSpPr>
            <a:spLocks noGrp="1"/>
          </p:cNvSpPr>
          <p:nvPr>
            <p:ph type="ftr" sz="quarter" idx="12"/>
          </p:nvPr>
        </p:nvSpPr>
        <p:spPr>
          <a:xfrm>
            <a:off x="1600200" y="6248400"/>
            <a:ext cx="4572000" cy="365125"/>
          </a:xfrm>
        </p:spPr>
        <p:txBody>
          <a:bodyPr rtlCol="0"/>
          <a:lstStyle>
            <a:lvl1pPr>
              <a:defRPr/>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21 Marcador de título"/>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12 Marcador de texto"/>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266F2FAC-2973-428D-A615-7EA6B5AFDB86}" type="datetimeFigureOut">
              <a:rPr lang="es-ES"/>
              <a:pPr>
                <a:defRPr/>
              </a:pPr>
              <a:t>08/11/2016</a:t>
            </a:fld>
            <a:endParaRPr lang="es-ES"/>
          </a:p>
        </p:txBody>
      </p:sp>
      <p:sp>
        <p:nvSpPr>
          <p:cNvPr id="3" name="2 Marcador de pie de página"/>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s-ES"/>
          </a:p>
        </p:txBody>
      </p:sp>
      <p:sp>
        <p:nvSpPr>
          <p:cNvPr id="7" name="6 Rectángulo"/>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Rectángulo"/>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Rectángulo"/>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Marcador de número de diapositiva"/>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CA471929-CA06-4C19-BEAA-9F1D98639F7B}"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83" r:id="rId1"/>
    <p:sldLayoutId id="2147483679" r:id="rId2"/>
    <p:sldLayoutId id="2147483684" r:id="rId3"/>
    <p:sldLayoutId id="2147483685" r:id="rId4"/>
    <p:sldLayoutId id="2147483686" r:id="rId5"/>
    <p:sldLayoutId id="2147483680" r:id="rId6"/>
    <p:sldLayoutId id="2147483687" r:id="rId7"/>
    <p:sldLayoutId id="2147483681" r:id="rId8"/>
    <p:sldLayoutId id="2147483688" r:id="rId9"/>
    <p:sldLayoutId id="2147483682" r:id="rId10"/>
    <p:sldLayoutId id="2147483689"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47788" y="3789363"/>
            <a:ext cx="7796212" cy="1828800"/>
          </a:xfrm>
        </p:spPr>
        <p:txBody>
          <a:bodyPr>
            <a:normAutofit/>
          </a:bodyPr>
          <a:lstStyle/>
          <a:p>
            <a:pPr algn="r" fontAlgn="auto">
              <a:spcAft>
                <a:spcPts val="0"/>
              </a:spcAft>
              <a:defRPr/>
            </a:pPr>
            <a:r>
              <a:rPr lang="es-AR" sz="4800" dirty="0" smtClean="0"/>
              <a:t>RESPONSABILIDAD PARENTAL</a:t>
            </a:r>
            <a:br>
              <a:rPr lang="es-AR" sz="4800" dirty="0" smtClean="0"/>
            </a:br>
            <a:r>
              <a:rPr lang="es-AR" sz="2800" dirty="0" smtClean="0"/>
              <a:t>en el nuevo código civil y comercial</a:t>
            </a:r>
            <a:endParaRPr lang="es-AR" sz="2800" dirty="0"/>
          </a:p>
        </p:txBody>
      </p:sp>
      <p:sp>
        <p:nvSpPr>
          <p:cNvPr id="9219" name="2 Subtítulo"/>
          <p:cNvSpPr>
            <a:spLocks noGrp="1"/>
          </p:cNvSpPr>
          <p:nvPr>
            <p:ph type="subTitle" idx="1"/>
          </p:nvPr>
        </p:nvSpPr>
        <p:spPr>
          <a:xfrm>
            <a:off x="2438400" y="5733256"/>
            <a:ext cx="6705600" cy="1124744"/>
          </a:xfrm>
        </p:spPr>
        <p:txBody>
          <a:bodyPr>
            <a:normAutofit/>
          </a:bodyPr>
          <a:lstStyle/>
          <a:p>
            <a:pPr algn="r"/>
            <a:r>
              <a:rPr lang="es-AR" sz="2400" b="1" dirty="0" err="1" smtClean="0">
                <a:solidFill>
                  <a:schemeClr val="tx1"/>
                </a:solidFill>
              </a:rPr>
              <a:t>Abog</a:t>
            </a:r>
            <a:r>
              <a:rPr lang="es-AR" sz="2400" b="1" dirty="0" smtClean="0">
                <a:solidFill>
                  <a:schemeClr val="tx1"/>
                </a:solidFill>
              </a:rPr>
              <a:t>. María Magdalena </a:t>
            </a:r>
            <a:r>
              <a:rPr lang="es-AR" sz="2400" b="1" dirty="0" err="1" smtClean="0">
                <a:solidFill>
                  <a:schemeClr val="tx1"/>
                </a:solidFill>
              </a:rPr>
              <a:t>Galli</a:t>
            </a:r>
            <a:r>
              <a:rPr lang="es-AR" sz="2400" b="1" dirty="0" smtClean="0">
                <a:solidFill>
                  <a:schemeClr val="tx1"/>
                </a:solidFill>
              </a:rPr>
              <a:t> </a:t>
            </a:r>
            <a:r>
              <a:rPr lang="es-AR" sz="2400" b="1" dirty="0" err="1" smtClean="0">
                <a:solidFill>
                  <a:schemeClr val="tx1"/>
                </a:solidFill>
              </a:rPr>
              <a:t>Fiant</a:t>
            </a:r>
            <a:endParaRPr lang="es-AR" sz="2400" b="1" dirty="0" smtClean="0">
              <a:solidFill>
                <a:schemeClr val="tx1"/>
              </a:solidFill>
            </a:endParaRPr>
          </a:p>
          <a:p>
            <a:pPr algn="r"/>
            <a:endParaRPr lang="es-AR" b="1" dirty="0" smtClean="0">
              <a:solidFill>
                <a:schemeClr val="bg1"/>
              </a:solidFill>
            </a:endParaRPr>
          </a:p>
          <a:p>
            <a:pPr algn="r"/>
            <a:endParaRPr lang="es-AR" dirty="0" smtClean="0"/>
          </a:p>
        </p:txBody>
      </p:sp>
      <p:pic>
        <p:nvPicPr>
          <p:cNvPr id="4" name="3 Imagen" descr="http://maitemartin.com/wp-content/uploads/2014/06/vincle-ractiu-1.jpg"/>
          <p:cNvPicPr/>
          <p:nvPr/>
        </p:nvPicPr>
        <p:blipFill>
          <a:blip r:embed="rId2" cstate="print"/>
          <a:srcRect/>
          <a:stretch>
            <a:fillRect/>
          </a:stretch>
        </p:blipFill>
        <p:spPr bwMode="auto">
          <a:xfrm>
            <a:off x="395536" y="260648"/>
            <a:ext cx="5256584"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t>PROGENITORES, según el CCC</a:t>
            </a:r>
            <a:endParaRPr lang="es-AR" dirty="0"/>
          </a:p>
        </p:txBody>
      </p:sp>
      <p:sp>
        <p:nvSpPr>
          <p:cNvPr id="3" name="2 Marcador de contenido"/>
          <p:cNvSpPr>
            <a:spLocks noGrp="1"/>
          </p:cNvSpPr>
          <p:nvPr>
            <p:ph sz="quarter" idx="1"/>
          </p:nvPr>
        </p:nvSpPr>
        <p:spPr>
          <a:xfrm>
            <a:off x="612648" y="1600200"/>
            <a:ext cx="8153400" cy="4925144"/>
          </a:xfrm>
        </p:spPr>
        <p:txBody>
          <a:bodyPr/>
          <a:lstStyle/>
          <a:p>
            <a:r>
              <a:rPr lang="es-AR" dirty="0" smtClean="0"/>
              <a:t>El padre y la madre por naturaleza </a:t>
            </a:r>
            <a:r>
              <a:rPr lang="es-AR" b="1" dirty="0" smtClean="0">
                <a:solidFill>
                  <a:schemeClr val="accent1">
                    <a:lumMod val="50000"/>
                  </a:schemeClr>
                </a:solidFill>
              </a:rPr>
              <a:t>(hijo gestado a partir de una relación sexual) </a:t>
            </a:r>
            <a:r>
              <a:rPr lang="es-AR" dirty="0" smtClean="0"/>
              <a:t>Influencia de la ley de identidad de género</a:t>
            </a:r>
          </a:p>
          <a:p>
            <a:r>
              <a:rPr lang="es-AR" dirty="0" smtClean="0"/>
              <a:t>La mujer que ha dado a luz y el varón o la mujer que también ha expresado su consentimiento previo, libre e informado </a:t>
            </a:r>
            <a:r>
              <a:rPr lang="es-AR" b="1" dirty="0" smtClean="0">
                <a:solidFill>
                  <a:schemeClr val="accent1">
                    <a:lumMod val="50000"/>
                  </a:schemeClr>
                </a:solidFill>
              </a:rPr>
              <a:t>(hijo gestado a partir de técnicas de reproducción humana asistida) </a:t>
            </a:r>
            <a:r>
              <a:rPr lang="es-AR" dirty="0" smtClean="0"/>
              <a:t>No es progenitor el/la dador/a de gametos</a:t>
            </a:r>
          </a:p>
          <a:p>
            <a:r>
              <a:rPr lang="es-AR" dirty="0" smtClean="0"/>
              <a:t>La o las personas adoptantes </a:t>
            </a:r>
            <a:r>
              <a:rPr lang="es-AR" b="1" dirty="0" smtClean="0">
                <a:solidFill>
                  <a:schemeClr val="accent1">
                    <a:lumMod val="50000"/>
                  </a:schemeClr>
                </a:solidFill>
              </a:rPr>
              <a:t>(vínculo de filiación determinado por la sentencia de Adopción)</a:t>
            </a:r>
            <a:endParaRPr lang="es-AR"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3501008"/>
            <a:ext cx="8227640" cy="2366392"/>
          </a:xfrm>
        </p:spPr>
        <p:txBody>
          <a:bodyPr/>
          <a:lstStyle/>
          <a:p>
            <a:pPr algn="ctr"/>
            <a:r>
              <a:rPr lang="es-AR" sz="4800" dirty="0" smtClean="0"/>
              <a:t>Responsabilidad Parental </a:t>
            </a:r>
            <a:r>
              <a:rPr lang="es-AR" dirty="0" smtClean="0"/>
              <a:t/>
            </a:r>
            <a:br>
              <a:rPr lang="es-AR" dirty="0" smtClean="0"/>
            </a:br>
            <a:r>
              <a:rPr lang="es-AR" sz="2800" dirty="0" smtClean="0"/>
              <a:t>–Título 7 del Libro Segundo, arts. 638 a 704 CCC-</a:t>
            </a:r>
            <a:endParaRPr lang="es-AR" sz="2800" dirty="0"/>
          </a:p>
        </p:txBody>
      </p:sp>
      <p:pic>
        <p:nvPicPr>
          <p:cNvPr id="36866" name="Picture 2" descr="http://www.diarioprimeralinea.com.ar/u/fotografias/m/2015/7/31/f300x0-16508_16526_0.jpg"/>
          <p:cNvPicPr>
            <a:picLocks noChangeAspect="1" noChangeArrowheads="1"/>
          </p:cNvPicPr>
          <p:nvPr/>
        </p:nvPicPr>
        <p:blipFill>
          <a:blip r:embed="rId2" cstate="print"/>
          <a:srcRect/>
          <a:stretch>
            <a:fillRect/>
          </a:stretch>
        </p:blipFill>
        <p:spPr bwMode="auto">
          <a:xfrm>
            <a:off x="2555776" y="404664"/>
            <a:ext cx="4032448" cy="380394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fontScale="92500" lnSpcReduction="10000"/>
          </a:bodyPr>
          <a:lstStyle/>
          <a:p>
            <a:pPr algn="ctr">
              <a:buNone/>
            </a:pPr>
            <a:r>
              <a:rPr lang="es-AR" sz="3200" i="1" dirty="0" smtClean="0"/>
              <a:t>“La responsabilidad parental es el conjunto de deberes y derechos que corresponden a los progenitores sobre la persona y bienes del hijo, para su protección, desarrollo y formación integral mientras sea menor de edad y no se haya emancipado” </a:t>
            </a:r>
            <a:r>
              <a:rPr lang="es-AR" sz="3200" dirty="0" smtClean="0"/>
              <a:t>(art. 638 CCC)</a:t>
            </a:r>
          </a:p>
          <a:p>
            <a:pPr algn="ctr"/>
            <a:endParaRPr lang="es-AR" dirty="0" smtClean="0"/>
          </a:p>
          <a:p>
            <a:pPr algn="ctr"/>
            <a:r>
              <a:rPr lang="es-AR" dirty="0" smtClean="0"/>
              <a:t>Sus caracteres</a:t>
            </a:r>
          </a:p>
          <a:p>
            <a:pPr algn="ctr"/>
            <a:r>
              <a:rPr lang="es-AR" dirty="0" smtClean="0"/>
              <a:t>Desde la concepción del hijo –art. 19 CCC-</a:t>
            </a:r>
          </a:p>
          <a:p>
            <a:pPr algn="ctr"/>
            <a:r>
              <a:rPr lang="es-AR" dirty="0" smtClean="0"/>
              <a:t>Titularidad: corresponde a los progenitores</a:t>
            </a:r>
            <a:endParaRPr lang="es-A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t>Principios generales que la rigen</a:t>
            </a:r>
            <a:endParaRPr lang="es-AR" dirty="0"/>
          </a:p>
        </p:txBody>
      </p:sp>
      <p:sp>
        <p:nvSpPr>
          <p:cNvPr id="3" name="2 Marcador de texto"/>
          <p:cNvSpPr>
            <a:spLocks noGrp="1"/>
          </p:cNvSpPr>
          <p:nvPr>
            <p:ph type="body" idx="2"/>
          </p:nvPr>
        </p:nvSpPr>
        <p:spPr/>
        <p:txBody>
          <a:bodyPr/>
          <a:lstStyle/>
          <a:p>
            <a:pPr algn="ctr"/>
            <a:endParaRPr lang="es-AR" dirty="0" smtClean="0"/>
          </a:p>
          <a:p>
            <a:pPr algn="ctr"/>
            <a:endParaRPr lang="es-AR" dirty="0" smtClean="0"/>
          </a:p>
          <a:p>
            <a:pPr algn="ctr"/>
            <a:r>
              <a:rPr lang="es-AR" dirty="0" smtClean="0"/>
              <a:t>FUNCIONES</a:t>
            </a:r>
          </a:p>
          <a:p>
            <a:pPr algn="ctr"/>
            <a:r>
              <a:rPr lang="es-AR" dirty="0" smtClean="0"/>
              <a:t>DE LOS</a:t>
            </a:r>
          </a:p>
          <a:p>
            <a:pPr algn="ctr"/>
            <a:r>
              <a:rPr lang="es-AR" dirty="0" smtClean="0"/>
              <a:t>PRINCIPIOS</a:t>
            </a:r>
            <a:endParaRPr lang="es-AR" dirty="0"/>
          </a:p>
        </p:txBody>
      </p:sp>
      <p:sp>
        <p:nvSpPr>
          <p:cNvPr id="4" name="3 Marcador de contenido"/>
          <p:cNvSpPr>
            <a:spLocks noGrp="1"/>
          </p:cNvSpPr>
          <p:nvPr>
            <p:ph sz="quarter" idx="1"/>
          </p:nvPr>
        </p:nvSpPr>
        <p:spPr>
          <a:xfrm>
            <a:off x="2362200" y="1484784"/>
            <a:ext cx="6781800" cy="5184576"/>
          </a:xfrm>
        </p:spPr>
        <p:txBody>
          <a:bodyPr>
            <a:normAutofit lnSpcReduction="10000"/>
          </a:bodyPr>
          <a:lstStyle/>
          <a:p>
            <a:r>
              <a:rPr lang="es-AR" dirty="0" smtClean="0"/>
              <a:t>Interés superior del niño</a:t>
            </a:r>
          </a:p>
          <a:p>
            <a:pPr>
              <a:buNone/>
            </a:pPr>
            <a:r>
              <a:rPr lang="es-AR" sz="1800" dirty="0" smtClean="0"/>
              <a:t>Convención sobre los Derechos del Niño. Ley de Protección Integral nacional 26.061  y Ley de Protección y Promoción Integral provincial 12.967 </a:t>
            </a:r>
            <a:endParaRPr lang="es-AR" dirty="0" smtClean="0"/>
          </a:p>
          <a:p>
            <a:r>
              <a:rPr lang="es-AR" dirty="0" smtClean="0"/>
              <a:t>Autonomía progresiva</a:t>
            </a:r>
          </a:p>
          <a:p>
            <a:pPr>
              <a:buNone/>
            </a:pPr>
            <a:r>
              <a:rPr lang="es-AR" sz="1800" dirty="0" smtClean="0"/>
              <a:t>Convención sobre los Derechos del Niño. Leyes de Protección</a:t>
            </a:r>
          </a:p>
          <a:p>
            <a:pPr>
              <a:buNone/>
            </a:pPr>
            <a:r>
              <a:rPr lang="es-AR" sz="1800" dirty="0" smtClean="0"/>
              <a:t>Capacidad de ejercicio: adolescentes, adolescentes a partir de los 16 años, niños y adolescentes con edad y grado de madurez suficiente</a:t>
            </a:r>
            <a:endParaRPr lang="es-AR" dirty="0" smtClean="0"/>
          </a:p>
          <a:p>
            <a:r>
              <a:rPr lang="es-AR" dirty="0" smtClean="0"/>
              <a:t>Derecho del niño a ser oído y a que su opinión sea tenida en cuenta según su edad y grado de madurez</a:t>
            </a:r>
          </a:p>
          <a:p>
            <a:pPr>
              <a:buNone/>
            </a:pPr>
            <a:r>
              <a:rPr lang="es-AR" sz="1800" dirty="0" smtClean="0"/>
              <a:t>Convención sobre los Derechos del Niño. Leyes de Protección</a:t>
            </a:r>
          </a:p>
          <a:p>
            <a:pPr>
              <a:buNone/>
            </a:pPr>
            <a:r>
              <a:rPr lang="es-AR" sz="1800" dirty="0" smtClean="0"/>
              <a:t>Diversas manifestaciones: Consentimiento del NNA, Derecho a ser informado, Derecho de participación, Legitimación para accionar</a:t>
            </a:r>
          </a:p>
          <a:p>
            <a:pPr>
              <a:buNone/>
            </a:pPr>
            <a:endParaRPr lang="es-AR" sz="1600" dirty="0" smtClean="0"/>
          </a:p>
          <a:p>
            <a:endParaRPr lang="es-AR" dirty="0" smtClean="0"/>
          </a:p>
          <a:p>
            <a:pPr>
              <a:buNone/>
            </a:pPr>
            <a:endParaRPr lang="es-A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https://encrypted-tbn1.gstatic.com/images?q=tbn:ANd9GcTFWAjmVEbgGWNVkExP-z5mrX03l3kj7mnl48GT2jbgq4DY8vMJ"/>
          <p:cNvPicPr>
            <a:picLocks noChangeAspect="1" noChangeArrowheads="1"/>
          </p:cNvPicPr>
          <p:nvPr/>
        </p:nvPicPr>
        <p:blipFill>
          <a:blip r:embed="rId2" cstate="print"/>
          <a:srcRect/>
          <a:stretch>
            <a:fillRect/>
          </a:stretch>
        </p:blipFill>
        <p:spPr bwMode="auto">
          <a:xfrm>
            <a:off x="251520" y="1772816"/>
            <a:ext cx="3797769" cy="2808312"/>
          </a:xfrm>
          <a:prstGeom prst="rect">
            <a:avLst/>
          </a:prstGeom>
          <a:noFill/>
        </p:spPr>
      </p:pic>
      <p:sp>
        <p:nvSpPr>
          <p:cNvPr id="2" name="1 Título"/>
          <p:cNvSpPr>
            <a:spLocks noGrp="1"/>
          </p:cNvSpPr>
          <p:nvPr>
            <p:ph type="title"/>
          </p:nvPr>
        </p:nvSpPr>
        <p:spPr/>
        <p:txBody>
          <a:bodyPr/>
          <a:lstStyle/>
          <a:p>
            <a:pPr algn="ctr"/>
            <a:r>
              <a:rPr lang="es-AR" dirty="0" smtClean="0"/>
              <a:t>PROGENITORES QUE CONVIVEN</a:t>
            </a:r>
            <a:endParaRPr lang="es-AR" dirty="0"/>
          </a:p>
        </p:txBody>
      </p:sp>
      <p:sp>
        <p:nvSpPr>
          <p:cNvPr id="4" name="3 CuadroTexto"/>
          <p:cNvSpPr txBox="1"/>
          <p:nvPr/>
        </p:nvSpPr>
        <p:spPr>
          <a:xfrm>
            <a:off x="3995936" y="4005064"/>
            <a:ext cx="4680520" cy="2246769"/>
          </a:xfrm>
          <a:prstGeom prst="rect">
            <a:avLst/>
          </a:prstGeom>
          <a:noFill/>
          <a:ln w="38100">
            <a:solidFill>
              <a:schemeClr val="accent1"/>
            </a:solidFill>
          </a:ln>
        </p:spPr>
        <p:txBody>
          <a:bodyPr wrap="square" rtlCol="0">
            <a:spAutoFit/>
          </a:bodyPr>
          <a:lstStyle/>
          <a:p>
            <a:pPr>
              <a:buFont typeface="Wingdings" pitchFamily="2" charset="2"/>
              <a:buChar char="ü"/>
            </a:pPr>
            <a:r>
              <a:rPr lang="es-AR" sz="2000" b="1" dirty="0" smtClean="0">
                <a:solidFill>
                  <a:schemeClr val="accent4">
                    <a:lumMod val="50000"/>
                  </a:schemeClr>
                </a:solidFill>
              </a:rPr>
              <a:t>CÓNYUGES</a:t>
            </a:r>
          </a:p>
          <a:p>
            <a:endParaRPr lang="es-AR" sz="2000" b="1" dirty="0" smtClean="0">
              <a:solidFill>
                <a:schemeClr val="accent4">
                  <a:lumMod val="50000"/>
                </a:schemeClr>
              </a:solidFill>
            </a:endParaRPr>
          </a:p>
          <a:p>
            <a:pPr>
              <a:buFont typeface="Wingdings" pitchFamily="2" charset="2"/>
              <a:buChar char="ü"/>
            </a:pPr>
            <a:r>
              <a:rPr lang="es-AR" sz="2000" b="1" dirty="0" smtClean="0">
                <a:solidFill>
                  <a:schemeClr val="accent4">
                    <a:lumMod val="50000"/>
                  </a:schemeClr>
                </a:solidFill>
              </a:rPr>
              <a:t>PAREJA EN UNIÓN CONVIVENCIAL</a:t>
            </a:r>
          </a:p>
          <a:p>
            <a:endParaRPr lang="es-AR" sz="2000" b="1" dirty="0" smtClean="0">
              <a:solidFill>
                <a:schemeClr val="accent4">
                  <a:lumMod val="50000"/>
                </a:schemeClr>
              </a:solidFill>
            </a:endParaRPr>
          </a:p>
          <a:p>
            <a:pPr>
              <a:buFont typeface="Wingdings" pitchFamily="2" charset="2"/>
              <a:buChar char="ü"/>
            </a:pPr>
            <a:r>
              <a:rPr lang="es-AR" sz="2000" b="1" dirty="0" smtClean="0">
                <a:solidFill>
                  <a:schemeClr val="accent4">
                    <a:lumMod val="50000"/>
                  </a:schemeClr>
                </a:solidFill>
              </a:rPr>
              <a:t>PAREJA CONVIVIENTE (que no reúne requisitos de la U.C.)</a:t>
            </a:r>
            <a:endParaRPr lang="es-AR" sz="2000" b="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hacerfamilia.cl/hf-comprendido/themes/LondonLive/thumb.php?src=http://www.hacerfamilia.cl/hf-comprendido/uploads/2013/05/corresponsabilidad-tres.jpg&amp;w=300&amp;h=225&amp;zc=1&amp;q=100"/>
          <p:cNvPicPr>
            <a:picLocks noChangeAspect="1" noChangeArrowheads="1"/>
          </p:cNvPicPr>
          <p:nvPr/>
        </p:nvPicPr>
        <p:blipFill>
          <a:blip r:embed="rId2" cstate="print"/>
          <a:srcRect/>
          <a:stretch>
            <a:fillRect/>
          </a:stretch>
        </p:blipFill>
        <p:spPr bwMode="auto">
          <a:xfrm>
            <a:off x="0" y="1628800"/>
            <a:ext cx="4320480" cy="3240360"/>
          </a:xfrm>
          <a:prstGeom prst="rect">
            <a:avLst/>
          </a:prstGeom>
          <a:noFill/>
        </p:spPr>
      </p:pic>
      <p:sp>
        <p:nvSpPr>
          <p:cNvPr id="2" name="1 Título"/>
          <p:cNvSpPr>
            <a:spLocks noGrp="1"/>
          </p:cNvSpPr>
          <p:nvPr>
            <p:ph type="title"/>
          </p:nvPr>
        </p:nvSpPr>
        <p:spPr>
          <a:xfrm>
            <a:off x="0" y="228600"/>
            <a:ext cx="9144000" cy="990600"/>
          </a:xfrm>
        </p:spPr>
        <p:txBody>
          <a:bodyPr/>
          <a:lstStyle/>
          <a:p>
            <a:pPr algn="ctr"/>
            <a:r>
              <a:rPr lang="es-AR" dirty="0" smtClean="0"/>
              <a:t>PROGENITORES QUE NO CONVIVEN</a:t>
            </a:r>
            <a:endParaRPr lang="es-AR" dirty="0"/>
          </a:p>
        </p:txBody>
      </p:sp>
      <p:sp>
        <p:nvSpPr>
          <p:cNvPr id="4" name="3 CuadroTexto"/>
          <p:cNvSpPr txBox="1"/>
          <p:nvPr/>
        </p:nvSpPr>
        <p:spPr>
          <a:xfrm>
            <a:off x="4067944" y="3573016"/>
            <a:ext cx="4680520" cy="2862322"/>
          </a:xfrm>
          <a:prstGeom prst="rect">
            <a:avLst/>
          </a:prstGeom>
          <a:noFill/>
          <a:ln w="38100">
            <a:solidFill>
              <a:schemeClr val="accent1"/>
            </a:solidFill>
          </a:ln>
        </p:spPr>
        <p:txBody>
          <a:bodyPr wrap="square" rtlCol="0">
            <a:spAutoFit/>
          </a:bodyPr>
          <a:lstStyle/>
          <a:p>
            <a:pPr>
              <a:buFont typeface="Wingdings" pitchFamily="2" charset="2"/>
              <a:buChar char="ü"/>
            </a:pPr>
            <a:r>
              <a:rPr lang="es-AR" sz="2000" b="1" dirty="0" smtClean="0">
                <a:solidFill>
                  <a:schemeClr val="accent4">
                    <a:lumMod val="50000"/>
                  </a:schemeClr>
                </a:solidFill>
              </a:rPr>
              <a:t>CÓNYUGES SEPARADOS DE HECHO</a:t>
            </a:r>
          </a:p>
          <a:p>
            <a:endParaRPr lang="es-AR" sz="2000" b="1" dirty="0" smtClean="0">
              <a:solidFill>
                <a:schemeClr val="accent4">
                  <a:lumMod val="50000"/>
                </a:schemeClr>
              </a:solidFill>
            </a:endParaRPr>
          </a:p>
          <a:p>
            <a:pPr>
              <a:buFont typeface="Wingdings" pitchFamily="2" charset="2"/>
              <a:buChar char="ü"/>
            </a:pPr>
            <a:r>
              <a:rPr lang="es-AR" sz="2000" b="1" dirty="0" smtClean="0">
                <a:solidFill>
                  <a:schemeClr val="accent4">
                    <a:lumMod val="50000"/>
                  </a:schemeClr>
                </a:solidFill>
              </a:rPr>
              <a:t>DIVORCIADOS</a:t>
            </a:r>
          </a:p>
          <a:p>
            <a:endParaRPr lang="es-AR" sz="2000" b="1" dirty="0" smtClean="0">
              <a:solidFill>
                <a:schemeClr val="accent4">
                  <a:lumMod val="50000"/>
                </a:schemeClr>
              </a:solidFill>
            </a:endParaRPr>
          </a:p>
          <a:p>
            <a:pPr>
              <a:buFont typeface="Wingdings" pitchFamily="2" charset="2"/>
              <a:buChar char="ü"/>
            </a:pPr>
            <a:r>
              <a:rPr lang="es-AR" sz="2000" b="1" dirty="0" smtClean="0">
                <a:solidFill>
                  <a:schemeClr val="accent4">
                    <a:lumMod val="50000"/>
                  </a:schemeClr>
                </a:solidFill>
              </a:rPr>
              <a:t>EX PAREJA CONVIVIENTE</a:t>
            </a:r>
          </a:p>
          <a:p>
            <a:endParaRPr lang="es-AR" sz="2000" b="1" dirty="0" smtClean="0">
              <a:solidFill>
                <a:schemeClr val="accent4">
                  <a:lumMod val="50000"/>
                </a:schemeClr>
              </a:solidFill>
            </a:endParaRPr>
          </a:p>
          <a:p>
            <a:pPr>
              <a:buFont typeface="Wingdings" pitchFamily="2" charset="2"/>
              <a:buChar char="ü"/>
            </a:pPr>
            <a:r>
              <a:rPr lang="es-AR" sz="2000" b="1" dirty="0" smtClean="0">
                <a:solidFill>
                  <a:schemeClr val="accent4">
                    <a:lumMod val="50000"/>
                  </a:schemeClr>
                </a:solidFill>
              </a:rPr>
              <a:t>PROGENITORES QUE NUNCA CONVIVERON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775" y="228600"/>
            <a:ext cx="8153400" cy="990600"/>
          </a:xfrm>
        </p:spPr>
        <p:txBody>
          <a:bodyPr>
            <a:normAutofit fontScale="90000"/>
          </a:bodyPr>
          <a:lstStyle/>
          <a:p>
            <a:pPr algn="ctr" fontAlgn="auto">
              <a:spcAft>
                <a:spcPts val="0"/>
              </a:spcAft>
              <a:defRPr/>
            </a:pPr>
            <a:r>
              <a:rPr lang="es-AR" dirty="0" smtClean="0"/>
              <a:t>Ejercicio de la responsabilidad parental</a:t>
            </a:r>
            <a:endParaRPr lang="es-AR" dirty="0"/>
          </a:p>
        </p:txBody>
      </p:sp>
      <p:sp>
        <p:nvSpPr>
          <p:cNvPr id="12291" name="2 Marcador de contenido"/>
          <p:cNvSpPr>
            <a:spLocks noGrp="1"/>
          </p:cNvSpPr>
          <p:nvPr>
            <p:ph sz="quarter" idx="1"/>
          </p:nvPr>
        </p:nvSpPr>
        <p:spPr>
          <a:xfrm>
            <a:off x="612775" y="1600200"/>
            <a:ext cx="8153400" cy="4495800"/>
          </a:xfrm>
        </p:spPr>
        <p:txBody>
          <a:bodyPr/>
          <a:lstStyle/>
          <a:p>
            <a:r>
              <a:rPr lang="es-AR" dirty="0" smtClean="0"/>
              <a:t>Regla: ejercicio conjunto atenuado haya o no convivencia entre los progenitores. Presunción de conformidad del otro salvo casos del art. 645 y casos de oposición expresa</a:t>
            </a:r>
          </a:p>
          <a:p>
            <a:r>
              <a:rPr lang="es-AR" dirty="0" smtClean="0"/>
              <a:t>Excepción: ejercicio unipersonal en caso de muerte, ausencia con presunción de fallecimiento, privación o suspensión de responsabilidad parental, hijo con un solo vínculo, caso del hijo con un vínculo determinado por sentencia (variantes)</a:t>
            </a:r>
          </a:p>
          <a:p>
            <a:endParaRPr lang="es-A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3944888" y="188640"/>
            <a:ext cx="5199112" cy="990600"/>
          </a:xfrm>
        </p:spPr>
        <p:txBody>
          <a:bodyPr/>
          <a:lstStyle/>
          <a:p>
            <a:pPr algn="ctr"/>
            <a:r>
              <a:rPr lang="es-AR" dirty="0" smtClean="0"/>
              <a:t>Padres adolescentes</a:t>
            </a:r>
          </a:p>
        </p:txBody>
      </p:sp>
      <p:sp>
        <p:nvSpPr>
          <p:cNvPr id="4" name="3 Marcador de contenido"/>
          <p:cNvSpPr>
            <a:spLocks noGrp="1"/>
          </p:cNvSpPr>
          <p:nvPr>
            <p:ph sz="quarter" idx="2"/>
          </p:nvPr>
        </p:nvSpPr>
        <p:spPr>
          <a:xfrm>
            <a:off x="107504" y="2708920"/>
            <a:ext cx="9036496" cy="5268912"/>
          </a:xfrm>
        </p:spPr>
        <p:txBody>
          <a:bodyPr>
            <a:normAutofit/>
          </a:bodyPr>
          <a:lstStyle/>
          <a:p>
            <a:pPr marL="320040" indent="-320040" fontAlgn="auto">
              <a:spcAft>
                <a:spcPts val="0"/>
              </a:spcAft>
              <a:buFont typeface="Wingdings"/>
              <a:buChar char=""/>
              <a:defRPr/>
            </a:pPr>
            <a:r>
              <a:rPr lang="es-AR" dirty="0" smtClean="0"/>
              <a:t>Ejercen la responsabilidad parental. Pueden decidir y realizar por sí mismos las tareas necesarias para su cuidado, educación y salud</a:t>
            </a:r>
          </a:p>
          <a:p>
            <a:pPr marL="320040" indent="-320040" fontAlgn="auto">
              <a:spcAft>
                <a:spcPts val="0"/>
              </a:spcAft>
              <a:buFont typeface="Wingdings"/>
              <a:buChar char=""/>
              <a:defRPr/>
            </a:pPr>
            <a:r>
              <a:rPr lang="es-AR" dirty="0" smtClean="0"/>
              <a:t>Funciones de quienes ejercen (o ejercían) la responsabilidad parental sobre los progenitores:</a:t>
            </a:r>
          </a:p>
          <a:p>
            <a:pPr marL="640080" lvl="1" indent="-274320" fontAlgn="auto">
              <a:spcAft>
                <a:spcPts val="0"/>
              </a:spcAft>
              <a:buFont typeface="Wingdings 2"/>
              <a:buChar char=""/>
              <a:defRPr/>
            </a:pPr>
            <a:r>
              <a:rPr lang="es-AR" sz="2400" dirty="0" smtClean="0"/>
              <a:t>Correctivas: oponerse a actos perjudiciales</a:t>
            </a:r>
          </a:p>
          <a:p>
            <a:pPr marL="640080" lvl="1" indent="-274320" fontAlgn="auto">
              <a:spcAft>
                <a:spcPts val="0"/>
              </a:spcAft>
              <a:buFont typeface="Wingdings 2"/>
              <a:buChar char=""/>
              <a:defRPr/>
            </a:pPr>
            <a:r>
              <a:rPr lang="es-AR" sz="2400" dirty="0" smtClean="0"/>
              <a:t>Supletorias: ante la omisión de acciones necesarias</a:t>
            </a:r>
          </a:p>
          <a:p>
            <a:pPr marL="640080" lvl="1" indent="-274320" fontAlgn="auto">
              <a:spcAft>
                <a:spcPts val="0"/>
              </a:spcAft>
              <a:buFont typeface="Wingdings 2"/>
              <a:buChar char=""/>
              <a:defRPr/>
            </a:pPr>
            <a:r>
              <a:rPr lang="es-AR" sz="2400" dirty="0" smtClean="0"/>
              <a:t>Integradora: para actos o decisiones trascendentes en la vida del niño</a:t>
            </a:r>
          </a:p>
          <a:p>
            <a:pPr marL="640080" lvl="1" indent="-274320" fontAlgn="auto">
              <a:spcAft>
                <a:spcPts val="0"/>
              </a:spcAft>
              <a:buFont typeface="Wingdings 2"/>
              <a:buChar char=""/>
              <a:defRPr/>
            </a:pPr>
            <a:endParaRPr lang="es-AR" dirty="0"/>
          </a:p>
        </p:txBody>
      </p:sp>
      <p:pic>
        <p:nvPicPr>
          <p:cNvPr id="5" name="irc_mi" descr="http://fotos.lahora.com.ec/cache/d/df/dff/dffe/-20110924051753-dffe72f1735647110b2bf409958c6518.jpg"/>
          <p:cNvPicPr>
            <a:picLocks noGrp="1"/>
          </p:cNvPicPr>
          <p:nvPr>
            <p:ph sz="quarter" idx="1"/>
          </p:nvPr>
        </p:nvPicPr>
        <p:blipFill>
          <a:blip r:embed="rId2" cstate="print"/>
          <a:srcRect/>
          <a:stretch>
            <a:fillRect/>
          </a:stretch>
        </p:blipFill>
        <p:spPr>
          <a:xfrm>
            <a:off x="251520" y="188640"/>
            <a:ext cx="3672408" cy="2376264"/>
          </a:xfrm>
          <a:prstGeom prst="rect">
            <a:avLst/>
          </a:prstGeom>
          <a:ln>
            <a:noFill/>
          </a:ln>
          <a:effectLst>
            <a:outerShdw blurRad="292100" dist="139700" dir="2700000" algn="tl" rotWithShape="0">
              <a:srgbClr val="333333">
                <a:alpha val="65000"/>
              </a:srgbClr>
            </a:outerShdw>
          </a:effectLst>
        </p:spPr>
      </p:pic>
      <p:sp>
        <p:nvSpPr>
          <p:cNvPr id="14341" name="5 CuadroTexto"/>
          <p:cNvSpPr txBox="1">
            <a:spLocks noChangeArrowheads="1"/>
          </p:cNvSpPr>
          <p:nvPr/>
        </p:nvSpPr>
        <p:spPr bwMode="auto">
          <a:xfrm>
            <a:off x="4788024" y="1772816"/>
            <a:ext cx="3671888" cy="523220"/>
          </a:xfrm>
          <a:prstGeom prst="rect">
            <a:avLst/>
          </a:prstGeom>
          <a:noFill/>
          <a:ln w="28575">
            <a:solidFill>
              <a:schemeClr val="accent1"/>
            </a:solidFill>
            <a:miter lim="800000"/>
            <a:headEnd/>
            <a:tailEnd/>
          </a:ln>
        </p:spPr>
        <p:txBody>
          <a:bodyPr>
            <a:spAutoFit/>
          </a:bodyPr>
          <a:lstStyle/>
          <a:p>
            <a:pPr algn="ctr"/>
            <a:r>
              <a:rPr lang="es-AR" sz="2800" dirty="0">
                <a:latin typeface="Tw Cen MT" pitchFamily="34" charset="0"/>
              </a:rPr>
              <a:t>Estén casados o </a:t>
            </a:r>
            <a:r>
              <a:rPr lang="es-AR" sz="2800" dirty="0" smtClean="0">
                <a:latin typeface="Tw Cen MT" pitchFamily="34" charset="0"/>
              </a:rPr>
              <a:t>no: </a:t>
            </a:r>
            <a:r>
              <a:rPr lang="es-AR" sz="2000" dirty="0">
                <a:latin typeface="Tw Cen MT" pitchFamily="34" charset="0"/>
              </a:rPr>
              <a:t>Crítica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612775" y="228600"/>
            <a:ext cx="8153400" cy="990600"/>
          </a:xfrm>
        </p:spPr>
        <p:txBody>
          <a:bodyPr/>
          <a:lstStyle/>
          <a:p>
            <a:pPr algn="ctr"/>
            <a:r>
              <a:rPr lang="es-AR" sz="2800" b="1" smtClean="0"/>
              <a:t>Actos que requieren el consentimiento de ambos progenitores y de los hijos </a:t>
            </a:r>
            <a:r>
              <a:rPr lang="es-AR" sz="2400" smtClean="0"/>
              <a:t/>
            </a:r>
            <a:br>
              <a:rPr lang="es-AR" sz="2400" smtClean="0"/>
            </a:br>
            <a:r>
              <a:rPr lang="es-AR" sz="2400" smtClean="0"/>
              <a:t>-</a:t>
            </a:r>
            <a:r>
              <a:rPr lang="es-AR" sz="1800" smtClean="0"/>
              <a:t>Art. 645 CCC-</a:t>
            </a:r>
          </a:p>
        </p:txBody>
      </p:sp>
      <p:sp>
        <p:nvSpPr>
          <p:cNvPr id="3" name="2 Marcador de contenido"/>
          <p:cNvSpPr>
            <a:spLocks noGrp="1"/>
          </p:cNvSpPr>
          <p:nvPr>
            <p:ph idx="1"/>
          </p:nvPr>
        </p:nvSpPr>
        <p:spPr>
          <a:xfrm>
            <a:off x="611188" y="1916113"/>
            <a:ext cx="8153400" cy="4495800"/>
          </a:xfrm>
          <a:ln w="28575">
            <a:solidFill>
              <a:schemeClr val="accent1"/>
            </a:solidFill>
          </a:ln>
        </p:spPr>
        <p:txBody>
          <a:bodyPr>
            <a:normAutofit fontScale="92500" lnSpcReduction="10000"/>
          </a:bodyPr>
          <a:lstStyle/>
          <a:p>
            <a:pPr marL="320040" indent="-320040" fontAlgn="auto">
              <a:spcAft>
                <a:spcPts val="0"/>
              </a:spcAft>
              <a:buFont typeface="Wingdings"/>
              <a:buChar char=""/>
              <a:defRPr/>
            </a:pPr>
            <a:r>
              <a:rPr lang="es-AR" dirty="0" smtClean="0"/>
              <a:t>Contraer matrimonio, mayores de 16 años</a:t>
            </a:r>
          </a:p>
          <a:p>
            <a:pPr marL="320040" indent="-320040" fontAlgn="auto">
              <a:spcAft>
                <a:spcPts val="0"/>
              </a:spcAft>
              <a:buFont typeface="Wingdings"/>
              <a:buChar char=""/>
              <a:defRPr/>
            </a:pPr>
            <a:r>
              <a:rPr lang="es-AR" dirty="0" smtClean="0"/>
              <a:t>Ingresar a comunidades religiosas, fuerzas armadas o de seguridad</a:t>
            </a:r>
          </a:p>
          <a:p>
            <a:pPr marL="320040" indent="-320040" fontAlgn="auto">
              <a:spcAft>
                <a:spcPts val="0"/>
              </a:spcAft>
              <a:buFont typeface="Wingdings"/>
              <a:buChar char=""/>
              <a:defRPr/>
            </a:pPr>
            <a:r>
              <a:rPr lang="es-AR" dirty="0" smtClean="0"/>
              <a:t>Salir del país o cambiar residencia permanente al extranjero</a:t>
            </a:r>
          </a:p>
          <a:p>
            <a:pPr marL="320040" indent="-320040" fontAlgn="auto">
              <a:spcAft>
                <a:spcPts val="0"/>
              </a:spcAft>
              <a:buFont typeface="Wingdings"/>
              <a:buChar char=""/>
              <a:defRPr/>
            </a:pPr>
            <a:r>
              <a:rPr lang="es-AR" dirty="0" smtClean="0"/>
              <a:t>Autorizarlo para estar en juicio</a:t>
            </a:r>
          </a:p>
          <a:p>
            <a:pPr marL="320040" indent="-320040" fontAlgn="auto">
              <a:spcAft>
                <a:spcPts val="0"/>
              </a:spcAft>
              <a:buFont typeface="Wingdings"/>
              <a:buChar char=""/>
              <a:defRPr/>
            </a:pPr>
            <a:r>
              <a:rPr lang="es-AR" dirty="0" smtClean="0"/>
              <a:t>Administración de los bienes</a:t>
            </a:r>
          </a:p>
          <a:p>
            <a:pPr marL="320040" indent="-320040" fontAlgn="auto">
              <a:spcAft>
                <a:spcPts val="0"/>
              </a:spcAft>
              <a:buFont typeface="Wingdings"/>
              <a:buChar char=""/>
              <a:defRPr/>
            </a:pPr>
            <a:endParaRPr lang="es-AR" dirty="0" smtClean="0"/>
          </a:p>
          <a:p>
            <a:pPr marL="320040" indent="-320040" fontAlgn="auto">
              <a:spcAft>
                <a:spcPts val="0"/>
              </a:spcAft>
              <a:buFont typeface="Wingdings"/>
              <a:buNone/>
              <a:defRPr/>
            </a:pPr>
            <a:r>
              <a:rPr lang="es-AR" b="1" i="1" dirty="0" smtClean="0"/>
              <a:t>“… Cuando el acto involucra a hijos adolescentes, es necesario su consentimiento expreso”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AR" dirty="0" smtClean="0"/>
              <a:t>Deberes de los progenitores –art. 646-</a:t>
            </a:r>
            <a:endParaRPr lang="es-AR" dirty="0"/>
          </a:p>
        </p:txBody>
      </p:sp>
      <p:sp>
        <p:nvSpPr>
          <p:cNvPr id="3" name="2 CuadroTexto"/>
          <p:cNvSpPr txBox="1"/>
          <p:nvPr/>
        </p:nvSpPr>
        <p:spPr>
          <a:xfrm>
            <a:off x="179512" y="1556792"/>
            <a:ext cx="8712968" cy="4062651"/>
          </a:xfrm>
          <a:prstGeom prst="rect">
            <a:avLst/>
          </a:prstGeom>
          <a:noFill/>
        </p:spPr>
        <p:txBody>
          <a:bodyPr wrap="square" rtlCol="0">
            <a:spAutoFit/>
          </a:bodyPr>
          <a:lstStyle/>
          <a:p>
            <a:pPr>
              <a:buFont typeface="Wingdings" pitchFamily="2" charset="2"/>
              <a:buChar char="q"/>
            </a:pPr>
            <a:r>
              <a:rPr lang="es-AR" dirty="0" smtClean="0"/>
              <a:t> </a:t>
            </a:r>
            <a:r>
              <a:rPr lang="es-AR" sz="2400" dirty="0" smtClean="0">
                <a:solidFill>
                  <a:schemeClr val="accent2">
                    <a:lumMod val="50000"/>
                  </a:schemeClr>
                </a:solidFill>
              </a:rPr>
              <a:t>Cuidar del hijo, convivir con él, prestarle alimentos y educarlos</a:t>
            </a:r>
          </a:p>
          <a:p>
            <a:pPr>
              <a:buFont typeface="Wingdings" pitchFamily="2" charset="2"/>
              <a:buChar char="q"/>
            </a:pPr>
            <a:r>
              <a:rPr lang="es-AR" sz="2400" dirty="0" smtClean="0">
                <a:solidFill>
                  <a:schemeClr val="accent2">
                    <a:lumMod val="50000"/>
                  </a:schemeClr>
                </a:solidFill>
              </a:rPr>
              <a:t> Considerar las necesidades específicas del hijo</a:t>
            </a:r>
          </a:p>
          <a:p>
            <a:pPr>
              <a:buFont typeface="Wingdings" pitchFamily="2" charset="2"/>
              <a:buChar char="q"/>
            </a:pPr>
            <a:r>
              <a:rPr lang="es-AR" sz="2400" dirty="0" smtClean="0">
                <a:solidFill>
                  <a:schemeClr val="accent2">
                    <a:lumMod val="50000"/>
                  </a:schemeClr>
                </a:solidFill>
              </a:rPr>
              <a:t>Respetar el derecho a ser oído y a participar en su proceso educativo</a:t>
            </a:r>
          </a:p>
          <a:p>
            <a:pPr>
              <a:buFont typeface="Wingdings" pitchFamily="2" charset="2"/>
              <a:buChar char="q"/>
            </a:pPr>
            <a:r>
              <a:rPr lang="es-AR" sz="2400" dirty="0" smtClean="0">
                <a:solidFill>
                  <a:schemeClr val="accent2">
                    <a:lumMod val="50000"/>
                  </a:schemeClr>
                </a:solidFill>
              </a:rPr>
              <a:t>Prestar orientación y dirección para el ejercicio y efectividad de sus derechos </a:t>
            </a:r>
          </a:p>
          <a:p>
            <a:pPr>
              <a:buFont typeface="Wingdings" pitchFamily="2" charset="2"/>
              <a:buChar char="q"/>
            </a:pPr>
            <a:r>
              <a:rPr lang="es-AR" sz="2400" dirty="0" smtClean="0">
                <a:solidFill>
                  <a:schemeClr val="accent2">
                    <a:lumMod val="50000"/>
                  </a:schemeClr>
                </a:solidFill>
              </a:rPr>
              <a:t>Respetar y facilitar el derecho a mantener relaciones personales con parientes y referentes afectivos</a:t>
            </a:r>
          </a:p>
          <a:p>
            <a:pPr>
              <a:buFont typeface="Wingdings" pitchFamily="2" charset="2"/>
              <a:buChar char="q"/>
            </a:pPr>
            <a:r>
              <a:rPr lang="es-AR" sz="2400" dirty="0" smtClean="0">
                <a:solidFill>
                  <a:schemeClr val="accent2">
                    <a:lumMod val="50000"/>
                  </a:schemeClr>
                </a:solidFill>
              </a:rPr>
              <a:t>Representarlo y administrar su patrimonio</a:t>
            </a:r>
          </a:p>
          <a:p>
            <a:pPr>
              <a:buFont typeface="Wingdings" pitchFamily="2" charset="2"/>
              <a:buChar char="q"/>
            </a:pPr>
            <a:r>
              <a:rPr lang="es-AR" sz="2400" dirty="0" smtClean="0">
                <a:solidFill>
                  <a:schemeClr val="accent2">
                    <a:lumMod val="50000"/>
                  </a:schemeClr>
                </a:solidFill>
              </a:rPr>
              <a:t>Prohibición de malos tratos (art. 647)</a:t>
            </a:r>
          </a:p>
          <a:p>
            <a:pPr>
              <a:buFont typeface="Wingdings" pitchFamily="2" charset="2"/>
              <a:buChar char="q"/>
            </a:pPr>
            <a:endParaRPr lang="es-AR" dirty="0"/>
          </a:p>
        </p:txBody>
      </p:sp>
      <p:pic>
        <p:nvPicPr>
          <p:cNvPr id="31746" name="Picture 2" descr="https://reflexionesdiarias.files.wordpress.com/2009/04/limites-de-padres.jpg"/>
          <p:cNvPicPr>
            <a:picLocks noChangeAspect="1" noChangeArrowheads="1"/>
          </p:cNvPicPr>
          <p:nvPr/>
        </p:nvPicPr>
        <p:blipFill>
          <a:blip r:embed="rId2" cstate="print"/>
          <a:srcRect/>
          <a:stretch>
            <a:fillRect/>
          </a:stretch>
        </p:blipFill>
        <p:spPr bwMode="auto">
          <a:xfrm>
            <a:off x="6228184" y="5085184"/>
            <a:ext cx="3045587" cy="20608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AR" sz="3600" b="1" dirty="0" smtClean="0"/>
              <a:t>De la PATRIA POTESTAD a la RESPONSABILIDAD PARENTAL</a:t>
            </a:r>
            <a:endParaRPr lang="es-AR" sz="3600" b="1" dirty="0"/>
          </a:p>
        </p:txBody>
      </p:sp>
      <p:sp>
        <p:nvSpPr>
          <p:cNvPr id="3" name="2 Marcador de texto"/>
          <p:cNvSpPr>
            <a:spLocks noGrp="1"/>
          </p:cNvSpPr>
          <p:nvPr>
            <p:ph type="body" idx="2"/>
          </p:nvPr>
        </p:nvSpPr>
        <p:spPr/>
        <p:txBody>
          <a:bodyPr/>
          <a:lstStyle/>
          <a:p>
            <a:pPr algn="ctr"/>
            <a:endParaRPr lang="es-AR" dirty="0" smtClean="0"/>
          </a:p>
          <a:p>
            <a:pPr algn="ctr"/>
            <a:endParaRPr lang="es-AR" dirty="0" smtClean="0"/>
          </a:p>
          <a:p>
            <a:pPr algn="ctr"/>
            <a:r>
              <a:rPr lang="es-AR" dirty="0" smtClean="0"/>
              <a:t>EVOLUCIÓN</a:t>
            </a:r>
          </a:p>
          <a:p>
            <a:pPr algn="ctr"/>
            <a:r>
              <a:rPr lang="es-AR" dirty="0" smtClean="0"/>
              <a:t>LEGAL</a:t>
            </a:r>
          </a:p>
          <a:p>
            <a:pPr algn="ctr"/>
            <a:r>
              <a:rPr lang="es-AR" dirty="0" smtClean="0"/>
              <a:t>DEL </a:t>
            </a:r>
          </a:p>
          <a:p>
            <a:pPr algn="ctr"/>
            <a:r>
              <a:rPr lang="es-AR" dirty="0" smtClean="0"/>
              <a:t>INSTITUTO</a:t>
            </a:r>
            <a:endParaRPr lang="es-AR" dirty="0"/>
          </a:p>
        </p:txBody>
      </p:sp>
      <p:sp>
        <p:nvSpPr>
          <p:cNvPr id="4" name="3 Marcador de contenido"/>
          <p:cNvSpPr>
            <a:spLocks noGrp="1"/>
          </p:cNvSpPr>
          <p:nvPr>
            <p:ph sz="quarter" idx="1"/>
          </p:nvPr>
        </p:nvSpPr>
        <p:spPr>
          <a:xfrm>
            <a:off x="2362200" y="1752600"/>
            <a:ext cx="6400800" cy="4916760"/>
          </a:xfrm>
        </p:spPr>
        <p:txBody>
          <a:bodyPr>
            <a:normAutofit lnSpcReduction="10000"/>
          </a:bodyPr>
          <a:lstStyle/>
          <a:p>
            <a:r>
              <a:rPr lang="es-AR" dirty="0" smtClean="0"/>
              <a:t>La Patria potestad en el Código Civil </a:t>
            </a:r>
          </a:p>
          <a:p>
            <a:r>
              <a:rPr lang="es-AR" dirty="0" smtClean="0"/>
              <a:t>Las reformas de la Ley de Patronato de 1919</a:t>
            </a:r>
          </a:p>
          <a:p>
            <a:r>
              <a:rPr lang="es-AR" dirty="0" smtClean="0"/>
              <a:t>Las reformas de la Ley 23.264 de 1985</a:t>
            </a:r>
          </a:p>
          <a:p>
            <a:r>
              <a:rPr lang="es-AR" dirty="0" smtClean="0"/>
              <a:t>Influencia de la Convención sobre los Derechos del Niño (1989, </a:t>
            </a:r>
            <a:r>
              <a:rPr lang="es-AR" dirty="0" err="1" smtClean="0"/>
              <a:t>ratif</a:t>
            </a:r>
            <a:r>
              <a:rPr lang="es-AR" dirty="0" smtClean="0"/>
              <a:t>. 1990)</a:t>
            </a:r>
          </a:p>
          <a:p>
            <a:r>
              <a:rPr lang="es-AR" dirty="0" smtClean="0"/>
              <a:t>Influencia de las Leyes de Protección integral de NNA (a partir de 2005)</a:t>
            </a:r>
          </a:p>
          <a:p>
            <a:r>
              <a:rPr lang="es-AR" dirty="0" smtClean="0"/>
              <a:t>Código Civil y Comercial de la Nación</a:t>
            </a:r>
            <a:endParaRPr lang="es-A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t>Deberes de los hijos –art. 671-</a:t>
            </a:r>
            <a:endParaRPr lang="es-AR" dirty="0"/>
          </a:p>
        </p:txBody>
      </p:sp>
      <p:sp>
        <p:nvSpPr>
          <p:cNvPr id="3" name="2 Marcador de contenido"/>
          <p:cNvSpPr>
            <a:spLocks noGrp="1"/>
          </p:cNvSpPr>
          <p:nvPr>
            <p:ph sz="quarter" idx="1"/>
          </p:nvPr>
        </p:nvSpPr>
        <p:spPr/>
        <p:txBody>
          <a:bodyPr/>
          <a:lstStyle/>
          <a:p>
            <a:r>
              <a:rPr lang="es-AR" dirty="0" smtClean="0"/>
              <a:t>Respetar a sus progenitores</a:t>
            </a:r>
          </a:p>
          <a:p>
            <a:r>
              <a:rPr lang="es-AR" dirty="0" smtClean="0"/>
              <a:t>Cumplir con las decisiones de los progenitores que no sean contrarias a su interés superior</a:t>
            </a:r>
          </a:p>
          <a:p>
            <a:r>
              <a:rPr lang="es-AR" dirty="0" smtClean="0"/>
              <a:t>Prestar a los progenitores colaboración propia de su edad y desarrollo y cuidar de ellos u otros ascendientes en todas las circunstancias de la vida en que su ayuda sea necesaria</a:t>
            </a:r>
            <a:endParaRPr lang="es-AR" dirty="0"/>
          </a:p>
        </p:txBody>
      </p:sp>
      <p:pic>
        <p:nvPicPr>
          <p:cNvPr id="32770" name="Picture 2" descr="http://www.publiboda.com/cm/images/fotos_articulos/familia_bicis.jpg"/>
          <p:cNvPicPr>
            <a:picLocks noChangeAspect="1" noChangeArrowheads="1"/>
          </p:cNvPicPr>
          <p:nvPr/>
        </p:nvPicPr>
        <p:blipFill>
          <a:blip r:embed="rId2" cstate="print"/>
          <a:srcRect/>
          <a:stretch>
            <a:fillRect/>
          </a:stretch>
        </p:blipFill>
        <p:spPr bwMode="auto">
          <a:xfrm>
            <a:off x="1979712" y="4953000"/>
            <a:ext cx="5715000" cy="1905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fontAlgn="auto">
              <a:spcAft>
                <a:spcPts val="0"/>
              </a:spcAft>
              <a:defRPr/>
            </a:pPr>
            <a:r>
              <a:rPr lang="es-AR" dirty="0" smtClean="0"/>
              <a:t>Intervención judicial ante desacuerdos</a:t>
            </a:r>
            <a:endParaRPr lang="es-AR" dirty="0"/>
          </a:p>
        </p:txBody>
      </p:sp>
      <p:sp>
        <p:nvSpPr>
          <p:cNvPr id="13315" name="3 Marcador de contenido"/>
          <p:cNvSpPr>
            <a:spLocks noGrp="1"/>
          </p:cNvSpPr>
          <p:nvPr>
            <p:ph sz="quarter" idx="2"/>
          </p:nvPr>
        </p:nvSpPr>
        <p:spPr>
          <a:xfrm>
            <a:off x="4427538" y="1589088"/>
            <a:ext cx="4465637" cy="4572000"/>
          </a:xfrm>
        </p:spPr>
        <p:txBody>
          <a:bodyPr/>
          <a:lstStyle/>
          <a:p>
            <a:r>
              <a:rPr lang="es-AR" smtClean="0"/>
              <a:t>Intervención de los progenitores y del Ministerio Público, ante el juez de Familia</a:t>
            </a:r>
          </a:p>
          <a:p>
            <a:r>
              <a:rPr lang="es-AR" smtClean="0"/>
              <a:t>Caso de desacuerdos reiterados u otras causas que entorpezcan gravemente el ejercicio</a:t>
            </a:r>
          </a:p>
          <a:p>
            <a:r>
              <a:rPr lang="es-AR" smtClean="0"/>
              <a:t>Art. 642 CCC</a:t>
            </a:r>
          </a:p>
        </p:txBody>
      </p:sp>
      <p:pic>
        <p:nvPicPr>
          <p:cNvPr id="5" name="irc_mi" descr="http://psicopedagogiapardillo.es/wp-content/uploads/2014/11/Acuerdo_Desacuerdo.jpg"/>
          <p:cNvPicPr>
            <a:picLocks noGrp="1"/>
          </p:cNvPicPr>
          <p:nvPr>
            <p:ph sz="quarter" idx="1"/>
          </p:nvPr>
        </p:nvPicPr>
        <p:blipFill>
          <a:blip r:embed="rId2" cstate="print"/>
          <a:srcRect/>
          <a:stretch>
            <a:fillRect/>
          </a:stretch>
        </p:blipFill>
        <p:spPr>
          <a:xfrm>
            <a:off x="323528" y="2564904"/>
            <a:ext cx="3886200" cy="2480553"/>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half" idx="2"/>
          </p:nvPr>
        </p:nvSpPr>
        <p:spPr>
          <a:xfrm>
            <a:off x="1600200" y="5486400"/>
            <a:ext cx="7315200" cy="1182688"/>
          </a:xfrm>
        </p:spPr>
        <p:txBody>
          <a:bodyPr>
            <a:normAutofit fontScale="92500" lnSpcReduction="20000"/>
          </a:bodyPr>
          <a:lstStyle/>
          <a:p>
            <a:pPr fontAlgn="auto">
              <a:spcAft>
                <a:spcPts val="0"/>
              </a:spcAft>
              <a:buFont typeface="Wingdings" pitchFamily="2" charset="2"/>
              <a:buChar char="Ø"/>
              <a:defRPr/>
            </a:pPr>
            <a:r>
              <a:rPr lang="es-AR" sz="2000" dirty="0" smtClean="0"/>
              <a:t>Derecho y deber de comunicación fluida entre el hijo y el progenitor en caso de cuidado personal atribuido al otro</a:t>
            </a:r>
          </a:p>
          <a:p>
            <a:pPr fontAlgn="auto">
              <a:spcAft>
                <a:spcPts val="0"/>
              </a:spcAft>
              <a:buFont typeface="Wingdings" pitchFamily="2" charset="2"/>
              <a:buChar char="Ø"/>
              <a:defRPr/>
            </a:pPr>
            <a:r>
              <a:rPr lang="es-AR" sz="2000" dirty="0" smtClean="0"/>
              <a:t>Criterios para la atribución del cuidado unipersonal. Deber de colaboración</a:t>
            </a:r>
          </a:p>
          <a:p>
            <a:pPr fontAlgn="auto">
              <a:spcAft>
                <a:spcPts val="0"/>
              </a:spcAft>
              <a:buFont typeface="Wingdings" pitchFamily="2" charset="2"/>
              <a:buChar char="Ø"/>
              <a:defRPr/>
            </a:pPr>
            <a:endParaRPr lang="es-AR" dirty="0"/>
          </a:p>
        </p:txBody>
      </p:sp>
      <p:sp>
        <p:nvSpPr>
          <p:cNvPr id="3" name="2 Título"/>
          <p:cNvSpPr>
            <a:spLocks noGrp="1"/>
          </p:cNvSpPr>
          <p:nvPr>
            <p:ph type="title"/>
          </p:nvPr>
        </p:nvSpPr>
        <p:spPr>
          <a:xfrm>
            <a:off x="1600200" y="4648200"/>
            <a:ext cx="7543800" cy="685800"/>
          </a:xfrm>
        </p:spPr>
        <p:txBody>
          <a:bodyPr>
            <a:normAutofit fontScale="90000"/>
          </a:bodyPr>
          <a:lstStyle/>
          <a:p>
            <a:pPr fontAlgn="auto">
              <a:spcAft>
                <a:spcPts val="0"/>
              </a:spcAft>
              <a:defRPr/>
            </a:pPr>
            <a:r>
              <a:rPr lang="es-AR" b="1" dirty="0" smtClean="0">
                <a:solidFill>
                  <a:schemeClr val="tx1"/>
                </a:solidFill>
              </a:rPr>
              <a:t>Regla: cuidado compartido con la modalidad indistinta</a:t>
            </a:r>
            <a:endParaRPr lang="es-AR" b="1" dirty="0">
              <a:solidFill>
                <a:schemeClr val="tx1"/>
              </a:solidFill>
            </a:endParaRPr>
          </a:p>
        </p:txBody>
      </p:sp>
      <p:pic>
        <p:nvPicPr>
          <p:cNvPr id="5" name="4 Imagen" descr="http://www.asovep.org/wp-content/uploads/2014/05/padre.jpg"/>
          <p:cNvPicPr/>
          <p:nvPr/>
        </p:nvPicPr>
        <p:blipFill>
          <a:blip r:embed="rId2" cstate="print"/>
          <a:srcRect/>
          <a:stretch>
            <a:fillRect/>
          </a:stretch>
        </p:blipFill>
        <p:spPr bwMode="auto">
          <a:xfrm>
            <a:off x="251520" y="404664"/>
            <a:ext cx="2874662" cy="19145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5 CuadroTexto"/>
          <p:cNvSpPr txBox="1"/>
          <p:nvPr/>
        </p:nvSpPr>
        <p:spPr>
          <a:xfrm>
            <a:off x="3203848" y="188913"/>
            <a:ext cx="5760765" cy="2246769"/>
          </a:xfrm>
          <a:prstGeom prst="rect">
            <a:avLst/>
          </a:prstGeom>
          <a:noFill/>
          <a:ln w="19050">
            <a:solidFill>
              <a:schemeClr val="accent1"/>
            </a:solidFill>
          </a:ln>
        </p:spPr>
        <p:txBody>
          <a:bodyPr wrap="square">
            <a:spAutoFit/>
          </a:bodyPr>
          <a:lstStyle/>
          <a:p>
            <a:pPr algn="ctr" fontAlgn="auto">
              <a:spcBef>
                <a:spcPts val="0"/>
              </a:spcBef>
              <a:spcAft>
                <a:spcPts val="0"/>
              </a:spcAft>
              <a:defRPr/>
            </a:pPr>
            <a:r>
              <a:rPr lang="es-AR" sz="2800" b="1" dirty="0">
                <a:solidFill>
                  <a:schemeClr val="accent1">
                    <a:lumMod val="50000"/>
                  </a:schemeClr>
                </a:solidFill>
                <a:latin typeface="Garamond" pitchFamily="18" charset="0"/>
              </a:rPr>
              <a:t>CUIDADO PERSONAL</a:t>
            </a:r>
          </a:p>
          <a:p>
            <a:pPr algn="ctr" fontAlgn="auto">
              <a:spcBef>
                <a:spcPts val="0"/>
              </a:spcBef>
              <a:spcAft>
                <a:spcPts val="0"/>
              </a:spcAft>
              <a:defRPr/>
            </a:pPr>
            <a:r>
              <a:rPr lang="es-AR" sz="2800" b="1" dirty="0">
                <a:latin typeface="Garamond" pitchFamily="18" charset="0"/>
              </a:rPr>
              <a:t>“</a:t>
            </a:r>
            <a:r>
              <a:rPr lang="es-AR" sz="2800" b="1" i="1" dirty="0">
                <a:latin typeface="Garamond" pitchFamily="18" charset="0"/>
              </a:rPr>
              <a:t>Se denomina cuidado personal a los deberes y facultades de los progenitores referidos a la vida cotidiana del hijo” (art. 648 CCC)</a:t>
            </a:r>
            <a:endParaRPr lang="es-AR" sz="2800" b="1" dirty="0">
              <a:latin typeface="Garamond" pitchFamily="18" charset="0"/>
            </a:endParaRPr>
          </a:p>
        </p:txBody>
      </p:sp>
      <p:sp>
        <p:nvSpPr>
          <p:cNvPr id="17414" name="6 CuadroTexto"/>
          <p:cNvSpPr txBox="1">
            <a:spLocks noChangeArrowheads="1"/>
          </p:cNvSpPr>
          <p:nvPr/>
        </p:nvSpPr>
        <p:spPr bwMode="auto">
          <a:xfrm>
            <a:off x="3131840" y="2708920"/>
            <a:ext cx="5833343" cy="1569660"/>
          </a:xfrm>
          <a:prstGeom prst="rect">
            <a:avLst/>
          </a:prstGeom>
          <a:noFill/>
          <a:ln w="19050">
            <a:solidFill>
              <a:schemeClr val="accent1"/>
            </a:solidFill>
            <a:miter lim="800000"/>
            <a:headEnd/>
            <a:tailEnd/>
          </a:ln>
        </p:spPr>
        <p:txBody>
          <a:bodyPr wrap="square">
            <a:spAutoFit/>
          </a:bodyPr>
          <a:lstStyle/>
          <a:p>
            <a:pPr algn="ctr"/>
            <a:r>
              <a:rPr lang="es-AR" sz="2400" dirty="0">
                <a:latin typeface="Garamond" pitchFamily="18" charset="0"/>
              </a:rPr>
              <a:t>Clases: cuidado unipersonal o compartido</a:t>
            </a:r>
          </a:p>
          <a:p>
            <a:pPr algn="ctr"/>
            <a:r>
              <a:rPr lang="es-AR" sz="2400" dirty="0">
                <a:latin typeface="Garamond" pitchFamily="18" charset="0"/>
              </a:rPr>
              <a:t>Modalidades del cuidado compartido:</a:t>
            </a:r>
          </a:p>
          <a:p>
            <a:pPr algn="ctr">
              <a:buFont typeface="Wingdings" pitchFamily="2" charset="2"/>
              <a:buChar char="ü"/>
            </a:pPr>
            <a:r>
              <a:rPr lang="es-AR" sz="2400" dirty="0">
                <a:latin typeface="Garamond" pitchFamily="18" charset="0"/>
              </a:rPr>
              <a:t>Alternado</a:t>
            </a:r>
          </a:p>
          <a:p>
            <a:pPr algn="ctr">
              <a:buFont typeface="Wingdings" pitchFamily="2" charset="2"/>
              <a:buChar char="ü"/>
            </a:pPr>
            <a:r>
              <a:rPr lang="es-AR" sz="2400" dirty="0">
                <a:latin typeface="Garamond" pitchFamily="18" charset="0"/>
              </a:rPr>
              <a:t>Indistinto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fontAlgn="auto">
              <a:spcAft>
                <a:spcPts val="0"/>
              </a:spcAft>
              <a:defRPr/>
            </a:pPr>
            <a:r>
              <a:rPr lang="es-AR" dirty="0" smtClean="0"/>
              <a:t>Plan de </a:t>
            </a:r>
            <a:r>
              <a:rPr lang="es-AR" dirty="0" err="1" smtClean="0"/>
              <a:t>parentalidad</a:t>
            </a:r>
            <a:r>
              <a:rPr lang="es-AR" dirty="0" smtClean="0"/>
              <a:t> –art. 656 CCC-</a:t>
            </a:r>
            <a:endParaRPr lang="es-AR" dirty="0"/>
          </a:p>
        </p:txBody>
      </p:sp>
      <p:sp>
        <p:nvSpPr>
          <p:cNvPr id="18435" name="3 Marcador de contenido"/>
          <p:cNvSpPr>
            <a:spLocks noGrp="1"/>
          </p:cNvSpPr>
          <p:nvPr>
            <p:ph sz="quarter" idx="2"/>
          </p:nvPr>
        </p:nvSpPr>
        <p:spPr>
          <a:xfrm>
            <a:off x="3419475" y="1589088"/>
            <a:ext cx="5311775" cy="4572000"/>
          </a:xfrm>
        </p:spPr>
        <p:txBody>
          <a:bodyPr/>
          <a:lstStyle/>
          <a:p>
            <a:r>
              <a:rPr lang="es-AR" smtClean="0"/>
              <a:t>Plan relativo al cuidado del hijo</a:t>
            </a:r>
          </a:p>
          <a:p>
            <a:r>
              <a:rPr lang="es-AR" smtClean="0"/>
              <a:t>Modificable en función de las necesidades del grupo familiar y del hijo en sus diferentes etapas</a:t>
            </a:r>
          </a:p>
          <a:p>
            <a:r>
              <a:rPr lang="es-AR" smtClean="0"/>
              <a:t>Participación del hijo</a:t>
            </a:r>
          </a:p>
          <a:p>
            <a:r>
              <a:rPr lang="es-AR" smtClean="0"/>
              <a:t>En ausencia de Plan: régimen de cuidado personal establecido judicialmente</a:t>
            </a:r>
          </a:p>
        </p:txBody>
      </p:sp>
      <p:pic>
        <p:nvPicPr>
          <p:cNvPr id="17410" name="Picture 2" descr="http://blogs.publico.es/dominiopublico/files/2008/01/01-08.jpg"/>
          <p:cNvPicPr>
            <a:picLocks noChangeAspect="1" noChangeArrowheads="1"/>
          </p:cNvPicPr>
          <p:nvPr/>
        </p:nvPicPr>
        <p:blipFill>
          <a:blip r:embed="rId2" cstate="print"/>
          <a:srcRect/>
          <a:stretch>
            <a:fillRect/>
          </a:stretch>
        </p:blipFill>
        <p:spPr bwMode="auto">
          <a:xfrm>
            <a:off x="251519" y="1844824"/>
            <a:ext cx="3140773"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cdn.xl.thumbs.canstockphoto.de/canstock23418561.jpg"/>
          <p:cNvPicPr>
            <a:picLocks noChangeAspect="1" noChangeArrowheads="1"/>
          </p:cNvPicPr>
          <p:nvPr/>
        </p:nvPicPr>
        <p:blipFill>
          <a:blip r:embed="rId2" cstate="print"/>
          <a:srcRect/>
          <a:stretch>
            <a:fillRect/>
          </a:stretch>
        </p:blipFill>
        <p:spPr bwMode="auto">
          <a:xfrm>
            <a:off x="7164288" y="4559914"/>
            <a:ext cx="1979712" cy="2148713"/>
          </a:xfrm>
          <a:prstGeom prst="rect">
            <a:avLst/>
          </a:prstGeom>
          <a:noFill/>
        </p:spPr>
      </p:pic>
      <p:sp>
        <p:nvSpPr>
          <p:cNvPr id="2" name="1 Título"/>
          <p:cNvSpPr>
            <a:spLocks noGrp="1"/>
          </p:cNvSpPr>
          <p:nvPr>
            <p:ph type="title"/>
          </p:nvPr>
        </p:nvSpPr>
        <p:spPr>
          <a:xfrm>
            <a:off x="539552" y="332656"/>
            <a:ext cx="8229600" cy="1143000"/>
          </a:xfrm>
        </p:spPr>
        <p:txBody>
          <a:bodyPr>
            <a:normAutofit fontScale="90000"/>
          </a:bodyPr>
          <a:lstStyle/>
          <a:p>
            <a:pPr algn="ctr">
              <a:defRPr/>
            </a:pPr>
            <a:r>
              <a:rPr lang="es-AR" dirty="0" smtClean="0"/>
              <a:t/>
            </a:r>
            <a:br>
              <a:rPr lang="es-AR" dirty="0" smtClean="0"/>
            </a:br>
            <a:r>
              <a:rPr lang="es-AR" dirty="0" smtClean="0"/>
              <a:t/>
            </a:r>
            <a:br>
              <a:rPr lang="es-AR" dirty="0" smtClean="0"/>
            </a:br>
            <a:r>
              <a:rPr lang="es-AR" dirty="0" smtClean="0"/>
              <a:t> </a:t>
            </a:r>
            <a:r>
              <a:rPr lang="es-AR" sz="6000" dirty="0" smtClean="0"/>
              <a:t>Los progenitores afines </a:t>
            </a:r>
            <a:br>
              <a:rPr lang="es-AR" sz="6000" dirty="0" smtClean="0"/>
            </a:br>
            <a:r>
              <a:rPr lang="es-AR" dirty="0" smtClean="0"/>
              <a:t/>
            </a:r>
            <a:br>
              <a:rPr lang="es-AR" dirty="0" smtClean="0"/>
            </a:br>
            <a:r>
              <a:rPr lang="es-AR" dirty="0" smtClean="0"/>
              <a:t/>
            </a:r>
            <a:br>
              <a:rPr lang="es-AR" dirty="0" smtClean="0"/>
            </a:br>
            <a:endParaRPr lang="es-AR" dirty="0"/>
          </a:p>
        </p:txBody>
      </p:sp>
      <p:sp>
        <p:nvSpPr>
          <p:cNvPr id="4" name="3 CuadroTexto"/>
          <p:cNvSpPr txBox="1"/>
          <p:nvPr/>
        </p:nvSpPr>
        <p:spPr>
          <a:xfrm>
            <a:off x="179512" y="1628800"/>
            <a:ext cx="7848600" cy="4524375"/>
          </a:xfrm>
          <a:prstGeom prst="rect">
            <a:avLst/>
          </a:prstGeom>
          <a:noFill/>
        </p:spPr>
        <p:txBody>
          <a:bodyPr>
            <a:spAutoFit/>
          </a:bodyPr>
          <a:lstStyle/>
          <a:p>
            <a:pPr>
              <a:buFont typeface="Wingdings" pitchFamily="2" charset="2"/>
              <a:buChar char="v"/>
              <a:defRPr/>
            </a:pPr>
            <a:r>
              <a:rPr lang="es-AR" sz="3200" dirty="0">
                <a:latin typeface="+mn-lt"/>
              </a:rPr>
              <a:t>Figura </a:t>
            </a:r>
            <a:r>
              <a:rPr lang="es-AR" sz="3200" dirty="0" smtClean="0">
                <a:latin typeface="+mn-lt"/>
              </a:rPr>
              <a:t>legal que designa al cónyuge o </a:t>
            </a:r>
            <a:r>
              <a:rPr lang="es-AR" sz="3200" dirty="0">
                <a:latin typeface="+mn-lt"/>
              </a:rPr>
              <a:t>conviviente de quien tiene a su cargo el cuidado personal de su hijo menor de edad (art. 672 CCC</a:t>
            </a:r>
            <a:r>
              <a:rPr lang="es-AR" sz="3200" dirty="0" smtClean="0">
                <a:latin typeface="+mn-lt"/>
              </a:rPr>
              <a:t>)</a:t>
            </a:r>
          </a:p>
          <a:p>
            <a:pPr>
              <a:buFont typeface="Wingdings" pitchFamily="2" charset="2"/>
              <a:buChar char="v"/>
              <a:defRPr/>
            </a:pPr>
            <a:r>
              <a:rPr lang="es-AR" sz="3200" dirty="0" smtClean="0">
                <a:latin typeface="+mn-lt"/>
              </a:rPr>
              <a:t>Antecedentes de la regulación del CCC</a:t>
            </a:r>
            <a:endParaRPr lang="es-AR" sz="3200" dirty="0">
              <a:latin typeface="+mn-lt"/>
            </a:endParaRPr>
          </a:p>
          <a:p>
            <a:pPr>
              <a:buFont typeface="Wingdings" pitchFamily="2" charset="2"/>
              <a:buChar char="v"/>
              <a:defRPr/>
            </a:pPr>
            <a:r>
              <a:rPr lang="es-AR" sz="3200" dirty="0">
                <a:latin typeface="+mn-lt"/>
              </a:rPr>
              <a:t>Sólo es técnicamente pariente por afinidad si es el cónyuge del progenitor</a:t>
            </a:r>
          </a:p>
          <a:p>
            <a:pPr>
              <a:buFont typeface="Wingdings" pitchFamily="2" charset="2"/>
              <a:buChar char="v"/>
              <a:defRPr/>
            </a:pPr>
            <a:r>
              <a:rPr lang="es-AR" sz="3200" dirty="0">
                <a:latin typeface="+mn-lt"/>
              </a:rPr>
              <a:t>La relación genera sólo los efectos legalmente previstos (arts. 673 a 676 CCC)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775" y="228600"/>
            <a:ext cx="8153400" cy="990600"/>
          </a:xfrm>
        </p:spPr>
        <p:txBody>
          <a:bodyPr>
            <a:normAutofit fontScale="90000"/>
          </a:bodyPr>
          <a:lstStyle/>
          <a:p>
            <a:pPr algn="ctr" fontAlgn="auto">
              <a:spcAft>
                <a:spcPts val="0"/>
              </a:spcAft>
              <a:defRPr/>
            </a:pPr>
            <a:r>
              <a:rPr lang="es-AR" dirty="0" smtClean="0"/>
              <a:t>Deberes y derechos del progenitor afín</a:t>
            </a:r>
            <a:endParaRPr lang="es-AR" dirty="0"/>
          </a:p>
        </p:txBody>
      </p:sp>
      <p:sp>
        <p:nvSpPr>
          <p:cNvPr id="20483" name="2 Marcador de contenido"/>
          <p:cNvSpPr>
            <a:spLocks noGrp="1"/>
          </p:cNvSpPr>
          <p:nvPr>
            <p:ph sz="quarter" idx="1"/>
          </p:nvPr>
        </p:nvSpPr>
        <p:spPr>
          <a:xfrm>
            <a:off x="611188" y="1844675"/>
            <a:ext cx="8153400" cy="4495800"/>
          </a:xfrm>
          <a:ln w="19050">
            <a:solidFill>
              <a:schemeClr val="accent1"/>
            </a:solidFill>
          </a:ln>
        </p:spPr>
        <p:txBody>
          <a:bodyPr/>
          <a:lstStyle/>
          <a:p>
            <a:r>
              <a:rPr lang="es-AR" dirty="0" smtClean="0"/>
              <a:t>Cooperación en la crianza y educación</a:t>
            </a:r>
          </a:p>
          <a:p>
            <a:r>
              <a:rPr lang="es-AR" dirty="0" smtClean="0"/>
              <a:t>Delegación en su cabeza</a:t>
            </a:r>
          </a:p>
          <a:p>
            <a:r>
              <a:rPr lang="es-AR" dirty="0" smtClean="0"/>
              <a:t>Casos excepcionales de ejercicio conjunto</a:t>
            </a:r>
          </a:p>
          <a:p>
            <a:r>
              <a:rPr lang="es-AR" dirty="0" smtClean="0"/>
              <a:t>Alimentos. Extensión excepcional luego de la disolución del vínculo o ruptura de la convivencia</a:t>
            </a:r>
          </a:p>
        </p:txBody>
      </p:sp>
      <p:pic>
        <p:nvPicPr>
          <p:cNvPr id="1026" name="Picture 2" descr="http://www.guiadelnino.com/var/guiadelnino.com/storage/images/en-familia/en-caso-de-separacion/custodia-compartida/custodia-compartida/92113-1-esl-ES/custodia-compartida_article.jpg"/>
          <p:cNvPicPr>
            <a:picLocks noChangeAspect="1" noChangeArrowheads="1"/>
          </p:cNvPicPr>
          <p:nvPr/>
        </p:nvPicPr>
        <p:blipFill>
          <a:blip r:embed="rId2" cstate="print"/>
          <a:srcRect/>
          <a:stretch>
            <a:fillRect/>
          </a:stretch>
        </p:blipFill>
        <p:spPr bwMode="auto">
          <a:xfrm>
            <a:off x="323528" y="4653136"/>
            <a:ext cx="1905000" cy="1905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0" y="2636912"/>
            <a:ext cx="9144000" cy="3638128"/>
          </a:xfrm>
        </p:spPr>
        <p:txBody>
          <a:bodyPr/>
          <a:lstStyle/>
          <a:p>
            <a:pPr algn="ctr">
              <a:buFont typeface="Wingdings" pitchFamily="2" charset="2"/>
              <a:buChar char="q"/>
            </a:pPr>
            <a:r>
              <a:rPr lang="es-AR" dirty="0" smtClean="0">
                <a:solidFill>
                  <a:schemeClr val="tx1"/>
                </a:solidFill>
              </a:rPr>
              <a:t>Figuras legales que permiten dar marco a la situación de niños y adolescentes que se encuentran transitoriamente al cuidado de personas que no son sus progenitores ni sus tutores</a:t>
            </a:r>
          </a:p>
          <a:p>
            <a:pPr algn="ctr">
              <a:buFont typeface="Wingdings" pitchFamily="2" charset="2"/>
              <a:buChar char="q"/>
            </a:pPr>
            <a:r>
              <a:rPr lang="es-AR" dirty="0" smtClean="0">
                <a:solidFill>
                  <a:schemeClr val="tx1"/>
                </a:solidFill>
              </a:rPr>
              <a:t>Naturaleza de la delegación</a:t>
            </a:r>
          </a:p>
          <a:p>
            <a:pPr algn="ctr">
              <a:buFont typeface="Wingdings" pitchFamily="2" charset="2"/>
              <a:buChar char="q"/>
            </a:pPr>
            <a:r>
              <a:rPr lang="es-AR" dirty="0" smtClean="0">
                <a:solidFill>
                  <a:schemeClr val="tx1"/>
                </a:solidFill>
              </a:rPr>
              <a:t>Supuestos</a:t>
            </a:r>
          </a:p>
          <a:p>
            <a:pPr algn="ctr">
              <a:buFont typeface="Wingdings" pitchFamily="2" charset="2"/>
              <a:buChar char="v"/>
            </a:pPr>
            <a:r>
              <a:rPr lang="es-AR" sz="2000" dirty="0" smtClean="0">
                <a:solidFill>
                  <a:schemeClr val="tx1"/>
                </a:solidFill>
              </a:rPr>
              <a:t>Delegación a un pariente–art. 643-</a:t>
            </a:r>
          </a:p>
          <a:p>
            <a:pPr algn="ctr">
              <a:buFont typeface="Wingdings" pitchFamily="2" charset="2"/>
              <a:buChar char="v"/>
            </a:pPr>
            <a:r>
              <a:rPr lang="es-AR" sz="2000" dirty="0" smtClean="0">
                <a:solidFill>
                  <a:schemeClr val="tx1"/>
                </a:solidFill>
              </a:rPr>
              <a:t>Guarda a un pariente–art. 657-</a:t>
            </a:r>
          </a:p>
          <a:p>
            <a:pPr algn="ctr">
              <a:buFont typeface="Wingdings" pitchFamily="2" charset="2"/>
              <a:buChar char="v"/>
            </a:pPr>
            <a:r>
              <a:rPr lang="es-AR" sz="2000" dirty="0" smtClean="0">
                <a:solidFill>
                  <a:schemeClr val="tx1"/>
                </a:solidFill>
              </a:rPr>
              <a:t>Delegación en progenitor afín –art. 674</a:t>
            </a:r>
            <a:r>
              <a:rPr lang="es-AR" sz="2400" dirty="0" smtClean="0">
                <a:solidFill>
                  <a:schemeClr val="tx1"/>
                </a:solidFill>
              </a:rPr>
              <a:t>-</a:t>
            </a:r>
          </a:p>
          <a:p>
            <a:pPr algn="ctr"/>
            <a:endParaRPr lang="es-AR" dirty="0" smtClean="0">
              <a:solidFill>
                <a:schemeClr val="tx1"/>
              </a:solidFill>
            </a:endParaRPr>
          </a:p>
          <a:p>
            <a:pPr algn="ctr"/>
            <a:endParaRPr lang="es-AR" dirty="0">
              <a:solidFill>
                <a:schemeClr val="tx1"/>
              </a:solidFill>
            </a:endParaRPr>
          </a:p>
        </p:txBody>
      </p:sp>
      <p:sp>
        <p:nvSpPr>
          <p:cNvPr id="3" name="2 Título"/>
          <p:cNvSpPr>
            <a:spLocks noGrp="1"/>
          </p:cNvSpPr>
          <p:nvPr>
            <p:ph type="title"/>
          </p:nvPr>
        </p:nvSpPr>
        <p:spPr/>
        <p:txBody>
          <a:bodyPr/>
          <a:lstStyle/>
          <a:p>
            <a:pPr algn="r"/>
            <a:r>
              <a:rPr lang="es-AR" b="1" dirty="0" smtClean="0"/>
              <a:t>FIGURAS DERIVADAS</a:t>
            </a:r>
            <a:r>
              <a:rPr lang="es-AR" dirty="0" smtClean="0"/>
              <a:t/>
            </a:r>
            <a:br>
              <a:rPr lang="es-AR" dirty="0" smtClean="0"/>
            </a:br>
            <a:r>
              <a:rPr lang="es-AR" sz="2000" dirty="0" smtClean="0"/>
              <a:t>Según nuestra opinión</a:t>
            </a:r>
            <a:endParaRPr lang="es-AR" dirty="0"/>
          </a:p>
        </p:txBody>
      </p:sp>
      <p:pic>
        <p:nvPicPr>
          <p:cNvPr id="4" name="il_fi" descr="http://4.bp.blogspot.com/_zQnYP6XQExk/SwcRDUul_bI/AAAAAAAAAJI/bSFZxlnhfYk/s1600/acogida.jpg"/>
          <p:cNvPicPr/>
          <p:nvPr/>
        </p:nvPicPr>
        <p:blipFill>
          <a:blip r:embed="rId2" cstate="print"/>
          <a:srcRect/>
          <a:stretch>
            <a:fillRect/>
          </a:stretch>
        </p:blipFill>
        <p:spPr bwMode="auto">
          <a:xfrm>
            <a:off x="179512" y="116632"/>
            <a:ext cx="3024336" cy="22322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pPr algn="ctr"/>
            <a:r>
              <a:rPr lang="es-AR" sz="4000" dirty="0" smtClean="0"/>
              <a:t>DELEGACIÓN A UN PARIENTE</a:t>
            </a:r>
          </a:p>
        </p:txBody>
      </p:sp>
      <p:sp>
        <p:nvSpPr>
          <p:cNvPr id="15363" name="2 Marcador de contenido"/>
          <p:cNvSpPr>
            <a:spLocks noGrp="1"/>
          </p:cNvSpPr>
          <p:nvPr>
            <p:ph idx="1"/>
          </p:nvPr>
        </p:nvSpPr>
        <p:spPr>
          <a:xfrm>
            <a:off x="395536" y="1700213"/>
            <a:ext cx="8351589" cy="4897139"/>
          </a:xfrm>
        </p:spPr>
        <p:txBody>
          <a:bodyPr/>
          <a:lstStyle/>
          <a:p>
            <a:r>
              <a:rPr lang="es-AR" dirty="0" smtClean="0"/>
              <a:t>El supuesto; el texto del Anteproyecto y el texto aprobado</a:t>
            </a:r>
          </a:p>
          <a:p>
            <a:r>
              <a:rPr lang="es-AR" dirty="0" smtClean="0"/>
              <a:t>Sujetos del acuerdo: progenitores y pariente</a:t>
            </a:r>
          </a:p>
          <a:p>
            <a:r>
              <a:rPr lang="es-AR" dirty="0" smtClean="0"/>
              <a:t>Forma: sentencia homologatoria</a:t>
            </a:r>
          </a:p>
          <a:p>
            <a:r>
              <a:rPr lang="es-AR" dirty="0" smtClean="0"/>
              <a:t>Plazo: un año, prorrogable por un año más</a:t>
            </a:r>
          </a:p>
          <a:p>
            <a:r>
              <a:rPr lang="es-AR" dirty="0" smtClean="0"/>
              <a:t>Alcances de la delegación</a:t>
            </a:r>
          </a:p>
          <a:p>
            <a:r>
              <a:rPr lang="es-ES" sz="1600" dirty="0" smtClean="0"/>
              <a:t>Los progenitores conservan la titularidad  y mantienen el derecho a supervisar la crianza y educación del hijo en función de sus </a:t>
            </a:r>
            <a:r>
              <a:rPr lang="es-AR" sz="1600" dirty="0" smtClean="0"/>
              <a:t>posibilidades.</a:t>
            </a:r>
          </a:p>
          <a:p>
            <a:r>
              <a:rPr lang="es-ES" sz="1600" dirty="0" smtClean="0"/>
              <a:t>La protección de la persona y bienes del niño, niña y adolescente puede quedar a cargo del delegado por decisión del juez que homologó la delegación, si ello es más beneficioso para su interés superior. En este supuesto, el delegado ejerce su representación legal en todas aquellas cuestiones de carácter </a:t>
            </a:r>
            <a:r>
              <a:rPr lang="es-AR" sz="1600" dirty="0" smtClean="0"/>
              <a:t>patrimonial. (art. 104 2° párrafo CCC)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0" y="273050"/>
            <a:ext cx="9144000" cy="869950"/>
          </a:xfrm>
        </p:spPr>
        <p:txBody>
          <a:bodyPr/>
          <a:lstStyle/>
          <a:p>
            <a:pPr algn="ctr"/>
            <a:r>
              <a:rPr lang="es-AR" sz="4000" dirty="0" smtClean="0"/>
              <a:t>DELEGACIÓN A FAVOR DEL </a:t>
            </a:r>
            <a:br>
              <a:rPr lang="es-AR" sz="4000" dirty="0" smtClean="0"/>
            </a:br>
            <a:r>
              <a:rPr lang="es-AR" sz="4000" dirty="0" smtClean="0"/>
              <a:t>PROGENITOR AFÍN</a:t>
            </a:r>
          </a:p>
        </p:txBody>
      </p:sp>
      <p:sp>
        <p:nvSpPr>
          <p:cNvPr id="15363" name="2 Marcador de contenido"/>
          <p:cNvSpPr>
            <a:spLocks noGrp="1"/>
          </p:cNvSpPr>
          <p:nvPr>
            <p:ph idx="1"/>
          </p:nvPr>
        </p:nvSpPr>
        <p:spPr>
          <a:xfrm>
            <a:off x="395536" y="1700213"/>
            <a:ext cx="8351589" cy="4897139"/>
          </a:xfrm>
        </p:spPr>
        <p:txBody>
          <a:bodyPr/>
          <a:lstStyle/>
          <a:p>
            <a:r>
              <a:rPr lang="es-AR" dirty="0" smtClean="0"/>
              <a:t>El supuesto; antecedentes</a:t>
            </a:r>
          </a:p>
          <a:p>
            <a:r>
              <a:rPr lang="es-AR" dirty="0" smtClean="0"/>
              <a:t>Sujetos del acuerdo: progenitor y su cónyuge o conviviente; progenitor, su pareja y el otro progenitor</a:t>
            </a:r>
          </a:p>
          <a:p>
            <a:r>
              <a:rPr lang="es-AR" dirty="0" smtClean="0"/>
              <a:t>Forma: sentencia homologatoria del acuerdo bilateral, o acuerdo multilateral de modo fehaciente</a:t>
            </a:r>
          </a:p>
          <a:p>
            <a:r>
              <a:rPr lang="es-AR" dirty="0" smtClean="0"/>
              <a:t>Plazo: no está previsto. Transitorio por su naturaleza</a:t>
            </a:r>
          </a:p>
          <a:p>
            <a:r>
              <a:rPr lang="es-AR" dirty="0" smtClean="0"/>
              <a:t>Alcances de la delegación: no hay previsión legal, aplicabilidad del art. 104 2° párrafo por analogía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pPr algn="ctr"/>
            <a:r>
              <a:rPr lang="es-AR" sz="4000" dirty="0" smtClean="0"/>
              <a:t>GUARDA JUDICIAL</a:t>
            </a:r>
          </a:p>
        </p:txBody>
      </p:sp>
      <p:sp>
        <p:nvSpPr>
          <p:cNvPr id="15363" name="2 Marcador de contenido"/>
          <p:cNvSpPr>
            <a:spLocks noGrp="1"/>
          </p:cNvSpPr>
          <p:nvPr>
            <p:ph idx="1"/>
          </p:nvPr>
        </p:nvSpPr>
        <p:spPr>
          <a:xfrm>
            <a:off x="0" y="1484784"/>
            <a:ext cx="9144000" cy="5373216"/>
          </a:xfrm>
        </p:spPr>
        <p:txBody>
          <a:bodyPr/>
          <a:lstStyle/>
          <a:p>
            <a:r>
              <a:rPr lang="es-AR" dirty="0" smtClean="0"/>
              <a:t>El supuesto; el texto del Anteproyecto y el aprobado</a:t>
            </a:r>
          </a:p>
          <a:p>
            <a:r>
              <a:rPr lang="es-AR" dirty="0" smtClean="0"/>
              <a:t>Sujetos: el pariente guardador designado judicialmente</a:t>
            </a:r>
          </a:p>
          <a:p>
            <a:r>
              <a:rPr lang="es-AR" dirty="0" smtClean="0"/>
              <a:t>Forma: resolución judicial </a:t>
            </a:r>
          </a:p>
          <a:p>
            <a:r>
              <a:rPr lang="es-AR" dirty="0" smtClean="0"/>
              <a:t>Plazo: un año, prorrogable por un año más</a:t>
            </a:r>
          </a:p>
          <a:p>
            <a:r>
              <a:rPr lang="es-AR" dirty="0" smtClean="0"/>
              <a:t>Si persiste la situación: resolución según otras figuras</a:t>
            </a:r>
          </a:p>
          <a:p>
            <a:r>
              <a:rPr lang="es-AR" dirty="0" smtClean="0"/>
              <a:t>Alcances de la guarda</a:t>
            </a:r>
          </a:p>
          <a:p>
            <a:r>
              <a:rPr lang="es-ES" sz="1600" dirty="0" smtClean="0"/>
              <a:t>El guardador tiene el cuidado personal del niño, niña o adolescente y está facultado a tomar las decisiones relativas a las actividades de la vida cotidiana, sin perjuicio de que la responsabilidad parental quede en cabeza del o los progenitores, quienes conservan los derechos y responsabilidades emergentes de esta titularidad y ejercicio</a:t>
            </a:r>
          </a:p>
          <a:p>
            <a:r>
              <a:rPr lang="es-ES" sz="1600" dirty="0" smtClean="0"/>
              <a:t>La protección de la persona y bienes del niño, niña y adolescente puede quedar a cargo del delegado por decisión del juez que homologó la delegación, si ello es más beneficioso para su interés superior. En este supuesto, el delegado ejerce su representación legal en todas aquellas cuestiones de carácter </a:t>
            </a:r>
            <a:r>
              <a:rPr lang="es-AR" sz="1600" dirty="0" smtClean="0"/>
              <a:t>patrimonial. (art. 104 2° párrafo CCC)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pPr algn="ctr"/>
            <a:r>
              <a:rPr lang="es-AR" sz="3200" b="1" dirty="0" smtClean="0">
                <a:solidFill>
                  <a:schemeClr val="tx1"/>
                </a:solidFill>
              </a:rPr>
              <a:t>Categorías y terminología del Código Civil y Comercial de la Nación</a:t>
            </a:r>
            <a:endParaRPr lang="es-AR" sz="3200" b="1" dirty="0">
              <a:solidFill>
                <a:schemeClr val="tx1"/>
              </a:solidFill>
            </a:endParaRPr>
          </a:p>
        </p:txBody>
      </p:sp>
      <p:sp>
        <p:nvSpPr>
          <p:cNvPr id="3" name="2 Título"/>
          <p:cNvSpPr>
            <a:spLocks noGrp="1"/>
          </p:cNvSpPr>
          <p:nvPr>
            <p:ph type="title"/>
          </p:nvPr>
        </p:nvSpPr>
        <p:spPr/>
        <p:txBody>
          <a:bodyPr/>
          <a:lstStyle/>
          <a:p>
            <a:pPr algn="ctr"/>
            <a:r>
              <a:rPr lang="es-AR" sz="3600" b="1" dirty="0" smtClean="0"/>
              <a:t>SUJETOS DE LA RELACIÓN PATERNO/MATERNO-FILIAL</a:t>
            </a:r>
            <a:endParaRPr lang="es-AR" sz="3600" b="1" dirty="0"/>
          </a:p>
        </p:txBody>
      </p:sp>
      <p:pic>
        <p:nvPicPr>
          <p:cNvPr id="1026" name="Picture 2" descr="http://static0.misionesonline.net/wp-content/uploads/2015/08/codigo-civil.jpg"/>
          <p:cNvPicPr>
            <a:picLocks noChangeAspect="1" noChangeArrowheads="1"/>
          </p:cNvPicPr>
          <p:nvPr/>
        </p:nvPicPr>
        <p:blipFill>
          <a:blip r:embed="rId2" cstate="print"/>
          <a:srcRect/>
          <a:stretch>
            <a:fillRect/>
          </a:stretch>
        </p:blipFill>
        <p:spPr bwMode="auto">
          <a:xfrm>
            <a:off x="2843808" y="3815560"/>
            <a:ext cx="6300192" cy="292508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28600"/>
            <a:ext cx="9144000" cy="990600"/>
          </a:xfrm>
        </p:spPr>
        <p:txBody>
          <a:bodyPr/>
          <a:lstStyle/>
          <a:p>
            <a:pPr algn="ctr"/>
            <a:r>
              <a:rPr lang="es-AR" dirty="0" smtClean="0"/>
              <a:t>LAS FIGURAS DERIVADAS en la práctica</a:t>
            </a:r>
            <a:endParaRPr lang="es-AR" dirty="0"/>
          </a:p>
        </p:txBody>
      </p:sp>
      <p:sp>
        <p:nvSpPr>
          <p:cNvPr id="3" name="2 Marcador de contenido"/>
          <p:cNvSpPr>
            <a:spLocks noGrp="1"/>
          </p:cNvSpPr>
          <p:nvPr>
            <p:ph sz="quarter" idx="1"/>
          </p:nvPr>
        </p:nvSpPr>
        <p:spPr>
          <a:xfrm>
            <a:off x="0" y="1600200"/>
            <a:ext cx="9144000" cy="4495800"/>
          </a:xfrm>
        </p:spPr>
        <p:txBody>
          <a:bodyPr/>
          <a:lstStyle/>
          <a:p>
            <a:pPr>
              <a:buNone/>
            </a:pPr>
            <a:r>
              <a:rPr lang="es-ES" sz="1800" dirty="0" smtClean="0"/>
              <a:t>	Muchos niños y adolescentes, en precaria situación legal, son criados por personas distintas de sus progenitores o tutores. A menudo, el contacto con los progenitores no está perdido, y se recurre a ellos cuando es indispensable su intervención -inscribirlos en la escuela, autorizar una práctica médica, autorizar la salida del país, etc.-, aunque el cuidado cotidiano está en cabeza de otras personas. Son casos de convivencia con terceros consentidas o toleradas por los progenitores, que pueden extenderse hasta la mayoría de edad de los hijos, sin generar ninguna intervención judicial.</a:t>
            </a:r>
          </a:p>
          <a:p>
            <a:r>
              <a:rPr lang="es-ES" sz="1800" dirty="0" smtClean="0"/>
              <a:t>La búsqueda del auxilio legal suele darse cuando se interrumpe la relación con los progenitores y la precariedad del vínculo se hace evidente; el guardador de hecho se encuentra desprovisto de facultades para actuar y se ve forzado a lograr un marco jurídico a su relación con el menor de edad. </a:t>
            </a:r>
          </a:p>
          <a:p>
            <a:r>
              <a:rPr lang="es-ES" sz="1800" dirty="0" smtClean="0"/>
              <a:t>Otro caso crítico se da cuando los progenitores pretenden restablecer la convivencia con los hijos y encuentran la oposición del guardador de hecho y del mismo niño o </a:t>
            </a:r>
            <a:r>
              <a:rPr lang="es-AR" sz="1800" dirty="0" smtClean="0"/>
              <a:t>adolescente.</a:t>
            </a:r>
            <a:endParaRPr lang="es-AR"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encrypted-tbn0.gstatic.com/images?q=tbn:ANd9GcT-Hn51sqBI08nmGDNhNy1T6ozVuf9TPajAxRd9t6yCQyJLDIpV"/>
          <p:cNvPicPr>
            <a:picLocks noChangeAspect="1" noChangeArrowheads="1"/>
          </p:cNvPicPr>
          <p:nvPr/>
        </p:nvPicPr>
        <p:blipFill>
          <a:blip r:embed="rId2" cstate="print"/>
          <a:srcRect/>
          <a:stretch>
            <a:fillRect/>
          </a:stretch>
        </p:blipFill>
        <p:spPr bwMode="auto">
          <a:xfrm>
            <a:off x="179512" y="4400850"/>
            <a:ext cx="3312368" cy="2225102"/>
          </a:xfrm>
          <a:prstGeom prst="rect">
            <a:avLst/>
          </a:prstGeom>
          <a:noFill/>
        </p:spPr>
      </p:pic>
      <p:sp>
        <p:nvSpPr>
          <p:cNvPr id="2" name="1 Título"/>
          <p:cNvSpPr>
            <a:spLocks noGrp="1"/>
          </p:cNvSpPr>
          <p:nvPr>
            <p:ph type="title"/>
          </p:nvPr>
        </p:nvSpPr>
        <p:spPr>
          <a:xfrm>
            <a:off x="0" y="228600"/>
            <a:ext cx="9144000" cy="990600"/>
          </a:xfrm>
        </p:spPr>
        <p:txBody>
          <a:bodyPr/>
          <a:lstStyle/>
          <a:p>
            <a:pPr algn="ctr"/>
            <a:r>
              <a:rPr lang="es-AR" dirty="0" smtClean="0"/>
              <a:t>LAS FIGURAS DERIVADAS en la práctica</a:t>
            </a:r>
            <a:endParaRPr lang="es-AR" dirty="0"/>
          </a:p>
        </p:txBody>
      </p:sp>
      <p:sp>
        <p:nvSpPr>
          <p:cNvPr id="3" name="2 Marcador de contenido"/>
          <p:cNvSpPr>
            <a:spLocks noGrp="1"/>
          </p:cNvSpPr>
          <p:nvPr>
            <p:ph sz="quarter" idx="1"/>
          </p:nvPr>
        </p:nvSpPr>
        <p:spPr>
          <a:xfrm>
            <a:off x="2555776" y="1628800"/>
            <a:ext cx="6264696" cy="3240360"/>
          </a:xfrm>
          <a:ln w="38100">
            <a:noFill/>
          </a:ln>
        </p:spPr>
        <p:txBody>
          <a:bodyPr/>
          <a:lstStyle/>
          <a:p>
            <a:pPr algn="ctr">
              <a:buNone/>
            </a:pPr>
            <a:r>
              <a:rPr lang="es-ES" sz="2800" dirty="0" smtClean="0"/>
              <a:t>Las figuras que propone el nuevo Código serán una herramienta conveniente para organizar la convivencia transitoria de los hijos con un pariente o con el progenitor afín, pero no darán respuesta a las situaciones que describimos en los párrafos anteriores</a:t>
            </a:r>
            <a:endParaRPr lang="es-AR"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pPr algn="ctr"/>
            <a:r>
              <a:rPr lang="es-AR" dirty="0" smtClean="0"/>
              <a:t>Deber alimentario hacia los hijos</a:t>
            </a:r>
          </a:p>
        </p:txBody>
      </p:sp>
      <p:sp>
        <p:nvSpPr>
          <p:cNvPr id="3" name="2 Marcador de contenido"/>
          <p:cNvSpPr>
            <a:spLocks noGrp="1"/>
          </p:cNvSpPr>
          <p:nvPr>
            <p:ph sz="quarter" idx="1"/>
          </p:nvPr>
        </p:nvSpPr>
        <p:spPr>
          <a:xfrm>
            <a:off x="250825" y="1589088"/>
            <a:ext cx="8569647" cy="4572000"/>
          </a:xfrm>
          <a:ln w="12700">
            <a:solidFill>
              <a:schemeClr val="accent1"/>
            </a:solidFill>
          </a:ln>
        </p:spPr>
        <p:txBody>
          <a:bodyPr>
            <a:normAutofit lnSpcReduction="10000"/>
          </a:bodyPr>
          <a:lstStyle/>
          <a:p>
            <a:pPr marL="320040" indent="-320040" fontAlgn="auto">
              <a:spcAft>
                <a:spcPts val="0"/>
              </a:spcAft>
              <a:buFont typeface="Wingdings"/>
              <a:buChar char=""/>
              <a:defRPr/>
            </a:pPr>
            <a:r>
              <a:rPr lang="es-AR" dirty="0" smtClean="0"/>
              <a:t>Regla general: deber de ambos progenitores según su condición y fortuna</a:t>
            </a:r>
          </a:p>
          <a:p>
            <a:pPr marL="320040" indent="-320040" fontAlgn="auto">
              <a:spcAft>
                <a:spcPts val="0"/>
              </a:spcAft>
              <a:buFont typeface="Wingdings"/>
              <a:buChar char=""/>
              <a:defRPr/>
            </a:pPr>
            <a:r>
              <a:rPr lang="es-AR" dirty="0" smtClean="0"/>
              <a:t>Valor económico de las tareas de cuidado cotidiano</a:t>
            </a:r>
          </a:p>
          <a:p>
            <a:pPr marL="320040" indent="-320040" fontAlgn="auto">
              <a:spcAft>
                <a:spcPts val="0"/>
              </a:spcAft>
              <a:buFont typeface="Wingdings"/>
              <a:buChar char=""/>
              <a:defRPr/>
            </a:pPr>
            <a:r>
              <a:rPr lang="es-AR" dirty="0" smtClean="0"/>
              <a:t>Hijo menor de 21 años: particularidades</a:t>
            </a:r>
          </a:p>
          <a:p>
            <a:pPr marL="320040" indent="-320040" fontAlgn="auto">
              <a:spcAft>
                <a:spcPts val="0"/>
              </a:spcAft>
              <a:buFont typeface="Wingdings"/>
              <a:buChar char=""/>
              <a:defRPr/>
            </a:pPr>
            <a:r>
              <a:rPr lang="es-AR" dirty="0" smtClean="0"/>
              <a:t>Vinculación de la asistencia alimentaria con el cuidado personal</a:t>
            </a:r>
          </a:p>
          <a:p>
            <a:pPr marL="320040" indent="-320040" fontAlgn="auto">
              <a:spcAft>
                <a:spcPts val="0"/>
              </a:spcAft>
              <a:buFont typeface="Wingdings"/>
              <a:buChar char=""/>
              <a:defRPr/>
            </a:pPr>
            <a:r>
              <a:rPr lang="es-AR" dirty="0" smtClean="0"/>
              <a:t>Legitimación para el reclamo</a:t>
            </a:r>
          </a:p>
          <a:p>
            <a:pPr marL="320040" indent="-320040" fontAlgn="auto">
              <a:spcAft>
                <a:spcPts val="0"/>
              </a:spcAft>
              <a:buFont typeface="Wingdings"/>
              <a:buChar char=""/>
              <a:defRPr/>
            </a:pPr>
            <a:r>
              <a:rPr lang="es-AR" dirty="0" smtClean="0"/>
              <a:t>Caso del hijo por nacer sin filiación paterna determinada: el art. 665. ¿Quién es el beneficiario? EL HIJO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pPr algn="ctr"/>
            <a:r>
              <a:rPr lang="es-AR" dirty="0" smtClean="0"/>
              <a:t>Deber alimentario hacia los hijos</a:t>
            </a:r>
          </a:p>
        </p:txBody>
      </p:sp>
      <p:sp>
        <p:nvSpPr>
          <p:cNvPr id="3" name="2 Marcador de contenido"/>
          <p:cNvSpPr>
            <a:spLocks noGrp="1"/>
          </p:cNvSpPr>
          <p:nvPr>
            <p:ph sz="quarter" idx="1"/>
          </p:nvPr>
        </p:nvSpPr>
        <p:spPr>
          <a:xfrm>
            <a:off x="250825" y="1589088"/>
            <a:ext cx="8569647" cy="4572000"/>
          </a:xfrm>
          <a:ln w="12700">
            <a:solidFill>
              <a:schemeClr val="accent1"/>
            </a:solidFill>
          </a:ln>
        </p:spPr>
        <p:txBody>
          <a:bodyPr>
            <a:normAutofit/>
          </a:bodyPr>
          <a:lstStyle/>
          <a:p>
            <a:pPr marL="320040" indent="-320040" fontAlgn="auto">
              <a:spcAft>
                <a:spcPts val="0"/>
              </a:spcAft>
              <a:buFont typeface="Wingdings"/>
              <a:buChar char=""/>
              <a:defRPr/>
            </a:pPr>
            <a:r>
              <a:rPr lang="es-AR" dirty="0" smtClean="0"/>
              <a:t>Hijo entre 18 y 21 años (art. 662): particularidades</a:t>
            </a:r>
          </a:p>
          <a:p>
            <a:pPr marL="320040" indent="-320040" fontAlgn="auto">
              <a:spcAft>
                <a:spcPts val="0"/>
              </a:spcAft>
              <a:buFont typeface="Wingdings"/>
              <a:buChar char=""/>
              <a:defRPr/>
            </a:pPr>
            <a:r>
              <a:rPr lang="es-AR" dirty="0" smtClean="0"/>
              <a:t>Legitimación para el reclamo</a:t>
            </a:r>
          </a:p>
          <a:p>
            <a:pPr marL="320040" indent="-320040" fontAlgn="auto">
              <a:spcAft>
                <a:spcPts val="0"/>
              </a:spcAft>
              <a:buFont typeface="Wingdings"/>
              <a:buChar char=""/>
              <a:defRPr/>
            </a:pPr>
            <a:r>
              <a:rPr lang="es-AR" dirty="0" smtClean="0"/>
              <a:t>Determinación de la cuota: única o diferenciadas</a:t>
            </a:r>
          </a:p>
          <a:p>
            <a:pPr marL="320040" indent="-320040" fontAlgn="auto">
              <a:spcAft>
                <a:spcPts val="0"/>
              </a:spcAft>
              <a:buFont typeface="Wingdings"/>
              <a:buChar char=""/>
              <a:defRPr/>
            </a:pPr>
            <a:r>
              <a:rPr lang="es-AR" dirty="0" smtClean="0"/>
              <a:t>Cesación</a:t>
            </a:r>
          </a:p>
          <a:p>
            <a:pPr marL="320040" indent="-320040" fontAlgn="auto">
              <a:spcAft>
                <a:spcPts val="0"/>
              </a:spcAft>
              <a:buFont typeface="Wingdings"/>
              <a:buChar char=""/>
              <a:defRPr/>
            </a:pPr>
            <a:endParaRPr lang="es-AR" dirty="0" smtClean="0"/>
          </a:p>
          <a:p>
            <a:pPr marL="320040" indent="-320040" fontAlgn="auto">
              <a:spcAft>
                <a:spcPts val="0"/>
              </a:spcAft>
              <a:buFont typeface="Wingdings"/>
              <a:buChar char=""/>
              <a:defRPr/>
            </a:pPr>
            <a:r>
              <a:rPr lang="es-AR" dirty="0" smtClean="0"/>
              <a:t>Hijo entre 21 y 25 años que se capacita (art. 663): particularidades</a:t>
            </a:r>
          </a:p>
          <a:p>
            <a:pPr marL="320040" indent="-320040" fontAlgn="auto">
              <a:spcAft>
                <a:spcPts val="0"/>
              </a:spcAft>
              <a:buFont typeface="Wingdings"/>
              <a:buChar char=""/>
              <a:defRPr/>
            </a:pPr>
            <a:r>
              <a:rPr lang="es-AR" dirty="0" smtClean="0"/>
              <a:t>Legitimación para el reclamo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pPr algn="ctr"/>
            <a:r>
              <a:rPr lang="es-AR" dirty="0" smtClean="0"/>
              <a:t>Deber alimentario hacia los hijos</a:t>
            </a:r>
          </a:p>
        </p:txBody>
      </p:sp>
      <p:sp>
        <p:nvSpPr>
          <p:cNvPr id="3" name="2 Marcador de contenido"/>
          <p:cNvSpPr>
            <a:spLocks noGrp="1"/>
          </p:cNvSpPr>
          <p:nvPr>
            <p:ph sz="quarter" idx="1"/>
          </p:nvPr>
        </p:nvSpPr>
        <p:spPr>
          <a:xfrm>
            <a:off x="250825" y="1589088"/>
            <a:ext cx="8569647" cy="4572000"/>
          </a:xfrm>
          <a:ln w="12700">
            <a:solidFill>
              <a:schemeClr val="accent1"/>
            </a:solidFill>
          </a:ln>
        </p:spPr>
        <p:txBody>
          <a:bodyPr>
            <a:normAutofit lnSpcReduction="10000"/>
          </a:bodyPr>
          <a:lstStyle/>
          <a:p>
            <a:pPr marL="320040" indent="-320040" fontAlgn="auto">
              <a:spcAft>
                <a:spcPts val="0"/>
              </a:spcAft>
              <a:buFont typeface="Wingdings"/>
              <a:buChar char=""/>
              <a:defRPr/>
            </a:pPr>
            <a:r>
              <a:rPr lang="es-AR" dirty="0" smtClean="0"/>
              <a:t>Hijo no reconocido (art. 664): </a:t>
            </a:r>
          </a:p>
          <a:p>
            <a:pPr marL="320040" indent="-320040" algn="ctr" fontAlgn="auto">
              <a:spcAft>
                <a:spcPts val="0"/>
              </a:spcAft>
              <a:buNone/>
              <a:defRPr/>
            </a:pPr>
            <a:r>
              <a:rPr lang="es-AR" i="1" dirty="0" smtClean="0"/>
              <a:t>	“El hijo extramatrimonial no reconocido tiene derecho a alimentos provisorios mediante la acreditación sumaria del vínculo invocado. Si la demanda se promueve antes que el juicio de filiación, en la resolución que determina alimentos provisorios el juez debe establecer un plazo para promover dicha acción, bajo apercibimiento de cesar la cuota fijada mientras esa carga esté incumplida”</a:t>
            </a:r>
          </a:p>
          <a:p>
            <a:pPr marL="320040" indent="-320040" fontAlgn="auto">
              <a:spcAft>
                <a:spcPts val="0"/>
              </a:spcAft>
              <a:buFont typeface="Wingdings" pitchFamily="2" charset="2"/>
              <a:buChar char="q"/>
              <a:defRPr/>
            </a:pPr>
            <a:r>
              <a:rPr lang="es-AR" dirty="0" smtClean="0"/>
              <a:t>Aplicable en todos los supuestos anteriores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0" y="228600"/>
            <a:ext cx="4914128" cy="990600"/>
          </a:xfrm>
          <a:ln w="28575">
            <a:solidFill>
              <a:schemeClr val="accent1">
                <a:lumMod val="75000"/>
              </a:schemeClr>
            </a:solidFill>
          </a:ln>
        </p:spPr>
        <p:txBody>
          <a:bodyPr/>
          <a:lstStyle/>
          <a:p>
            <a:pPr algn="ctr"/>
            <a:r>
              <a:rPr lang="es-AR" sz="3200" dirty="0" smtClean="0">
                <a:solidFill>
                  <a:schemeClr val="tx1"/>
                </a:solidFill>
              </a:rPr>
              <a:t>Vinculación con otras normas</a:t>
            </a:r>
            <a:endParaRPr lang="es-AR" sz="3200" dirty="0">
              <a:solidFill>
                <a:schemeClr val="tx1"/>
              </a:solidFill>
            </a:endParaRPr>
          </a:p>
        </p:txBody>
      </p:sp>
      <p:sp>
        <p:nvSpPr>
          <p:cNvPr id="3" name="2 Marcador de contenido"/>
          <p:cNvSpPr>
            <a:spLocks noGrp="1"/>
          </p:cNvSpPr>
          <p:nvPr>
            <p:ph sz="quarter" idx="1"/>
          </p:nvPr>
        </p:nvSpPr>
        <p:spPr>
          <a:xfrm>
            <a:off x="323528" y="2204864"/>
            <a:ext cx="8568952" cy="4495800"/>
          </a:xfrm>
          <a:ln>
            <a:solidFill>
              <a:schemeClr val="accent1">
                <a:lumMod val="75000"/>
              </a:schemeClr>
            </a:solidFill>
          </a:ln>
        </p:spPr>
        <p:txBody>
          <a:bodyPr/>
          <a:lstStyle/>
          <a:p>
            <a:r>
              <a:rPr lang="es-AR" dirty="0" smtClean="0"/>
              <a:t>Deber alimentario del progenitor afín (art. 676)</a:t>
            </a:r>
          </a:p>
          <a:p>
            <a:r>
              <a:rPr lang="es-AR" dirty="0" smtClean="0"/>
              <a:t>Deber alimentario de los ascendientes ( art. 668)</a:t>
            </a:r>
          </a:p>
          <a:p>
            <a:r>
              <a:rPr lang="es-AR" dirty="0" smtClean="0"/>
              <a:t>Normas de protección del derecho alimentario (remisión a arts. 537 a 554)</a:t>
            </a:r>
          </a:p>
          <a:p>
            <a:r>
              <a:rPr lang="es-AR" dirty="0" smtClean="0"/>
              <a:t>Vinculación con el deber de contribución de los cónyuges (art. 455) y de los convivientes (art. 520)</a:t>
            </a:r>
          </a:p>
          <a:p>
            <a:r>
              <a:rPr lang="es-AR" dirty="0" smtClean="0"/>
              <a:t>Vinculación con la responsabilidad solidaria de los cónyuges (art. 461) y de los convivientes (art. 521)</a:t>
            </a:r>
          </a:p>
        </p:txBody>
      </p:sp>
      <p:pic>
        <p:nvPicPr>
          <p:cNvPr id="49154" name="Picture 2" descr="http://www.uniparmafauba.agro.uba.ar/web/uploads/img/novedades/zoom/phpAlwzYt_f9ae2.jpg"/>
          <p:cNvPicPr>
            <a:picLocks noChangeAspect="1" noChangeArrowheads="1"/>
          </p:cNvPicPr>
          <p:nvPr/>
        </p:nvPicPr>
        <p:blipFill>
          <a:blip r:embed="rId2" cstate="print"/>
          <a:srcRect/>
          <a:stretch>
            <a:fillRect/>
          </a:stretch>
        </p:blipFill>
        <p:spPr bwMode="auto">
          <a:xfrm>
            <a:off x="0" y="188641"/>
            <a:ext cx="2915816" cy="193331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612775" y="228600"/>
            <a:ext cx="8153400" cy="990600"/>
          </a:xfrm>
        </p:spPr>
        <p:txBody>
          <a:bodyPr/>
          <a:lstStyle/>
          <a:p>
            <a:pPr algn="ctr"/>
            <a:r>
              <a:rPr lang="es-AR" sz="4000" smtClean="0"/>
              <a:t>Representación. Contratos</a:t>
            </a:r>
          </a:p>
        </p:txBody>
      </p:sp>
      <p:sp>
        <p:nvSpPr>
          <p:cNvPr id="3" name="2 Marcador de contenido"/>
          <p:cNvSpPr>
            <a:spLocks noGrp="1"/>
          </p:cNvSpPr>
          <p:nvPr>
            <p:ph idx="1"/>
          </p:nvPr>
        </p:nvSpPr>
        <p:spPr>
          <a:xfrm>
            <a:off x="179388" y="1600200"/>
            <a:ext cx="8713787" cy="4525963"/>
          </a:xfrm>
          <a:ln w="19050">
            <a:solidFill>
              <a:schemeClr val="accent1"/>
            </a:solidFill>
          </a:ln>
        </p:spPr>
        <p:txBody>
          <a:bodyPr>
            <a:normAutofit lnSpcReduction="10000"/>
          </a:bodyPr>
          <a:lstStyle/>
          <a:p>
            <a:pPr marL="320040" indent="-320040" fontAlgn="auto">
              <a:spcAft>
                <a:spcPts val="0"/>
              </a:spcAft>
              <a:buFont typeface="Wingdings"/>
              <a:buChar char=""/>
              <a:defRPr/>
            </a:pPr>
            <a:r>
              <a:rPr lang="es-AR" dirty="0" smtClean="0"/>
              <a:t>En cabeza de los padres –arts. 26, 101 y </a:t>
            </a:r>
            <a:r>
              <a:rPr lang="es-AR" dirty="0" err="1" smtClean="0"/>
              <a:t>conc</a:t>
            </a:r>
            <a:r>
              <a:rPr lang="es-AR" dirty="0" smtClean="0"/>
              <a:t>-</a:t>
            </a:r>
          </a:p>
          <a:p>
            <a:pPr marL="320040" indent="-320040" fontAlgn="auto">
              <a:spcAft>
                <a:spcPts val="0"/>
              </a:spcAft>
              <a:buFont typeface="Wingdings"/>
              <a:buChar char=""/>
              <a:defRPr/>
            </a:pPr>
            <a:r>
              <a:rPr lang="es-AR" dirty="0" smtClean="0"/>
              <a:t>Presunción de conformidad de los progenitores para la celebración de contratos de escasa cuantía por parte de los hijos –art.684-</a:t>
            </a:r>
          </a:p>
          <a:p>
            <a:pPr marL="320040" indent="-320040" fontAlgn="auto">
              <a:spcAft>
                <a:spcPts val="0"/>
              </a:spcAft>
              <a:buFont typeface="Wingdings"/>
              <a:buChar char=""/>
              <a:defRPr/>
            </a:pPr>
            <a:r>
              <a:rPr lang="es-AR" dirty="0" smtClean="0"/>
              <a:t>Deber de informar al hijo que cuente con edad y grado de madurez suficiente sobre los contratos celebrados con terceros en su representación –art. 690-</a:t>
            </a:r>
          </a:p>
          <a:p>
            <a:pPr marL="320040" indent="-320040" fontAlgn="auto">
              <a:spcAft>
                <a:spcPts val="0"/>
              </a:spcAft>
              <a:buFont typeface="Wingdings"/>
              <a:buChar char=""/>
              <a:defRPr/>
            </a:pPr>
            <a:r>
              <a:rPr lang="es-AR" dirty="0" smtClean="0"/>
              <a:t>Contratos prohibidos –art. 689-: contratos con el hijo salvo donación sin cargo, compras y cesiones para sí, partición privada de herencias, obligar como fiadores</a:t>
            </a:r>
            <a:endParaRPr lang="es-A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457200" y="274638"/>
            <a:ext cx="5267325" cy="1143000"/>
          </a:xfrm>
        </p:spPr>
        <p:txBody>
          <a:bodyPr/>
          <a:lstStyle/>
          <a:p>
            <a:r>
              <a:rPr lang="es-AR" smtClean="0"/>
              <a:t>Bienes de los hijos</a:t>
            </a:r>
          </a:p>
        </p:txBody>
      </p:sp>
      <p:sp>
        <p:nvSpPr>
          <p:cNvPr id="22531" name="2 Marcador de texto"/>
          <p:cNvSpPr>
            <a:spLocks noGrp="1"/>
          </p:cNvSpPr>
          <p:nvPr>
            <p:ph type="body" idx="1"/>
          </p:nvPr>
        </p:nvSpPr>
        <p:spPr>
          <a:xfrm>
            <a:off x="250825" y="1773238"/>
            <a:ext cx="4257675" cy="639762"/>
          </a:xfrm>
        </p:spPr>
        <p:txBody>
          <a:bodyPr/>
          <a:lstStyle/>
          <a:p>
            <a:pPr algn="ctr"/>
            <a:r>
              <a:rPr lang="es-AR" smtClean="0"/>
              <a:t>Administración –arts.685 a 688, 692 y conc-</a:t>
            </a:r>
          </a:p>
        </p:txBody>
      </p:sp>
      <p:sp>
        <p:nvSpPr>
          <p:cNvPr id="4" name="3 Marcador de contenido"/>
          <p:cNvSpPr>
            <a:spLocks noGrp="1"/>
          </p:cNvSpPr>
          <p:nvPr>
            <p:ph sz="half" idx="2"/>
          </p:nvPr>
        </p:nvSpPr>
        <p:spPr>
          <a:xfrm>
            <a:off x="395288" y="2636838"/>
            <a:ext cx="4040187" cy="3951287"/>
          </a:xfrm>
          <a:ln w="19050">
            <a:solidFill>
              <a:schemeClr val="accent1"/>
            </a:solidFill>
          </a:ln>
        </p:spPr>
        <p:txBody>
          <a:bodyPr>
            <a:normAutofit fontScale="85000" lnSpcReduction="20000"/>
          </a:bodyPr>
          <a:lstStyle/>
          <a:p>
            <a:pPr marL="320040" indent="-320040" fontAlgn="auto">
              <a:spcAft>
                <a:spcPts val="0"/>
              </a:spcAft>
              <a:buFont typeface="Wingdings"/>
              <a:buChar char=""/>
              <a:defRPr/>
            </a:pPr>
            <a:r>
              <a:rPr lang="es-AR" dirty="0" smtClean="0"/>
              <a:t>En común, salvo actos conservatorios</a:t>
            </a:r>
          </a:p>
          <a:p>
            <a:pPr marL="320040" indent="-320040" fontAlgn="auto">
              <a:spcAft>
                <a:spcPts val="0"/>
              </a:spcAft>
              <a:buFont typeface="Wingdings"/>
              <a:buChar char=""/>
              <a:defRPr/>
            </a:pPr>
            <a:r>
              <a:rPr lang="es-AR" dirty="0" smtClean="0"/>
              <a:t>Unipersonal, por acuerdo entre los progenitores</a:t>
            </a:r>
          </a:p>
          <a:p>
            <a:pPr marL="320040" indent="-320040" fontAlgn="auto">
              <a:spcAft>
                <a:spcPts val="0"/>
              </a:spcAft>
              <a:buFont typeface="Wingdings"/>
              <a:buChar char=""/>
              <a:defRPr/>
            </a:pPr>
            <a:r>
              <a:rPr lang="es-AR" dirty="0" smtClean="0"/>
              <a:t>Unipersonal o en cabeza de tercero (tutor especial) por decisión judicial en caso de desacuerdos graves y persistentes</a:t>
            </a:r>
          </a:p>
          <a:p>
            <a:pPr marL="320040" indent="-320040" fontAlgn="auto">
              <a:spcAft>
                <a:spcPts val="0"/>
              </a:spcAft>
              <a:buFont typeface="Wingdings"/>
              <a:buChar char=""/>
              <a:defRPr/>
            </a:pPr>
            <a:r>
              <a:rPr lang="es-AR" dirty="0" smtClean="0"/>
              <a:t>Disposición de bienes con autorización judicial</a:t>
            </a:r>
            <a:endParaRPr lang="es-AR" dirty="0"/>
          </a:p>
        </p:txBody>
      </p:sp>
      <p:sp>
        <p:nvSpPr>
          <p:cNvPr id="5" name="4 Marcador de texto"/>
          <p:cNvSpPr>
            <a:spLocks noGrp="1"/>
          </p:cNvSpPr>
          <p:nvPr>
            <p:ph type="body" sz="quarter" idx="3"/>
          </p:nvPr>
        </p:nvSpPr>
        <p:spPr>
          <a:xfrm>
            <a:off x="4643438" y="1557338"/>
            <a:ext cx="4041775" cy="639762"/>
          </a:xfrm>
        </p:spPr>
        <p:txBody>
          <a:bodyPr>
            <a:normAutofit/>
          </a:bodyPr>
          <a:lstStyle/>
          <a:p>
            <a:pPr algn="ctr" fontAlgn="auto">
              <a:spcAft>
                <a:spcPts val="0"/>
              </a:spcAft>
              <a:defRPr/>
            </a:pPr>
            <a:r>
              <a:rPr lang="es-AR" dirty="0" smtClean="0"/>
              <a:t>Rentas –arts. 697 y 698-</a:t>
            </a:r>
            <a:endParaRPr lang="es-AR" dirty="0"/>
          </a:p>
        </p:txBody>
      </p:sp>
      <p:sp>
        <p:nvSpPr>
          <p:cNvPr id="6" name="5 Marcador de contenido"/>
          <p:cNvSpPr>
            <a:spLocks noGrp="1"/>
          </p:cNvSpPr>
          <p:nvPr>
            <p:ph sz="quarter" idx="4"/>
          </p:nvPr>
        </p:nvSpPr>
        <p:spPr>
          <a:xfrm>
            <a:off x="4787900" y="2276475"/>
            <a:ext cx="4041775" cy="4422775"/>
          </a:xfrm>
          <a:ln w="19050">
            <a:solidFill>
              <a:schemeClr val="accent1"/>
            </a:solidFill>
          </a:ln>
        </p:spPr>
        <p:txBody>
          <a:bodyPr>
            <a:normAutofit fontScale="92500" lnSpcReduction="20000"/>
          </a:bodyPr>
          <a:lstStyle/>
          <a:p>
            <a:pPr marL="320040" indent="-320040" fontAlgn="auto">
              <a:spcAft>
                <a:spcPts val="0"/>
              </a:spcAft>
              <a:buFont typeface="Wingdings"/>
              <a:buChar char=""/>
              <a:defRPr/>
            </a:pPr>
            <a:r>
              <a:rPr lang="es-AR" dirty="0" smtClean="0"/>
              <a:t>Corresponden al hijo</a:t>
            </a:r>
          </a:p>
          <a:p>
            <a:pPr marL="320040" indent="-320040" fontAlgn="auto">
              <a:spcAft>
                <a:spcPts val="0"/>
              </a:spcAft>
              <a:buFont typeface="Wingdings"/>
              <a:buChar char=""/>
              <a:defRPr/>
            </a:pPr>
            <a:r>
              <a:rPr lang="es-AR" dirty="0" smtClean="0"/>
              <a:t>Utilización con autorización judicial y por razones fundadas</a:t>
            </a:r>
          </a:p>
          <a:p>
            <a:pPr marL="320040" indent="-320040" fontAlgn="auto">
              <a:spcAft>
                <a:spcPts val="0"/>
              </a:spcAft>
              <a:buFont typeface="Wingdings"/>
              <a:buChar char=""/>
              <a:defRPr/>
            </a:pPr>
            <a:r>
              <a:rPr lang="es-AR" dirty="0" smtClean="0"/>
              <a:t>Utilización sin autorización pero con obligación de rendir cuentas: gastos de subsistencia, educación, enfermedad, conservación del capital</a:t>
            </a:r>
          </a:p>
          <a:p>
            <a:pPr marL="320040" indent="-320040" fontAlgn="auto">
              <a:spcAft>
                <a:spcPts val="0"/>
              </a:spcAft>
              <a:buFont typeface="Wingdings"/>
              <a:buChar char=""/>
              <a:defRPr/>
            </a:pPr>
            <a:r>
              <a:rPr lang="es-AR" dirty="0" smtClean="0"/>
              <a:t>Dudas y críticas</a:t>
            </a:r>
          </a:p>
          <a:p>
            <a:pPr marL="320040" indent="-320040" fontAlgn="auto">
              <a:spcAft>
                <a:spcPts val="0"/>
              </a:spcAft>
              <a:buFont typeface="Wingdings"/>
              <a:buChar char=""/>
              <a:defRPr/>
            </a:pPr>
            <a:endParaRPr lang="es-AR" dirty="0"/>
          </a:p>
        </p:txBody>
      </p:sp>
      <p:pic>
        <p:nvPicPr>
          <p:cNvPr id="7" name="irc_mi" descr="http://static.cnnexpansion.com/media/2010/12/09/familia-ingreso-ahorro-cultura-economica-patrimonio.jpg"/>
          <p:cNvPicPr/>
          <p:nvPr/>
        </p:nvPicPr>
        <p:blipFill>
          <a:blip r:embed="rId2" cstate="print"/>
          <a:srcRect/>
          <a:stretch>
            <a:fillRect/>
          </a:stretch>
        </p:blipFill>
        <p:spPr bwMode="auto">
          <a:xfrm>
            <a:off x="5724128" y="0"/>
            <a:ext cx="3123565" cy="1772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p:txBody>
          <a:bodyPr/>
          <a:lstStyle/>
          <a:p>
            <a:pPr algn="ctr"/>
            <a:r>
              <a:rPr lang="es-AR" dirty="0" smtClean="0"/>
              <a:t>Privación y suspensión </a:t>
            </a:r>
          </a:p>
        </p:txBody>
      </p:sp>
      <p:sp>
        <p:nvSpPr>
          <p:cNvPr id="3" name="2 Marcador de contenido"/>
          <p:cNvSpPr>
            <a:spLocks noGrp="1"/>
          </p:cNvSpPr>
          <p:nvPr>
            <p:ph sz="quarter" idx="2"/>
          </p:nvPr>
        </p:nvSpPr>
        <p:spPr/>
        <p:txBody>
          <a:bodyPr>
            <a:normAutofit lnSpcReduction="10000"/>
          </a:bodyPr>
          <a:lstStyle/>
          <a:p>
            <a:pPr marL="320040" indent="-320040" fontAlgn="auto">
              <a:spcAft>
                <a:spcPts val="0"/>
              </a:spcAft>
              <a:buFont typeface="Wingdings"/>
              <a:buChar char=""/>
              <a:defRPr/>
            </a:pPr>
            <a:r>
              <a:rPr lang="es-AR" dirty="0" smtClean="0"/>
              <a:t>Delito doloso contra el hijo</a:t>
            </a:r>
          </a:p>
          <a:p>
            <a:pPr marL="320040" indent="-320040" fontAlgn="auto">
              <a:spcAft>
                <a:spcPts val="0"/>
              </a:spcAft>
              <a:buFont typeface="Wingdings"/>
              <a:buChar char=""/>
              <a:defRPr/>
            </a:pPr>
            <a:r>
              <a:rPr lang="es-AR" dirty="0" smtClean="0"/>
              <a:t>Abandono del hijo </a:t>
            </a:r>
          </a:p>
          <a:p>
            <a:pPr marL="320040" indent="-320040" fontAlgn="auto">
              <a:spcAft>
                <a:spcPts val="0"/>
              </a:spcAft>
              <a:buFont typeface="Wingdings"/>
              <a:buChar char=""/>
              <a:defRPr/>
            </a:pPr>
            <a:r>
              <a:rPr lang="es-AR" dirty="0" smtClean="0"/>
              <a:t>Poner en peligro su seguridad o salud</a:t>
            </a:r>
          </a:p>
          <a:p>
            <a:pPr marL="320040" indent="-320040" fontAlgn="auto">
              <a:spcAft>
                <a:spcPts val="0"/>
              </a:spcAft>
              <a:buFont typeface="Wingdings"/>
              <a:buChar char=""/>
              <a:defRPr/>
            </a:pPr>
            <a:r>
              <a:rPr lang="es-AR" dirty="0" smtClean="0"/>
              <a:t>Declaración de situación de </a:t>
            </a:r>
            <a:r>
              <a:rPr lang="es-AR" dirty="0" err="1" smtClean="0"/>
              <a:t>adoptabilidad</a:t>
            </a:r>
            <a:endParaRPr lang="es-AR" dirty="0"/>
          </a:p>
        </p:txBody>
      </p:sp>
      <p:sp>
        <p:nvSpPr>
          <p:cNvPr id="4" name="3 Marcador de contenido"/>
          <p:cNvSpPr>
            <a:spLocks noGrp="1"/>
          </p:cNvSpPr>
          <p:nvPr>
            <p:ph sz="quarter" idx="4"/>
          </p:nvPr>
        </p:nvSpPr>
        <p:spPr>
          <a:xfrm>
            <a:off x="4800600" y="2438400"/>
            <a:ext cx="4235450" cy="4230688"/>
          </a:xfrm>
        </p:spPr>
        <p:txBody>
          <a:bodyPr>
            <a:normAutofit fontScale="92500" lnSpcReduction="20000"/>
          </a:bodyPr>
          <a:lstStyle/>
          <a:p>
            <a:pPr marL="320040" indent="-320040" fontAlgn="auto">
              <a:spcAft>
                <a:spcPts val="0"/>
              </a:spcAft>
              <a:buFont typeface="Wingdings"/>
              <a:buChar char=""/>
              <a:defRPr/>
            </a:pPr>
            <a:r>
              <a:rPr lang="es-AR" dirty="0" smtClean="0"/>
              <a:t>Declaración de ausencia con presunción de fallecimiento</a:t>
            </a:r>
          </a:p>
          <a:p>
            <a:pPr marL="320040" indent="-320040" fontAlgn="auto">
              <a:spcAft>
                <a:spcPts val="0"/>
              </a:spcAft>
              <a:buFont typeface="Wingdings"/>
              <a:buChar char=""/>
              <a:defRPr/>
            </a:pPr>
            <a:r>
              <a:rPr lang="es-AR" dirty="0" smtClean="0"/>
              <a:t>Pena de privación de la libertad por más de 3 años</a:t>
            </a:r>
          </a:p>
          <a:p>
            <a:pPr marL="320040" indent="-320040" fontAlgn="auto">
              <a:spcAft>
                <a:spcPts val="0"/>
              </a:spcAft>
              <a:buFont typeface="Wingdings"/>
              <a:buChar char=""/>
              <a:defRPr/>
            </a:pPr>
            <a:r>
              <a:rPr lang="es-AR" dirty="0" smtClean="0"/>
              <a:t>Capacidad restringida que </a:t>
            </a:r>
            <a:r>
              <a:rPr lang="es-AR" smtClean="0"/>
              <a:t>impida ejercicio</a:t>
            </a:r>
            <a:endParaRPr lang="es-AR" dirty="0" smtClean="0"/>
          </a:p>
          <a:p>
            <a:pPr marL="320040" indent="-320040" fontAlgn="auto">
              <a:spcAft>
                <a:spcPts val="0"/>
              </a:spcAft>
              <a:buFont typeface="Wingdings"/>
              <a:buChar char=""/>
              <a:defRPr/>
            </a:pPr>
            <a:r>
              <a:rPr lang="es-AR" dirty="0" smtClean="0"/>
              <a:t>Convivencia del hijo con tercero, por aplicación de leyes especiales</a:t>
            </a:r>
          </a:p>
          <a:p>
            <a:pPr marL="320040" indent="-320040" fontAlgn="auto">
              <a:spcAft>
                <a:spcPts val="0"/>
              </a:spcAft>
              <a:buFont typeface="Wingdings"/>
              <a:buChar char=""/>
              <a:defRPr/>
            </a:pPr>
            <a:endParaRPr lang="es-AR" dirty="0" smtClean="0"/>
          </a:p>
          <a:p>
            <a:pPr marL="320040" indent="-320040" fontAlgn="auto">
              <a:spcAft>
                <a:spcPts val="0"/>
              </a:spcAft>
              <a:buFont typeface="Wingdings"/>
              <a:buChar char=""/>
              <a:defRPr/>
            </a:pPr>
            <a:endParaRPr lang="es-AR" dirty="0"/>
          </a:p>
        </p:txBody>
      </p:sp>
      <p:sp>
        <p:nvSpPr>
          <p:cNvPr id="23557" name="4 Marcador de texto"/>
          <p:cNvSpPr>
            <a:spLocks noGrp="1"/>
          </p:cNvSpPr>
          <p:nvPr>
            <p:ph type="body" sz="quarter" idx="1"/>
          </p:nvPr>
        </p:nvSpPr>
        <p:spPr>
          <a:xfrm>
            <a:off x="609600" y="1752600"/>
            <a:ext cx="3886200" cy="639763"/>
          </a:xfrm>
        </p:spPr>
        <p:txBody>
          <a:bodyPr/>
          <a:lstStyle/>
          <a:p>
            <a:pPr algn="ctr"/>
            <a:r>
              <a:rPr lang="es-AR" smtClean="0"/>
              <a:t>PRIVACIÓN –art. 700 CCC-</a:t>
            </a:r>
          </a:p>
        </p:txBody>
      </p:sp>
      <p:sp>
        <p:nvSpPr>
          <p:cNvPr id="6" name="5 Marcador de texto"/>
          <p:cNvSpPr>
            <a:spLocks noGrp="1"/>
          </p:cNvSpPr>
          <p:nvPr>
            <p:ph type="body" sz="quarter" idx="3"/>
          </p:nvPr>
        </p:nvSpPr>
        <p:spPr>
          <a:xfrm>
            <a:off x="4800600" y="1752600"/>
            <a:ext cx="3886200" cy="639763"/>
          </a:xfrm>
        </p:spPr>
        <p:txBody>
          <a:bodyPr>
            <a:normAutofit/>
          </a:bodyPr>
          <a:lstStyle/>
          <a:p>
            <a:pPr algn="ctr" fontAlgn="auto">
              <a:spcAft>
                <a:spcPts val="0"/>
              </a:spcAft>
              <a:defRPr/>
            </a:pPr>
            <a:r>
              <a:rPr lang="es-AR" dirty="0" smtClean="0"/>
              <a:t>SUSPENSIÓN –art. 702 CCC-</a:t>
            </a:r>
            <a:endParaRPr lang="es-A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http://previews.123rf.com/images/glopphy/glopphy1305/glopphy130500007/19475676-Happy-children-silhouettes--Stock-Vector-children-kids-child.jpg"/>
          <p:cNvPicPr>
            <a:picLocks noChangeAspect="1" noChangeArrowheads="1"/>
          </p:cNvPicPr>
          <p:nvPr/>
        </p:nvPicPr>
        <p:blipFill>
          <a:blip r:embed="rId2" cstate="print"/>
          <a:srcRect/>
          <a:stretch>
            <a:fillRect/>
          </a:stretch>
        </p:blipFill>
        <p:spPr bwMode="auto">
          <a:xfrm>
            <a:off x="7164288" y="5013176"/>
            <a:ext cx="1545070" cy="1627708"/>
          </a:xfrm>
          <a:prstGeom prst="rect">
            <a:avLst/>
          </a:prstGeom>
          <a:noFill/>
        </p:spPr>
      </p:pic>
      <p:sp>
        <p:nvSpPr>
          <p:cNvPr id="2" name="1 Título"/>
          <p:cNvSpPr>
            <a:spLocks noGrp="1"/>
          </p:cNvSpPr>
          <p:nvPr>
            <p:ph type="title"/>
          </p:nvPr>
        </p:nvSpPr>
        <p:spPr>
          <a:xfrm>
            <a:off x="683568" y="404664"/>
            <a:ext cx="8203990" cy="1054250"/>
          </a:xfrm>
        </p:spPr>
        <p:txBody>
          <a:bodyPr/>
          <a:lstStyle/>
          <a:p>
            <a:pPr algn="ctr"/>
            <a:r>
              <a:rPr lang="es-AR" sz="4000" dirty="0" smtClean="0"/>
              <a:t>PERSONAS MENORES DE EDAD</a:t>
            </a:r>
            <a:endParaRPr lang="es-AR" sz="4000" dirty="0"/>
          </a:p>
        </p:txBody>
      </p:sp>
      <p:sp>
        <p:nvSpPr>
          <p:cNvPr id="3" name="2 Marcador de contenido"/>
          <p:cNvSpPr>
            <a:spLocks noGrp="1"/>
          </p:cNvSpPr>
          <p:nvPr>
            <p:ph sz="quarter" idx="4294967295"/>
          </p:nvPr>
        </p:nvSpPr>
        <p:spPr>
          <a:xfrm>
            <a:off x="323528" y="2204864"/>
            <a:ext cx="3803904" cy="3877056"/>
          </a:xfrm>
          <a:prstGeom prst="rect">
            <a:avLst/>
          </a:prstGeom>
          <a:ln w="38100">
            <a:solidFill>
              <a:schemeClr val="accent1"/>
            </a:solidFill>
          </a:ln>
        </p:spPr>
        <p:txBody>
          <a:bodyPr/>
          <a:lstStyle/>
          <a:p>
            <a:r>
              <a:rPr lang="es-AR" dirty="0" smtClean="0"/>
              <a:t>Aquellos que no han cumplido 18 años</a:t>
            </a:r>
          </a:p>
          <a:p>
            <a:pPr>
              <a:buNone/>
            </a:pPr>
            <a:endParaRPr lang="es-AR" dirty="0" smtClean="0"/>
          </a:p>
          <a:p>
            <a:pPr>
              <a:buNone/>
            </a:pPr>
            <a:endParaRPr lang="es-AR" dirty="0" smtClean="0"/>
          </a:p>
        </p:txBody>
      </p:sp>
      <p:sp>
        <p:nvSpPr>
          <p:cNvPr id="4" name="3 Marcador de contenido"/>
          <p:cNvSpPr>
            <a:spLocks noGrp="1"/>
          </p:cNvSpPr>
          <p:nvPr>
            <p:ph sz="quarter" idx="4294967295"/>
          </p:nvPr>
        </p:nvSpPr>
        <p:spPr>
          <a:xfrm>
            <a:off x="4572000" y="1916832"/>
            <a:ext cx="4175321" cy="4680520"/>
          </a:xfrm>
          <a:prstGeom prst="rect">
            <a:avLst/>
          </a:prstGeom>
          <a:ln w="38100">
            <a:solidFill>
              <a:schemeClr val="accent1"/>
            </a:solidFill>
          </a:ln>
        </p:spPr>
        <p:txBody>
          <a:bodyPr/>
          <a:lstStyle/>
          <a:p>
            <a:r>
              <a:rPr lang="es-AR" dirty="0" smtClean="0"/>
              <a:t>NIÑOS: los menores de 13 años</a:t>
            </a:r>
          </a:p>
          <a:p>
            <a:endParaRPr lang="es-AR" dirty="0" smtClean="0"/>
          </a:p>
          <a:p>
            <a:pPr>
              <a:buNone/>
            </a:pPr>
            <a:endParaRPr lang="es-AR" dirty="0" smtClean="0"/>
          </a:p>
          <a:p>
            <a:r>
              <a:rPr lang="es-AR" dirty="0" smtClean="0"/>
              <a:t>ADOLESCENTES: desde los 13 años hasta la mayoría de edad</a:t>
            </a:r>
            <a:endParaRPr lang="es-AR" dirty="0"/>
          </a:p>
        </p:txBody>
      </p:sp>
      <p:pic>
        <p:nvPicPr>
          <p:cNvPr id="29700" name="Picture 4" descr="http://comps.canstockphoto.com/can-stock-photo_csp3658954.jpg"/>
          <p:cNvPicPr>
            <a:picLocks noChangeAspect="1" noChangeArrowheads="1"/>
          </p:cNvPicPr>
          <p:nvPr/>
        </p:nvPicPr>
        <p:blipFill>
          <a:blip r:embed="rId3" cstate="print"/>
          <a:srcRect/>
          <a:stretch>
            <a:fillRect/>
          </a:stretch>
        </p:blipFill>
        <p:spPr bwMode="auto">
          <a:xfrm>
            <a:off x="6660232" y="2564904"/>
            <a:ext cx="1261914" cy="1318000"/>
          </a:xfrm>
          <a:prstGeom prst="rect">
            <a:avLst/>
          </a:prstGeom>
          <a:noFill/>
        </p:spPr>
      </p:pic>
      <p:pic>
        <p:nvPicPr>
          <p:cNvPr id="29704" name="Picture 8" descr="http://us.123rf.com/450wm/ak41/ak410909/ak41090900061/5539591-composici-n-con-siluetas-de-los-ni-os-sobre-un-fondo-blanco-siete-siluetas-de-los-ni-os-se-encuentra.jpg?ver=6"/>
          <p:cNvPicPr>
            <a:picLocks noChangeAspect="1" noChangeArrowheads="1"/>
          </p:cNvPicPr>
          <p:nvPr/>
        </p:nvPicPr>
        <p:blipFill>
          <a:blip r:embed="rId4" cstate="print"/>
          <a:srcRect/>
          <a:stretch>
            <a:fillRect/>
          </a:stretch>
        </p:blipFill>
        <p:spPr bwMode="auto">
          <a:xfrm>
            <a:off x="683568" y="3140968"/>
            <a:ext cx="3112695" cy="223224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116632"/>
            <a:ext cx="8424936" cy="3024336"/>
          </a:xfrm>
        </p:spPr>
        <p:txBody>
          <a:bodyPr/>
          <a:lstStyle/>
          <a:p>
            <a:pPr algn="ctr"/>
            <a:r>
              <a:rPr lang="es-AR" sz="2400" dirty="0" smtClean="0"/>
              <a:t>El régimen de capacidad de la persona menor de edad tiene características particulares, porque se trata de un supuesto normal de incapacidad fundado en razones naturales, que se va modificando progresivamente a medida que va creciendo en edad y madurez</a:t>
            </a:r>
            <a:br>
              <a:rPr lang="es-AR" sz="2400" dirty="0" smtClean="0"/>
            </a:br>
            <a:r>
              <a:rPr lang="es-AR" sz="2400" dirty="0" smtClean="0"/>
              <a:t/>
            </a:r>
            <a:br>
              <a:rPr lang="es-AR" sz="2400" dirty="0" smtClean="0"/>
            </a:br>
            <a:r>
              <a:rPr lang="es-AR" sz="3200" b="1" dirty="0" smtClean="0">
                <a:solidFill>
                  <a:srgbClr val="FFC000"/>
                </a:solidFill>
                <a:effectLst/>
              </a:rPr>
              <a:t>AUTONOMÍA</a:t>
            </a:r>
            <a:r>
              <a:rPr lang="es-AR" sz="3200" b="1" dirty="0" smtClean="0">
                <a:solidFill>
                  <a:srgbClr val="FFC000"/>
                </a:solidFill>
              </a:rPr>
              <a:t> PROGRESIVA</a:t>
            </a:r>
            <a:endParaRPr lang="es-AR" sz="3200" b="1" dirty="0"/>
          </a:p>
        </p:txBody>
      </p:sp>
      <p:sp>
        <p:nvSpPr>
          <p:cNvPr id="3" name="2 Subtítulo"/>
          <p:cNvSpPr>
            <a:spLocks noGrp="1"/>
          </p:cNvSpPr>
          <p:nvPr>
            <p:ph type="subTitle" idx="1"/>
          </p:nvPr>
        </p:nvSpPr>
        <p:spPr>
          <a:xfrm>
            <a:off x="539552" y="3284984"/>
            <a:ext cx="8064896" cy="2448272"/>
          </a:xfrm>
        </p:spPr>
        <p:txBody>
          <a:bodyPr>
            <a:noAutofit/>
          </a:bodyPr>
          <a:lstStyle/>
          <a:p>
            <a:pPr algn="ctr">
              <a:buFont typeface="Wingdings" pitchFamily="2" charset="2"/>
              <a:buChar char="ü"/>
            </a:pPr>
            <a:r>
              <a:rPr lang="es-AR" sz="2800" b="1" dirty="0" smtClean="0"/>
              <a:t>Los menores de edad están sujetos a la representación ejercida por sus progenitores o tutores</a:t>
            </a:r>
          </a:p>
          <a:p>
            <a:pPr algn="ctr">
              <a:buFont typeface="Wingdings" pitchFamily="2" charset="2"/>
              <a:buChar char="ü"/>
            </a:pPr>
            <a:r>
              <a:rPr lang="es-AR" sz="2800" b="1" dirty="0" smtClean="0"/>
              <a:t>Límites a la representación legal: diversas manifestaciones de la autonomía</a:t>
            </a:r>
          </a:p>
          <a:p>
            <a:pPr algn="ctr">
              <a:buFont typeface="Wingdings" pitchFamily="2" charset="2"/>
              <a:buChar char="ü"/>
            </a:pPr>
            <a:r>
              <a:rPr lang="es-AR" sz="2800" b="1" dirty="0" smtClean="0"/>
              <a:t>A mayor autonomía, menor representación</a:t>
            </a:r>
            <a:endParaRPr lang="es-AR"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95736" y="692696"/>
            <a:ext cx="5616624" cy="939894"/>
          </a:xfrm>
        </p:spPr>
        <p:txBody>
          <a:bodyPr/>
          <a:lstStyle/>
          <a:p>
            <a:r>
              <a:rPr lang="es-AR" dirty="0" smtClean="0"/>
              <a:t>        </a:t>
            </a:r>
            <a:r>
              <a:rPr lang="es-AR" sz="4000" dirty="0" smtClean="0"/>
              <a:t>EMANCIPADOS</a:t>
            </a:r>
            <a:endParaRPr lang="es-AR" sz="4000" dirty="0"/>
          </a:p>
        </p:txBody>
      </p:sp>
      <p:sp>
        <p:nvSpPr>
          <p:cNvPr id="3" name="2 Subtítulo"/>
          <p:cNvSpPr>
            <a:spLocks noGrp="1"/>
          </p:cNvSpPr>
          <p:nvPr>
            <p:ph type="subTitle" idx="1"/>
          </p:nvPr>
        </p:nvSpPr>
        <p:spPr>
          <a:xfrm>
            <a:off x="251520" y="2780928"/>
            <a:ext cx="8748464" cy="3096344"/>
          </a:xfrm>
        </p:spPr>
        <p:txBody>
          <a:bodyPr>
            <a:normAutofit fontScale="92500" lnSpcReduction="10000"/>
          </a:bodyPr>
          <a:lstStyle/>
          <a:p>
            <a:pPr algn="ctr"/>
            <a:r>
              <a:rPr lang="es-AR" b="1" dirty="0" smtClean="0"/>
              <a:t>Personas menores de edad que han contraído matrimonio</a:t>
            </a:r>
          </a:p>
          <a:p>
            <a:pPr algn="ctr">
              <a:buFont typeface="Wingdings" pitchFamily="2" charset="2"/>
              <a:buChar char="ü"/>
            </a:pPr>
            <a:r>
              <a:rPr lang="es-AR" dirty="0" smtClean="0"/>
              <a:t>Con Dispensa judicial, si tenían menos de 16 años</a:t>
            </a:r>
          </a:p>
          <a:p>
            <a:pPr algn="ctr">
              <a:buFont typeface="Wingdings" pitchFamily="2" charset="2"/>
              <a:buChar char="ü"/>
            </a:pPr>
            <a:r>
              <a:rPr lang="es-AR" dirty="0" smtClean="0"/>
              <a:t>Con autorización de sus progenitores o tutores, si tenían más de 16 años</a:t>
            </a:r>
          </a:p>
          <a:p>
            <a:pPr algn="ctr"/>
            <a:r>
              <a:rPr lang="es-AR" dirty="0" smtClean="0"/>
              <a:t>Son personas </a:t>
            </a:r>
            <a:r>
              <a:rPr lang="es-AR" b="1" dirty="0" smtClean="0"/>
              <a:t>capaces para el ejercicio de sus derechos</a:t>
            </a:r>
            <a:r>
              <a:rPr lang="es-AR" dirty="0" smtClean="0"/>
              <a:t>, con algunas restricciones patrimoniales  fundadas en su protección</a:t>
            </a:r>
          </a:p>
          <a:p>
            <a:pPr algn="ctr"/>
            <a:r>
              <a:rPr lang="es-AR" b="1" dirty="0" smtClean="0"/>
              <a:t>Extinción de la responsabilidad parental</a:t>
            </a:r>
            <a:r>
              <a:rPr lang="es-AR" dirty="0" smtClean="0"/>
              <a:t>, salvo art. 644 (art. 699 inc. d CCC)</a:t>
            </a:r>
            <a:endParaRPr lang="es-AR" dirty="0"/>
          </a:p>
        </p:txBody>
      </p:sp>
      <p:pic>
        <p:nvPicPr>
          <p:cNvPr id="4" name="Picture 2" descr="http://comps.canstockphoto.es/can-stock-photo_csp0379044.jpg"/>
          <p:cNvPicPr>
            <a:picLocks noChangeAspect="1" noChangeArrowheads="1"/>
          </p:cNvPicPr>
          <p:nvPr/>
        </p:nvPicPr>
        <p:blipFill>
          <a:blip r:embed="rId2" cstate="print"/>
          <a:srcRect/>
          <a:stretch>
            <a:fillRect/>
          </a:stretch>
        </p:blipFill>
        <p:spPr bwMode="auto">
          <a:xfrm>
            <a:off x="323528" y="260648"/>
            <a:ext cx="1292313" cy="25202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http://www.cadena3.com/admin/playerswf/fotos/ARCHI_158083.jpg"/>
          <p:cNvPicPr>
            <a:picLocks noChangeAspect="1" noChangeArrowheads="1"/>
          </p:cNvPicPr>
          <p:nvPr/>
        </p:nvPicPr>
        <p:blipFill>
          <a:blip r:embed="rId2" cstate="print"/>
          <a:srcRect/>
          <a:stretch>
            <a:fillRect/>
          </a:stretch>
        </p:blipFill>
        <p:spPr bwMode="auto">
          <a:xfrm>
            <a:off x="0" y="4869160"/>
            <a:ext cx="2771800" cy="1754029"/>
          </a:xfrm>
          <a:prstGeom prst="rect">
            <a:avLst/>
          </a:prstGeom>
          <a:noFill/>
        </p:spPr>
      </p:pic>
      <p:pic>
        <p:nvPicPr>
          <p:cNvPr id="44034" name="Picture 2" descr="http://www.corrientesonline.com/notix/multimedia/imgs/2011-04-17/2011-04-17-C2-332150.jpg_gde.jpg"/>
          <p:cNvPicPr>
            <a:picLocks noChangeAspect="1" noChangeArrowheads="1"/>
          </p:cNvPicPr>
          <p:nvPr/>
        </p:nvPicPr>
        <p:blipFill>
          <a:blip r:embed="rId3" cstate="print"/>
          <a:srcRect/>
          <a:stretch>
            <a:fillRect/>
          </a:stretch>
        </p:blipFill>
        <p:spPr bwMode="auto">
          <a:xfrm>
            <a:off x="5940152" y="3140968"/>
            <a:ext cx="2962300" cy="2073610"/>
          </a:xfrm>
          <a:prstGeom prst="rect">
            <a:avLst/>
          </a:prstGeom>
          <a:noFill/>
        </p:spPr>
      </p:pic>
      <p:sp>
        <p:nvSpPr>
          <p:cNvPr id="2" name="1 Marcador de contenido"/>
          <p:cNvSpPr>
            <a:spLocks noGrp="1"/>
          </p:cNvSpPr>
          <p:nvPr>
            <p:ph idx="1"/>
          </p:nvPr>
        </p:nvSpPr>
        <p:spPr>
          <a:xfrm>
            <a:off x="755576" y="2060848"/>
            <a:ext cx="7745505" cy="3877815"/>
          </a:xfrm>
        </p:spPr>
        <p:txBody>
          <a:bodyPr/>
          <a:lstStyle/>
          <a:p>
            <a:r>
              <a:rPr lang="es-AR" dirty="0" smtClean="0"/>
              <a:t>Son las personas concebidas </a:t>
            </a:r>
          </a:p>
          <a:p>
            <a:r>
              <a:rPr lang="es-AR" dirty="0" smtClean="0"/>
              <a:t>Art. 19 CCC “la existencia de la persona humana comienza con la concepción”</a:t>
            </a:r>
          </a:p>
          <a:p>
            <a:pPr lvl="1"/>
            <a:r>
              <a:rPr lang="es-AR" dirty="0" smtClean="0"/>
              <a:t>La norma del Anteproyecto</a:t>
            </a:r>
          </a:p>
          <a:p>
            <a:pPr lvl="1"/>
            <a:r>
              <a:rPr lang="es-AR" dirty="0" smtClean="0"/>
              <a:t>Debates parlamentarios</a:t>
            </a:r>
          </a:p>
          <a:p>
            <a:pPr lvl="1"/>
            <a:r>
              <a:rPr lang="es-AR" dirty="0" smtClean="0"/>
              <a:t>Interpretación del término “concepción”</a:t>
            </a:r>
          </a:p>
          <a:p>
            <a:pPr lvl="1">
              <a:buNone/>
            </a:pPr>
            <a:r>
              <a:rPr lang="es-AR" dirty="0" smtClean="0"/>
              <a:t>                        a partir de las técnicas de </a:t>
            </a:r>
          </a:p>
          <a:p>
            <a:pPr lvl="1">
              <a:buNone/>
            </a:pPr>
            <a:r>
              <a:rPr lang="es-AR" dirty="0" smtClean="0"/>
              <a:t>                        reproducción extracorpóreas</a:t>
            </a:r>
            <a:endParaRPr lang="es-AR" dirty="0"/>
          </a:p>
        </p:txBody>
      </p:sp>
      <p:sp>
        <p:nvSpPr>
          <p:cNvPr id="3" name="2 Título"/>
          <p:cNvSpPr>
            <a:spLocks noGrp="1"/>
          </p:cNvSpPr>
          <p:nvPr>
            <p:ph type="title"/>
          </p:nvPr>
        </p:nvSpPr>
        <p:spPr/>
        <p:txBody>
          <a:bodyPr/>
          <a:lstStyle/>
          <a:p>
            <a:pPr algn="ctr"/>
            <a:r>
              <a:rPr lang="es-AR" sz="4000" dirty="0" smtClean="0"/>
              <a:t>PERSONAS POR NACER</a:t>
            </a:r>
            <a:endParaRPr lang="es-AR"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AR" sz="6000" b="1" dirty="0" smtClean="0">
                <a:solidFill>
                  <a:schemeClr val="accent1">
                    <a:lumMod val="50000"/>
                  </a:schemeClr>
                </a:solidFill>
              </a:rPr>
              <a:t>FILIACIÓN</a:t>
            </a:r>
            <a:endParaRPr lang="es-AR" sz="6000" b="1" dirty="0">
              <a:solidFill>
                <a:schemeClr val="accent1">
                  <a:lumMod val="50000"/>
                </a:schemeClr>
              </a:solidFill>
            </a:endParaRPr>
          </a:p>
        </p:txBody>
      </p:sp>
      <p:sp>
        <p:nvSpPr>
          <p:cNvPr id="3" name="2 Marcador de contenido"/>
          <p:cNvSpPr>
            <a:spLocks noGrp="1"/>
          </p:cNvSpPr>
          <p:nvPr>
            <p:ph sz="quarter" idx="1"/>
          </p:nvPr>
        </p:nvSpPr>
        <p:spPr>
          <a:xfrm>
            <a:off x="611560" y="2060848"/>
            <a:ext cx="8153400" cy="4797152"/>
          </a:xfrm>
        </p:spPr>
        <p:txBody>
          <a:bodyPr/>
          <a:lstStyle/>
          <a:p>
            <a:pPr algn="ctr">
              <a:buNone/>
            </a:pPr>
            <a:r>
              <a:rPr lang="es-AR" sz="3600" b="1" dirty="0" smtClean="0">
                <a:solidFill>
                  <a:schemeClr val="tx2"/>
                </a:solidFill>
                <a:latin typeface="+mj-lt"/>
              </a:rPr>
              <a:t>Es el vínculo jurídico que une a una persona con sus </a:t>
            </a:r>
            <a:r>
              <a:rPr lang="es-AR" sz="3600" b="1" i="1" dirty="0" smtClean="0">
                <a:solidFill>
                  <a:schemeClr val="tx2"/>
                </a:solidFill>
                <a:latin typeface="+mj-lt"/>
              </a:rPr>
              <a:t>progenitores</a:t>
            </a:r>
          </a:p>
          <a:p>
            <a:pPr algn="ctr">
              <a:buNone/>
            </a:pPr>
            <a:endParaRPr lang="es-AR" b="1" dirty="0">
              <a:latin typeface="+mj-lt"/>
            </a:endParaRPr>
          </a:p>
        </p:txBody>
      </p:sp>
      <p:sp>
        <p:nvSpPr>
          <p:cNvPr id="5" name="4 CuadroTexto"/>
          <p:cNvSpPr txBox="1"/>
          <p:nvPr/>
        </p:nvSpPr>
        <p:spPr>
          <a:xfrm>
            <a:off x="467544" y="5229200"/>
            <a:ext cx="8352928" cy="1200329"/>
          </a:xfrm>
          <a:prstGeom prst="rect">
            <a:avLst/>
          </a:prstGeom>
          <a:noFill/>
        </p:spPr>
        <p:txBody>
          <a:bodyPr wrap="square" rtlCol="0">
            <a:spAutoFit/>
          </a:bodyPr>
          <a:lstStyle/>
          <a:p>
            <a:pPr algn="ctr"/>
            <a:r>
              <a:rPr lang="es-AR" sz="2400" b="1" dirty="0" smtClean="0">
                <a:latin typeface="+mj-lt"/>
              </a:rPr>
              <a:t>FUENTES DE LA FILIACIÓN</a:t>
            </a:r>
          </a:p>
          <a:p>
            <a:pPr algn="ctr"/>
            <a:r>
              <a:rPr lang="es-AR" sz="2400" b="1" dirty="0" smtClean="0">
                <a:latin typeface="+mj-lt"/>
              </a:rPr>
              <a:t>Hechos o actos que dan origen al vínculo jurídico paterno-materno/filial</a:t>
            </a:r>
            <a:endParaRPr lang="es-AR" sz="2400" b="1" dirty="0">
              <a:latin typeface="+mj-lt"/>
            </a:endParaRPr>
          </a:p>
        </p:txBody>
      </p:sp>
      <p:pic>
        <p:nvPicPr>
          <p:cNvPr id="6" name="il_fi" descr="http://us.cdn3.123rf.com/168nwm/tokhiti/tokhiti0906/tokhiti090600019/5101673-familia-feliz-siluetas-sobre-un-sol-de-fondo.jpg"/>
          <p:cNvPicPr/>
          <p:nvPr/>
        </p:nvPicPr>
        <p:blipFill>
          <a:blip r:embed="rId2" cstate="print"/>
          <a:srcRect/>
          <a:stretch>
            <a:fillRect/>
          </a:stretch>
        </p:blipFill>
        <p:spPr bwMode="auto">
          <a:xfrm>
            <a:off x="3563888" y="3356992"/>
            <a:ext cx="2095291" cy="17755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23528" y="2708920"/>
            <a:ext cx="2592288" cy="923330"/>
          </a:xfrm>
          <a:prstGeom prst="rect">
            <a:avLst/>
          </a:prstGeom>
          <a:noFill/>
          <a:ln>
            <a:solidFill>
              <a:schemeClr val="tx2"/>
            </a:solidFill>
          </a:ln>
        </p:spPr>
        <p:txBody>
          <a:bodyPr wrap="square" rtlCol="0">
            <a:spAutoFit/>
          </a:bodyPr>
          <a:lstStyle/>
          <a:p>
            <a:pPr algn="ctr"/>
            <a:r>
              <a:rPr lang="es-AR" dirty="0" smtClean="0">
                <a:solidFill>
                  <a:schemeClr val="accent4">
                    <a:lumMod val="50000"/>
                  </a:schemeClr>
                </a:solidFill>
              </a:rPr>
              <a:t> </a:t>
            </a:r>
            <a:r>
              <a:rPr lang="es-AR" b="1" dirty="0" smtClean="0">
                <a:solidFill>
                  <a:schemeClr val="tx2"/>
                </a:solidFill>
                <a:latin typeface="+mj-lt"/>
              </a:rPr>
              <a:t>NATURALEZA matrimonial o extramatrimonial</a:t>
            </a:r>
            <a:endParaRPr lang="es-AR" b="1" dirty="0">
              <a:solidFill>
                <a:schemeClr val="tx2"/>
              </a:solidFill>
              <a:latin typeface="+mj-lt"/>
            </a:endParaRPr>
          </a:p>
        </p:txBody>
      </p:sp>
      <p:sp>
        <p:nvSpPr>
          <p:cNvPr id="2" name="1 Título"/>
          <p:cNvSpPr>
            <a:spLocks noGrp="1"/>
          </p:cNvSpPr>
          <p:nvPr>
            <p:ph type="title"/>
          </p:nvPr>
        </p:nvSpPr>
        <p:spPr>
          <a:xfrm>
            <a:off x="0" y="260648"/>
            <a:ext cx="9144000" cy="888876"/>
          </a:xfrm>
        </p:spPr>
        <p:txBody>
          <a:bodyPr>
            <a:normAutofit fontScale="90000"/>
          </a:bodyPr>
          <a:lstStyle/>
          <a:p>
            <a:pPr algn="ctr"/>
            <a:r>
              <a:rPr lang="es-AR" sz="2800" b="1" dirty="0" smtClean="0"/>
              <a:t>CÓDIGO CIVIL Y COMERCIAL </a:t>
            </a:r>
            <a:br>
              <a:rPr lang="es-AR" sz="2800" b="1" dirty="0" smtClean="0"/>
            </a:br>
            <a:r>
              <a:rPr lang="es-AR" sz="2800" b="1" dirty="0" smtClean="0"/>
              <a:t>DE LA NACIÓN Ley 26.994</a:t>
            </a:r>
            <a:endParaRPr lang="es-AR" sz="2800" b="1" dirty="0"/>
          </a:p>
        </p:txBody>
      </p:sp>
      <p:sp>
        <p:nvSpPr>
          <p:cNvPr id="4" name="3 CuadroTexto"/>
          <p:cNvSpPr txBox="1"/>
          <p:nvPr/>
        </p:nvSpPr>
        <p:spPr>
          <a:xfrm>
            <a:off x="2987824" y="4797152"/>
            <a:ext cx="3168352" cy="830997"/>
          </a:xfrm>
          <a:prstGeom prst="rect">
            <a:avLst/>
          </a:prstGeom>
          <a:solidFill>
            <a:schemeClr val="bg1"/>
          </a:solidFill>
          <a:ln>
            <a:solidFill>
              <a:srgbClr val="0070C0"/>
            </a:solidFill>
          </a:ln>
        </p:spPr>
        <p:txBody>
          <a:bodyPr wrap="square" rtlCol="0">
            <a:spAutoFit/>
          </a:bodyPr>
          <a:lstStyle/>
          <a:p>
            <a:pPr algn="ctr"/>
            <a:r>
              <a:rPr lang="es-AR" sz="2400" b="1" dirty="0" smtClean="0">
                <a:latin typeface="+mj-lt"/>
              </a:rPr>
              <a:t>TRES FUENTES DE LA FILIACIÓN</a:t>
            </a:r>
            <a:endParaRPr lang="es-AR" sz="2400" b="1" dirty="0">
              <a:latin typeface="+mj-lt"/>
            </a:endParaRPr>
          </a:p>
        </p:txBody>
      </p:sp>
      <p:sp>
        <p:nvSpPr>
          <p:cNvPr id="5" name="4 Flecha derecha"/>
          <p:cNvSpPr/>
          <p:nvPr/>
        </p:nvSpPr>
        <p:spPr>
          <a:xfrm rot="13421077">
            <a:off x="2429616" y="4059325"/>
            <a:ext cx="55988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Flecha derecha"/>
          <p:cNvSpPr/>
          <p:nvPr/>
        </p:nvSpPr>
        <p:spPr>
          <a:xfrm rot="19192541">
            <a:off x="5957417" y="3987171"/>
            <a:ext cx="568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CuadroTexto"/>
          <p:cNvSpPr txBox="1"/>
          <p:nvPr/>
        </p:nvSpPr>
        <p:spPr>
          <a:xfrm>
            <a:off x="3779912" y="1988840"/>
            <a:ext cx="1656184" cy="369332"/>
          </a:xfrm>
          <a:prstGeom prst="rect">
            <a:avLst/>
          </a:prstGeom>
          <a:noFill/>
        </p:spPr>
        <p:txBody>
          <a:bodyPr wrap="square" rtlCol="0">
            <a:spAutoFit/>
          </a:bodyPr>
          <a:lstStyle/>
          <a:p>
            <a:endParaRPr lang="es-AR" dirty="0"/>
          </a:p>
        </p:txBody>
      </p:sp>
      <p:sp>
        <p:nvSpPr>
          <p:cNvPr id="10" name="9 CuadroTexto"/>
          <p:cNvSpPr txBox="1"/>
          <p:nvPr/>
        </p:nvSpPr>
        <p:spPr>
          <a:xfrm>
            <a:off x="3275856" y="2132856"/>
            <a:ext cx="2880320" cy="1477328"/>
          </a:xfrm>
          <a:prstGeom prst="rect">
            <a:avLst/>
          </a:prstGeom>
          <a:noFill/>
          <a:ln>
            <a:solidFill>
              <a:schemeClr val="tx2"/>
            </a:solidFill>
          </a:ln>
        </p:spPr>
        <p:txBody>
          <a:bodyPr wrap="square" rtlCol="0">
            <a:spAutoFit/>
          </a:bodyPr>
          <a:lstStyle/>
          <a:p>
            <a:pPr algn="ctr"/>
            <a:r>
              <a:rPr lang="es-AR" b="1" dirty="0" smtClean="0">
                <a:solidFill>
                  <a:schemeClr val="tx2"/>
                </a:solidFill>
                <a:latin typeface="+mj-lt"/>
              </a:rPr>
              <a:t>TÉCNICAS DE REPRODUCCIÓN HUMANA ASISTIDA </a:t>
            </a:r>
          </a:p>
          <a:p>
            <a:pPr algn="ctr"/>
            <a:r>
              <a:rPr lang="es-AR" b="1" dirty="0" smtClean="0">
                <a:solidFill>
                  <a:schemeClr val="tx2"/>
                </a:solidFill>
                <a:latin typeface="+mj-lt"/>
              </a:rPr>
              <a:t>Matrimonial o extramatrimonial</a:t>
            </a:r>
            <a:endParaRPr lang="es-AR" b="1" dirty="0">
              <a:solidFill>
                <a:schemeClr val="tx2"/>
              </a:solidFill>
              <a:latin typeface="+mj-lt"/>
            </a:endParaRPr>
          </a:p>
        </p:txBody>
      </p:sp>
      <p:sp>
        <p:nvSpPr>
          <p:cNvPr id="11" name="10 CuadroTexto"/>
          <p:cNvSpPr txBox="1"/>
          <p:nvPr/>
        </p:nvSpPr>
        <p:spPr>
          <a:xfrm>
            <a:off x="6516216" y="2708920"/>
            <a:ext cx="2304256" cy="923330"/>
          </a:xfrm>
          <a:prstGeom prst="rect">
            <a:avLst/>
          </a:prstGeom>
          <a:noFill/>
          <a:ln>
            <a:solidFill>
              <a:schemeClr val="tx2"/>
            </a:solidFill>
          </a:ln>
        </p:spPr>
        <p:txBody>
          <a:bodyPr wrap="square" rtlCol="0">
            <a:spAutoFit/>
          </a:bodyPr>
          <a:lstStyle/>
          <a:p>
            <a:pPr algn="ctr"/>
            <a:r>
              <a:rPr lang="es-AR" b="1" dirty="0" smtClean="0">
                <a:solidFill>
                  <a:schemeClr val="tx2"/>
                </a:solidFill>
                <a:latin typeface="+mj-lt"/>
              </a:rPr>
              <a:t>ADOPCIÓN</a:t>
            </a:r>
          </a:p>
          <a:p>
            <a:pPr algn="ctr"/>
            <a:r>
              <a:rPr lang="es-AR" b="1" dirty="0" smtClean="0">
                <a:solidFill>
                  <a:schemeClr val="tx2"/>
                </a:solidFill>
                <a:latin typeface="+mj-lt"/>
              </a:rPr>
              <a:t>Simple, plena o de integración</a:t>
            </a:r>
            <a:endParaRPr lang="es-AR" b="1" dirty="0">
              <a:solidFill>
                <a:schemeClr val="tx2"/>
              </a:solidFill>
              <a:latin typeface="+mj-lt"/>
            </a:endParaRPr>
          </a:p>
        </p:txBody>
      </p:sp>
      <p:sp>
        <p:nvSpPr>
          <p:cNvPr id="7" name="6 Flecha derecha"/>
          <p:cNvSpPr/>
          <p:nvPr/>
        </p:nvSpPr>
        <p:spPr>
          <a:xfrm rot="16200000">
            <a:off x="4289108" y="3927916"/>
            <a:ext cx="61836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663</TotalTime>
  <Words>2237</Words>
  <Application>Microsoft Office PowerPoint</Application>
  <PresentationFormat>Presentación en pantalla (4:3)</PresentationFormat>
  <Paragraphs>237</Paragraphs>
  <Slides>38</Slides>
  <Notes>0</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Intermedio</vt:lpstr>
      <vt:lpstr>RESPONSABILIDAD PARENTAL en el nuevo código civil y comercial</vt:lpstr>
      <vt:lpstr>De la PATRIA POTESTAD a la RESPONSABILIDAD PARENTAL</vt:lpstr>
      <vt:lpstr>SUJETOS DE LA RELACIÓN PATERNO/MATERNO-FILIAL</vt:lpstr>
      <vt:lpstr>PERSONAS MENORES DE EDAD</vt:lpstr>
      <vt:lpstr>El régimen de capacidad de la persona menor de edad tiene características particulares, porque se trata de un supuesto normal de incapacidad fundado en razones naturales, que se va modificando progresivamente a medida que va creciendo en edad y madurez  AUTONOMÍA PROGRESIVA</vt:lpstr>
      <vt:lpstr>        EMANCIPADOS</vt:lpstr>
      <vt:lpstr>PERSONAS POR NACER</vt:lpstr>
      <vt:lpstr>FILIACIÓN</vt:lpstr>
      <vt:lpstr>CÓDIGO CIVIL Y COMERCIAL  DE LA NACIÓN Ley 26.994</vt:lpstr>
      <vt:lpstr>PROGENITORES, según el CCC</vt:lpstr>
      <vt:lpstr>Responsabilidad Parental  –Título 7 del Libro Segundo, arts. 638 a 704 CCC-</vt:lpstr>
      <vt:lpstr>Diapositiva 12</vt:lpstr>
      <vt:lpstr>Principios generales que la rigen</vt:lpstr>
      <vt:lpstr>PROGENITORES QUE CONVIVEN</vt:lpstr>
      <vt:lpstr>PROGENITORES QUE NO CONVIVEN</vt:lpstr>
      <vt:lpstr>Ejercicio de la responsabilidad parental</vt:lpstr>
      <vt:lpstr>Padres adolescentes</vt:lpstr>
      <vt:lpstr>Actos que requieren el consentimiento de ambos progenitores y de los hijos  -Art. 645 CCC-</vt:lpstr>
      <vt:lpstr>Deberes de los progenitores –art. 646-</vt:lpstr>
      <vt:lpstr>Deberes de los hijos –art. 671-</vt:lpstr>
      <vt:lpstr>Intervención judicial ante desacuerdos</vt:lpstr>
      <vt:lpstr>Regla: cuidado compartido con la modalidad indistinta</vt:lpstr>
      <vt:lpstr>Plan de parentalidad –art. 656 CCC-</vt:lpstr>
      <vt:lpstr>   Los progenitores afines    </vt:lpstr>
      <vt:lpstr>Deberes y derechos del progenitor afín</vt:lpstr>
      <vt:lpstr>FIGURAS DERIVADAS Según nuestra opinión</vt:lpstr>
      <vt:lpstr>DELEGACIÓN A UN PARIENTE</vt:lpstr>
      <vt:lpstr>DELEGACIÓN A FAVOR DEL  PROGENITOR AFÍN</vt:lpstr>
      <vt:lpstr>GUARDA JUDICIAL</vt:lpstr>
      <vt:lpstr>LAS FIGURAS DERIVADAS en la práctica</vt:lpstr>
      <vt:lpstr>LAS FIGURAS DERIVADAS en la práctica</vt:lpstr>
      <vt:lpstr>Deber alimentario hacia los hijos</vt:lpstr>
      <vt:lpstr>Deber alimentario hacia los hijos</vt:lpstr>
      <vt:lpstr>Deber alimentario hacia los hijos</vt:lpstr>
      <vt:lpstr>Vinculación con otras normas</vt:lpstr>
      <vt:lpstr>Representación. Contratos</vt:lpstr>
      <vt:lpstr>Bienes de los hijos</vt:lpstr>
      <vt:lpstr>Privación y suspensión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ANTEPROYECTO DE CÓDIGO CIVIL Y COMERCIAL DE LA NACIÓN</dc:title>
  <cp:lastModifiedBy>Malena</cp:lastModifiedBy>
  <cp:revision>60</cp:revision>
  <dcterms:modified xsi:type="dcterms:W3CDTF">2016-11-08T09:14:22Z</dcterms:modified>
</cp:coreProperties>
</file>