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86" r:id="rId3"/>
    <p:sldId id="287" r:id="rId4"/>
    <p:sldId id="288" r:id="rId5"/>
    <p:sldId id="289" r:id="rId6"/>
    <p:sldId id="290" r:id="rId7"/>
    <p:sldId id="291" r:id="rId8"/>
    <p:sldId id="292" r:id="rId9"/>
    <p:sldId id="307" r:id="rId10"/>
    <p:sldId id="293" r:id="rId11"/>
    <p:sldId id="310" r:id="rId12"/>
    <p:sldId id="308" r:id="rId13"/>
    <p:sldId id="295" r:id="rId14"/>
    <p:sldId id="296" r:id="rId15"/>
    <p:sldId id="297" r:id="rId16"/>
    <p:sldId id="312" r:id="rId17"/>
    <p:sldId id="313" r:id="rId18"/>
    <p:sldId id="298" r:id="rId19"/>
    <p:sldId id="299" r:id="rId20"/>
    <p:sldId id="301" r:id="rId21"/>
    <p:sldId id="302" r:id="rId22"/>
    <p:sldId id="303" r:id="rId23"/>
    <p:sldId id="304" r:id="rId24"/>
    <p:sldId id="314" r:id="rId25"/>
    <p:sldId id="315" r:id="rId26"/>
    <p:sldId id="305" r:id="rId27"/>
    <p:sldId id="311"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A847CFC-816F-41D0-AAC0-9BF4FEBC753E}" type="datetimeFigureOut">
              <a:rPr lang="es-ES" smtClean="0"/>
              <a:pPr/>
              <a:t>07/06/2016</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132FADFE-3B8F-471C-ABF0-DBC7717ECBB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07/06/2016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7A847CFC-816F-41D0-AAC0-9BF4FEBC753E}" type="datetimeFigureOut">
              <a:rPr lang="es-ES" smtClean="0"/>
              <a:pPr/>
              <a:t>07/06/2016</a:t>
            </a:fld>
            <a:endParaRPr lang="es-ES"/>
          </a:p>
        </p:txBody>
      </p:sp>
      <p:sp>
        <p:nvSpPr>
          <p:cNvPr id="5" name="4 Marcador de pie de página"/>
          <p:cNvSpPr>
            <a:spLocks noGrp="1"/>
          </p:cNvSpPr>
          <p:nvPr>
            <p:ph type="ftr" sz="quarter" idx="11"/>
          </p:nvPr>
        </p:nvSpPr>
        <p:spPr>
          <a:xfrm>
            <a:off x="457201" y="6248207"/>
            <a:ext cx="5573483" cy="365125"/>
          </a:xfrm>
        </p:spPr>
        <p:txBody>
          <a:bodyPr/>
          <a:lstStyle/>
          <a:p>
            <a:endParaRPr lang="es-ES"/>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07/06/2016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132FADFE-3B8F-471C-ABF0-DBC7717ECBBC}"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7A847CFC-816F-41D0-AAC0-9BF4FEBC753E}" type="datetimeFigureOut">
              <a:rPr lang="es-ES" smtClean="0"/>
              <a:pPr/>
              <a:t>07/06/2016</a:t>
            </a:fld>
            <a:endParaRPr lang="es-E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32FADFE-3B8F-471C-ABF0-DBC7717ECBBC}" type="slidenum">
              <a:rPr lang="es-ES" smtClean="0"/>
              <a:pPr/>
              <a:t>‹Nº›</a:t>
            </a:fld>
            <a:endParaRPr lang="es-ES"/>
          </a:p>
        </p:txBody>
      </p:sp>
      <p:sp>
        <p:nvSpPr>
          <p:cNvPr id="14" name="13 Marcador de pie de página"/>
          <p:cNvSpPr>
            <a:spLocks noGrp="1"/>
          </p:cNvSpPr>
          <p:nvPr>
            <p:ph type="ftr" sz="quarter" idx="12"/>
          </p:nvPr>
        </p:nvSpPr>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7A847CFC-816F-41D0-AAC0-9BF4FEBC753E}" type="datetimeFigureOut">
              <a:rPr lang="es-ES" smtClean="0"/>
              <a:pPr/>
              <a:t>07/06/2016</a:t>
            </a:fld>
            <a:endParaRPr lang="es-ES"/>
          </a:p>
        </p:txBody>
      </p:sp>
      <p:sp>
        <p:nvSpPr>
          <p:cNvPr id="10" name="9 Marcador de número de diapositiva"/>
          <p:cNvSpPr>
            <a:spLocks noGrp="1"/>
          </p:cNvSpPr>
          <p:nvPr>
            <p:ph type="sldNum" sz="quarter" idx="16"/>
          </p:nvPr>
        </p:nvSpPr>
        <p:spPr/>
        <p:txBody>
          <a:bodyPr rtlCol="0"/>
          <a:lstStyle/>
          <a:p>
            <a:fld id="{132FADFE-3B8F-471C-ABF0-DBC7717ECBBC}"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7A847CFC-816F-41D0-AAC0-9BF4FEBC753E}" type="datetimeFigureOut">
              <a:rPr lang="es-ES" smtClean="0"/>
              <a:pPr/>
              <a:t>07/06/2016</a:t>
            </a:fld>
            <a:endParaRPr lang="es-ES"/>
          </a:p>
        </p:txBody>
      </p:sp>
      <p:sp>
        <p:nvSpPr>
          <p:cNvPr id="12" name="11 Marcador de número de diapositiva"/>
          <p:cNvSpPr>
            <a:spLocks noGrp="1"/>
          </p:cNvSpPr>
          <p:nvPr>
            <p:ph type="sldNum" sz="quarter" idx="16"/>
          </p:nvPr>
        </p:nvSpPr>
        <p:spPr/>
        <p:txBody>
          <a:bodyPr rtlCol="0"/>
          <a:lstStyle/>
          <a:p>
            <a:fld id="{132FADFE-3B8F-471C-ABF0-DBC7717ECBBC}" type="slidenum">
              <a:rPr lang="es-ES" smtClean="0"/>
              <a:pPr/>
              <a:t>‹Nº›</a:t>
            </a:fld>
            <a:endParaRPr lang="es-ES"/>
          </a:p>
        </p:txBody>
      </p:sp>
      <p:sp>
        <p:nvSpPr>
          <p:cNvPr id="14" name="13 Marcador de pie de página"/>
          <p:cNvSpPr>
            <a:spLocks noGrp="1"/>
          </p:cNvSpPr>
          <p:nvPr>
            <p:ph type="ftr" sz="quarter" idx="17"/>
          </p:nvPr>
        </p:nvSpPr>
        <p:spPr/>
        <p:txBody>
          <a:bodyPr rtlCol="0"/>
          <a:lstStyle/>
          <a:p>
            <a:endParaRPr lang="es-E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pPr/>
              <a:t>07/06/2016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07/06/2016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07/06/2016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132FADFE-3B8F-471C-ABF0-DBC7717ECBBC}"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7A847CFC-816F-41D0-AAC0-9BF4FEBC753E}" type="datetimeFigureOut">
              <a:rPr lang="es-ES" smtClean="0"/>
              <a:pPr/>
              <a:t>07/06/2016</a:t>
            </a:fld>
            <a:endParaRPr lang="es-E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132FADFE-3B8F-471C-ABF0-DBC7717ECBBC}"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A847CFC-816F-41D0-AAC0-9BF4FEBC753E}" type="datetimeFigureOut">
              <a:rPr lang="es-ES" smtClean="0"/>
              <a:pPr/>
              <a:t>07/06/2016</a:t>
            </a:fld>
            <a:endParaRPr lang="es-ES"/>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AR" sz="6600" dirty="0" smtClean="0"/>
              <a:t>ADOPCIÓN</a:t>
            </a:r>
            <a:endParaRPr lang="es-AR" sz="6600" dirty="0"/>
          </a:p>
        </p:txBody>
      </p:sp>
      <p:sp>
        <p:nvSpPr>
          <p:cNvPr id="8" name="3 CuadroTexto"/>
          <p:cNvSpPr txBox="1"/>
          <p:nvPr/>
        </p:nvSpPr>
        <p:spPr>
          <a:xfrm>
            <a:off x="1583160" y="4941168"/>
            <a:ext cx="7560840" cy="646331"/>
          </a:xfrm>
          <a:prstGeom prst="rect">
            <a:avLst/>
          </a:prstGeom>
          <a:noFill/>
          <a:ln w="12700">
            <a:noFill/>
          </a:ln>
        </p:spPr>
        <p:txBody>
          <a:bodyPr wrap="square" rtlCol="0">
            <a:spAutoFit/>
          </a:bodyPr>
          <a:lstStyle>
            <a:defPPr>
              <a:defRPr lang="en-US"/>
            </a:defPPr>
            <a:lvl1pPr algn="l" rtl="0" eaLnBrk="0" fontAlgn="base" hangingPunct="0">
              <a:spcBef>
                <a:spcPct val="0"/>
              </a:spcBef>
              <a:spcAft>
                <a:spcPct val="0"/>
              </a:spcAft>
              <a:defRPr kumimoji="1" sz="2400" b="1" kern="1200">
                <a:solidFill>
                  <a:schemeClr val="tx1"/>
                </a:solidFill>
                <a:latin typeface="Arial" charset="0"/>
                <a:ea typeface="+mn-ea"/>
                <a:cs typeface="+mn-cs"/>
              </a:defRPr>
            </a:lvl1pPr>
            <a:lvl2pPr marL="457200" algn="l" rtl="0" eaLnBrk="0" fontAlgn="base" hangingPunct="0">
              <a:spcBef>
                <a:spcPct val="0"/>
              </a:spcBef>
              <a:spcAft>
                <a:spcPct val="0"/>
              </a:spcAft>
              <a:defRPr kumimoji="1" sz="2400" b="1" kern="1200">
                <a:solidFill>
                  <a:schemeClr val="tx1"/>
                </a:solidFill>
                <a:latin typeface="Arial" charset="0"/>
                <a:ea typeface="+mn-ea"/>
                <a:cs typeface="+mn-cs"/>
              </a:defRPr>
            </a:lvl2pPr>
            <a:lvl3pPr marL="914400" algn="l" rtl="0" eaLnBrk="0" fontAlgn="base" hangingPunct="0">
              <a:spcBef>
                <a:spcPct val="0"/>
              </a:spcBef>
              <a:spcAft>
                <a:spcPct val="0"/>
              </a:spcAft>
              <a:defRPr kumimoji="1" sz="2400" b="1" kern="1200">
                <a:solidFill>
                  <a:schemeClr val="tx1"/>
                </a:solidFill>
                <a:latin typeface="Arial" charset="0"/>
                <a:ea typeface="+mn-ea"/>
                <a:cs typeface="+mn-cs"/>
              </a:defRPr>
            </a:lvl3pPr>
            <a:lvl4pPr marL="1371600" algn="l" rtl="0" eaLnBrk="0" fontAlgn="base" hangingPunct="0">
              <a:spcBef>
                <a:spcPct val="0"/>
              </a:spcBef>
              <a:spcAft>
                <a:spcPct val="0"/>
              </a:spcAft>
              <a:defRPr kumimoji="1" sz="2400" b="1" kern="1200">
                <a:solidFill>
                  <a:schemeClr val="tx1"/>
                </a:solidFill>
                <a:latin typeface="Arial" charset="0"/>
                <a:ea typeface="+mn-ea"/>
                <a:cs typeface="+mn-cs"/>
              </a:defRPr>
            </a:lvl4pPr>
            <a:lvl5pPr marL="1828800" algn="l" rtl="0" eaLnBrk="0" fontAlgn="base" hangingPunct="0">
              <a:spcBef>
                <a:spcPct val="0"/>
              </a:spcBef>
              <a:spcAft>
                <a:spcPct val="0"/>
              </a:spcAft>
              <a:defRPr kumimoji="1" sz="2400" b="1" kern="1200">
                <a:solidFill>
                  <a:schemeClr val="tx1"/>
                </a:solidFill>
                <a:latin typeface="Arial" charset="0"/>
                <a:ea typeface="+mn-ea"/>
                <a:cs typeface="+mn-cs"/>
              </a:defRPr>
            </a:lvl5pPr>
            <a:lvl6pPr marL="2286000" algn="l" defTabSz="914400" rtl="0" eaLnBrk="1" latinLnBrk="0" hangingPunct="1">
              <a:defRPr kumimoji="1" sz="2400" b="1" kern="1200">
                <a:solidFill>
                  <a:schemeClr val="tx1"/>
                </a:solidFill>
                <a:latin typeface="Arial" charset="0"/>
                <a:ea typeface="+mn-ea"/>
                <a:cs typeface="+mn-cs"/>
              </a:defRPr>
            </a:lvl6pPr>
            <a:lvl7pPr marL="2743200" algn="l" defTabSz="914400" rtl="0" eaLnBrk="1" latinLnBrk="0" hangingPunct="1">
              <a:defRPr kumimoji="1" sz="2400" b="1" kern="1200">
                <a:solidFill>
                  <a:schemeClr val="tx1"/>
                </a:solidFill>
                <a:latin typeface="Arial" charset="0"/>
                <a:ea typeface="+mn-ea"/>
                <a:cs typeface="+mn-cs"/>
              </a:defRPr>
            </a:lvl7pPr>
            <a:lvl8pPr marL="3200400" algn="l" defTabSz="914400" rtl="0" eaLnBrk="1" latinLnBrk="0" hangingPunct="1">
              <a:defRPr kumimoji="1" sz="2400" b="1" kern="1200">
                <a:solidFill>
                  <a:schemeClr val="tx1"/>
                </a:solidFill>
                <a:latin typeface="Arial" charset="0"/>
                <a:ea typeface="+mn-ea"/>
                <a:cs typeface="+mn-cs"/>
              </a:defRPr>
            </a:lvl8pPr>
            <a:lvl9pPr marL="3657600" algn="l" defTabSz="914400" rtl="0" eaLnBrk="1" latinLnBrk="0" hangingPunct="1">
              <a:defRPr kumimoji="1" sz="2400" b="1" kern="1200">
                <a:solidFill>
                  <a:schemeClr val="tx1"/>
                </a:solidFill>
                <a:latin typeface="Arial" charset="0"/>
                <a:ea typeface="+mn-ea"/>
                <a:cs typeface="+mn-cs"/>
              </a:defRPr>
            </a:lvl9pPr>
          </a:lstStyle>
          <a:p>
            <a:pPr algn="r"/>
            <a:r>
              <a:rPr lang="es-AR" sz="1800" b="1" dirty="0" err="1" smtClean="0">
                <a:solidFill>
                  <a:schemeClr val="tx2">
                    <a:lumMod val="75000"/>
                  </a:schemeClr>
                </a:solidFill>
                <a:latin typeface="Garamond" pitchFamily="18" charset="0"/>
              </a:rPr>
              <a:t>Abog</a:t>
            </a:r>
            <a:r>
              <a:rPr lang="es-AR" sz="1800" b="1" dirty="0" smtClean="0">
                <a:solidFill>
                  <a:schemeClr val="tx2">
                    <a:lumMod val="75000"/>
                  </a:schemeClr>
                </a:solidFill>
                <a:latin typeface="Garamond" pitchFamily="18" charset="0"/>
              </a:rPr>
              <a:t>. MARÍA MAGDALENA GALLI FIANT</a:t>
            </a:r>
          </a:p>
          <a:p>
            <a:pPr algn="r"/>
            <a:endParaRPr lang="es-AR" sz="1800" b="1" dirty="0" smtClean="0">
              <a:solidFill>
                <a:schemeClr val="tx2">
                  <a:lumMod val="75000"/>
                </a:schemeClr>
              </a:solidFill>
              <a:latin typeface="Garamond" pitchFamily="18" charset="0"/>
            </a:endParaRPr>
          </a:p>
        </p:txBody>
      </p:sp>
      <p:pic>
        <p:nvPicPr>
          <p:cNvPr id="26626" name="Picture 2" descr="http://www.adoptar.org.ar/wp-content/uploads/2013/09/adoption-300x145.jpg"/>
          <p:cNvPicPr>
            <a:picLocks noChangeAspect="1" noChangeArrowheads="1"/>
          </p:cNvPicPr>
          <p:nvPr/>
        </p:nvPicPr>
        <p:blipFill>
          <a:blip r:embed="rId2" cstate="print"/>
          <a:srcRect/>
          <a:stretch>
            <a:fillRect/>
          </a:stretch>
        </p:blipFill>
        <p:spPr bwMode="auto">
          <a:xfrm>
            <a:off x="467544" y="2708920"/>
            <a:ext cx="8136904" cy="219264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www.vectorizados.com/muestras/2013/10/siluetas-jovenes.jpg"/>
          <p:cNvPicPr>
            <a:picLocks noChangeAspect="1" noChangeArrowheads="1"/>
          </p:cNvPicPr>
          <p:nvPr/>
        </p:nvPicPr>
        <p:blipFill>
          <a:blip r:embed="rId2" cstate="print"/>
          <a:srcRect/>
          <a:stretch>
            <a:fillRect/>
          </a:stretch>
        </p:blipFill>
        <p:spPr bwMode="auto">
          <a:xfrm>
            <a:off x="5364088" y="4437112"/>
            <a:ext cx="2298204" cy="2298205"/>
          </a:xfrm>
          <a:prstGeom prst="rect">
            <a:avLst/>
          </a:prstGeom>
          <a:noFill/>
        </p:spPr>
      </p:pic>
      <p:sp>
        <p:nvSpPr>
          <p:cNvPr id="3" name="2 Marcador de contenido"/>
          <p:cNvSpPr>
            <a:spLocks noGrp="1"/>
          </p:cNvSpPr>
          <p:nvPr>
            <p:ph sz="quarter" idx="1"/>
          </p:nvPr>
        </p:nvSpPr>
        <p:spPr>
          <a:xfrm>
            <a:off x="395536" y="188640"/>
            <a:ext cx="8208912" cy="5213176"/>
          </a:xfrm>
          <a:ln>
            <a:noFill/>
          </a:ln>
        </p:spPr>
        <p:txBody>
          <a:bodyPr>
            <a:normAutofit/>
          </a:bodyPr>
          <a:lstStyle/>
          <a:p>
            <a:pPr algn="ctr">
              <a:buNone/>
            </a:pPr>
            <a:r>
              <a:rPr lang="es-AR" sz="2800" b="1" dirty="0" smtClean="0">
                <a:solidFill>
                  <a:schemeClr val="tx2"/>
                </a:solidFill>
                <a:latin typeface="+mj-lt"/>
              </a:rPr>
              <a:t>PERSONAS QUE PUEDEN SER ADOPTADAS</a:t>
            </a:r>
          </a:p>
          <a:p>
            <a:pPr>
              <a:buNone/>
            </a:pPr>
            <a:endParaRPr lang="es-AR" sz="2200" b="1" dirty="0" smtClean="0">
              <a:latin typeface="+mj-lt"/>
            </a:endParaRPr>
          </a:p>
          <a:p>
            <a:pPr>
              <a:buNone/>
            </a:pPr>
            <a:endParaRPr lang="es-AR" sz="2200" b="1" dirty="0" smtClean="0">
              <a:latin typeface="+mj-lt"/>
            </a:endParaRPr>
          </a:p>
          <a:p>
            <a:pPr>
              <a:buNone/>
            </a:pPr>
            <a:endParaRPr lang="es-AR" sz="2200" b="1" dirty="0" smtClean="0">
              <a:latin typeface="+mj-lt"/>
            </a:endParaRPr>
          </a:p>
          <a:p>
            <a:r>
              <a:rPr lang="es-AR" sz="2200" b="1" dirty="0" smtClean="0">
                <a:latin typeface="+mj-lt"/>
              </a:rPr>
              <a:t>Menores no emancipados declarados en situación de </a:t>
            </a:r>
            <a:r>
              <a:rPr lang="es-AR" sz="2200" b="1" dirty="0" err="1" smtClean="0">
                <a:latin typeface="+mj-lt"/>
              </a:rPr>
              <a:t>adoptabilidad</a:t>
            </a:r>
            <a:r>
              <a:rPr lang="es-AR" sz="2200" b="1" dirty="0" smtClean="0">
                <a:latin typeface="+mj-lt"/>
              </a:rPr>
              <a:t> o cuyos padres han sido privados de la responsabilidad parental.</a:t>
            </a:r>
          </a:p>
          <a:p>
            <a:pPr>
              <a:buNone/>
            </a:pPr>
            <a:endParaRPr lang="es-AR" sz="2200" b="1" dirty="0" smtClean="0">
              <a:latin typeface="+mj-lt"/>
            </a:endParaRPr>
          </a:p>
          <a:p>
            <a:r>
              <a:rPr lang="es-AR" sz="2200" b="1" dirty="0" smtClean="0">
                <a:latin typeface="+mj-lt"/>
              </a:rPr>
              <a:t>Mayor o emancipado hijo del cónyuge o conviviente, o si hubo posesión de estado durante minoridad fehacientemente comprobada</a:t>
            </a:r>
          </a:p>
        </p:txBody>
      </p:sp>
      <p:sp>
        <p:nvSpPr>
          <p:cNvPr id="6" name="5 CuadroTexto"/>
          <p:cNvSpPr txBox="1"/>
          <p:nvPr/>
        </p:nvSpPr>
        <p:spPr>
          <a:xfrm>
            <a:off x="1043608" y="5877272"/>
            <a:ext cx="2339752" cy="461665"/>
          </a:xfrm>
          <a:prstGeom prst="rect">
            <a:avLst/>
          </a:prstGeom>
          <a:noFill/>
        </p:spPr>
        <p:txBody>
          <a:bodyPr wrap="square" rtlCol="0">
            <a:spAutoFit/>
          </a:bodyPr>
          <a:lstStyle/>
          <a:p>
            <a:r>
              <a:rPr lang="es-AR" b="1" dirty="0" smtClean="0">
                <a:solidFill>
                  <a:schemeClr val="tx2"/>
                </a:solidFill>
                <a:latin typeface="+mj-lt"/>
              </a:rPr>
              <a:t>Arts. 597 y </a:t>
            </a:r>
            <a:r>
              <a:rPr lang="es-AR" b="1" dirty="0" err="1" smtClean="0">
                <a:solidFill>
                  <a:schemeClr val="tx2"/>
                </a:solidFill>
                <a:latin typeface="+mj-lt"/>
              </a:rPr>
              <a:t>stes</a:t>
            </a:r>
            <a:r>
              <a:rPr lang="es-AR" b="1" dirty="0" smtClean="0">
                <a:solidFill>
                  <a:schemeClr val="tx2"/>
                </a:solidFill>
                <a:latin typeface="+mj-lt"/>
              </a:rPr>
              <a:t>.</a:t>
            </a:r>
            <a:endParaRPr lang="es-AR" b="1" dirty="0">
              <a:solidFill>
                <a:schemeClr val="tx2"/>
              </a:solidFill>
              <a:latin typeface="+mj-lt"/>
            </a:endParaRPr>
          </a:p>
        </p:txBody>
      </p:sp>
      <p:pic>
        <p:nvPicPr>
          <p:cNvPr id="17410" name="Picture 2" descr="http://previews.123rf.com/images/yaviki/yaviki1108/yaviki110800146/10436345-La-silueta-de-un-ni-o-y-ni-a-dos-Foto-de-archivo.jpg"/>
          <p:cNvPicPr>
            <a:picLocks noChangeAspect="1" noChangeArrowheads="1"/>
          </p:cNvPicPr>
          <p:nvPr/>
        </p:nvPicPr>
        <p:blipFill>
          <a:blip r:embed="rId3" cstate="print"/>
          <a:srcRect/>
          <a:stretch>
            <a:fillRect/>
          </a:stretch>
        </p:blipFill>
        <p:spPr bwMode="auto">
          <a:xfrm>
            <a:off x="7236296" y="1844824"/>
            <a:ext cx="1797541" cy="201622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t2.depositphotos.com/1012125/6638/v/950/depositphotos_66388385-Children-silhouettes-running-over-white-background.jpg?download=true"/>
          <p:cNvPicPr>
            <a:picLocks noChangeAspect="1" noChangeArrowheads="1"/>
          </p:cNvPicPr>
          <p:nvPr/>
        </p:nvPicPr>
        <p:blipFill>
          <a:blip r:embed="rId2" cstate="print"/>
          <a:srcRect/>
          <a:stretch>
            <a:fillRect/>
          </a:stretch>
        </p:blipFill>
        <p:spPr bwMode="auto">
          <a:xfrm>
            <a:off x="2987824" y="3863205"/>
            <a:ext cx="2994795" cy="2994795"/>
          </a:xfrm>
          <a:prstGeom prst="rect">
            <a:avLst/>
          </a:prstGeom>
          <a:noFill/>
        </p:spPr>
      </p:pic>
      <p:sp>
        <p:nvSpPr>
          <p:cNvPr id="3" name="2 CuadroTexto"/>
          <p:cNvSpPr txBox="1"/>
          <p:nvPr/>
        </p:nvSpPr>
        <p:spPr>
          <a:xfrm>
            <a:off x="683568" y="548680"/>
            <a:ext cx="7776864" cy="646331"/>
          </a:xfrm>
          <a:prstGeom prst="rect">
            <a:avLst/>
          </a:prstGeom>
          <a:noFill/>
        </p:spPr>
        <p:txBody>
          <a:bodyPr wrap="square" rtlCol="0">
            <a:spAutoFit/>
          </a:bodyPr>
          <a:lstStyle/>
          <a:p>
            <a:pPr algn="ctr"/>
            <a:r>
              <a:rPr lang="es-AR" sz="3600" b="1" dirty="0" smtClean="0">
                <a:solidFill>
                  <a:schemeClr val="accent1">
                    <a:lumMod val="75000"/>
                  </a:schemeClr>
                </a:solidFill>
                <a:latin typeface="+mj-lt"/>
              </a:rPr>
              <a:t>PLURALIDAD DE ADOPTADOS</a:t>
            </a:r>
            <a:r>
              <a:rPr lang="es-AR" sz="3200" b="1" dirty="0" smtClean="0">
                <a:solidFill>
                  <a:schemeClr val="accent1">
                    <a:lumMod val="75000"/>
                  </a:schemeClr>
                </a:solidFill>
                <a:latin typeface="+mj-lt"/>
              </a:rPr>
              <a:t>. Art. 598</a:t>
            </a:r>
            <a:endParaRPr lang="es-AR" sz="3200" b="1" dirty="0">
              <a:solidFill>
                <a:schemeClr val="accent1">
                  <a:lumMod val="75000"/>
                </a:schemeClr>
              </a:solidFill>
              <a:latin typeface="+mj-lt"/>
            </a:endParaRPr>
          </a:p>
        </p:txBody>
      </p:sp>
      <p:sp>
        <p:nvSpPr>
          <p:cNvPr id="4" name="3 CuadroTexto"/>
          <p:cNvSpPr txBox="1"/>
          <p:nvPr/>
        </p:nvSpPr>
        <p:spPr>
          <a:xfrm>
            <a:off x="251520" y="1484784"/>
            <a:ext cx="8640960" cy="2677656"/>
          </a:xfrm>
          <a:prstGeom prst="rect">
            <a:avLst/>
          </a:prstGeom>
          <a:noFill/>
        </p:spPr>
        <p:txBody>
          <a:bodyPr wrap="square" rtlCol="0">
            <a:spAutoFit/>
          </a:bodyPr>
          <a:lstStyle/>
          <a:p>
            <a:pPr algn="ctr"/>
            <a:r>
              <a:rPr lang="es-AR" sz="2400" b="1" dirty="0" smtClean="0">
                <a:latin typeface="+mj-lt"/>
              </a:rPr>
              <a:t>“Pueden ser adoptadas varia personas simultánea o sucesivamente.</a:t>
            </a:r>
          </a:p>
          <a:p>
            <a:pPr algn="ctr"/>
            <a:r>
              <a:rPr lang="es-AR" sz="2400" b="1" dirty="0" smtClean="0">
                <a:latin typeface="+mj-lt"/>
              </a:rPr>
              <a:t>La existencia de descendientes del adoptante no impide la adopción. En este caso, deben ser oídos por el juez, valorándose su opinión de conformidad con su edad y grado de madurez.</a:t>
            </a:r>
          </a:p>
          <a:p>
            <a:pPr algn="ctr"/>
            <a:r>
              <a:rPr lang="es-AR" sz="2400" b="1" dirty="0" smtClean="0">
                <a:latin typeface="+mj-lt"/>
              </a:rPr>
              <a:t>Todos los hijos adoptivos y biológicos de un mismo adoptante son considerados hermanos entre sí”</a:t>
            </a:r>
            <a:endParaRPr lang="es-AR" sz="2400" b="1"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476672"/>
            <a:ext cx="8064896" cy="4708981"/>
          </a:xfrm>
          <a:prstGeom prst="rect">
            <a:avLst/>
          </a:prstGeom>
          <a:noFill/>
          <a:ln>
            <a:noFill/>
          </a:ln>
        </p:spPr>
        <p:txBody>
          <a:bodyPr wrap="square" rtlCol="0">
            <a:spAutoFit/>
          </a:bodyPr>
          <a:lstStyle/>
          <a:p>
            <a:pPr algn="ctr"/>
            <a:r>
              <a:rPr lang="es-AR" sz="3200" b="1" dirty="0" smtClean="0">
                <a:solidFill>
                  <a:schemeClr val="tx2"/>
                </a:solidFill>
                <a:latin typeface="+mj-lt"/>
              </a:rPr>
              <a:t>PERSONAS QUE PUEDEN ADOPTAR</a:t>
            </a:r>
          </a:p>
          <a:p>
            <a:endParaRPr lang="es-AR" sz="1600" dirty="0" smtClean="0">
              <a:solidFill>
                <a:schemeClr val="accent4">
                  <a:lumMod val="50000"/>
                </a:schemeClr>
              </a:solidFill>
            </a:endParaRPr>
          </a:p>
          <a:p>
            <a:pPr>
              <a:buFont typeface="Wingdings" pitchFamily="2" charset="2"/>
              <a:buChar char="§"/>
            </a:pPr>
            <a:endParaRPr lang="es-AR" sz="1800" b="1" dirty="0" smtClean="0">
              <a:latin typeface="+mj-lt"/>
            </a:endParaRPr>
          </a:p>
          <a:p>
            <a:pPr>
              <a:buFont typeface="Wingdings" pitchFamily="2" charset="2"/>
              <a:buChar char="§"/>
            </a:pPr>
            <a:endParaRPr lang="es-AR" sz="1800" b="1" dirty="0" smtClean="0">
              <a:latin typeface="+mj-lt"/>
            </a:endParaRPr>
          </a:p>
          <a:p>
            <a:pPr>
              <a:buFont typeface="Wingdings" pitchFamily="2" charset="2"/>
              <a:buChar char="§"/>
            </a:pPr>
            <a:r>
              <a:rPr lang="es-AR" sz="1800" b="1" dirty="0" smtClean="0">
                <a:latin typeface="+mj-lt"/>
              </a:rPr>
              <a:t>Matrimonio y pareja en unión </a:t>
            </a:r>
            <a:r>
              <a:rPr lang="es-AR" sz="1800" b="1" dirty="0" err="1" smtClean="0">
                <a:latin typeface="+mj-lt"/>
              </a:rPr>
              <a:t>convivencial</a:t>
            </a:r>
            <a:r>
              <a:rPr lang="es-AR" sz="1800" b="1" dirty="0" smtClean="0">
                <a:latin typeface="+mj-lt"/>
              </a:rPr>
              <a:t> (conjuntamente, salvo separación de hecho, incapacidad o capacidad restringida del otro) o persona sola</a:t>
            </a:r>
          </a:p>
          <a:p>
            <a:pPr>
              <a:buFont typeface="Wingdings" pitchFamily="2" charset="2"/>
              <a:buChar char="§"/>
            </a:pPr>
            <a:r>
              <a:rPr lang="es-AR" sz="1800" b="1" dirty="0" smtClean="0">
                <a:latin typeface="+mj-lt"/>
              </a:rPr>
              <a:t>Divorciados o convivientes separados si hubo posesión de estado anterior a ruptura</a:t>
            </a:r>
          </a:p>
          <a:p>
            <a:pPr>
              <a:buFont typeface="Wingdings" pitchFamily="2" charset="2"/>
              <a:buChar char="§"/>
            </a:pPr>
            <a:r>
              <a:rPr lang="es-AR" sz="1800" b="1" dirty="0" smtClean="0">
                <a:latin typeface="+mj-lt"/>
              </a:rPr>
              <a:t>16 mayor que adoptado, salvo adopción hijo del cónyuge o conviviente</a:t>
            </a:r>
          </a:p>
          <a:p>
            <a:pPr>
              <a:buFont typeface="Wingdings" pitchFamily="2" charset="2"/>
              <a:buChar char="§"/>
            </a:pPr>
            <a:r>
              <a:rPr lang="es-AR" sz="1800" b="1" dirty="0" smtClean="0">
                <a:latin typeface="+mj-lt"/>
              </a:rPr>
              <a:t>Cinco años de residencia permanente anterior; plazo no exigido para argentinos nativos o naturalizados</a:t>
            </a:r>
          </a:p>
          <a:p>
            <a:pPr>
              <a:buFont typeface="Wingdings" pitchFamily="2" charset="2"/>
              <a:buChar char="§"/>
            </a:pPr>
            <a:r>
              <a:rPr lang="es-AR" sz="1800" b="1" dirty="0" smtClean="0">
                <a:latin typeface="+mj-lt"/>
              </a:rPr>
              <a:t>Inscripción en el registro de adoptantes</a:t>
            </a:r>
          </a:p>
          <a:p>
            <a:pPr>
              <a:buFont typeface="Wingdings" pitchFamily="2" charset="2"/>
              <a:buChar char="§"/>
            </a:pPr>
            <a:r>
              <a:rPr lang="es-AR" sz="1800" b="1" dirty="0" smtClean="0">
                <a:latin typeface="+mj-lt"/>
              </a:rPr>
              <a:t>Edad mínima 25 años, salvo que el cónyuge o conviviente cumpla con este requisito</a:t>
            </a:r>
          </a:p>
          <a:p>
            <a:pPr>
              <a:buFont typeface="Wingdings" pitchFamily="2" charset="2"/>
              <a:buChar char="§"/>
            </a:pPr>
            <a:r>
              <a:rPr lang="es-AR" sz="1800" b="1" dirty="0" smtClean="0">
                <a:latin typeface="+mj-lt"/>
              </a:rPr>
              <a:t>No ascendientes ni hermanos</a:t>
            </a:r>
          </a:p>
          <a:p>
            <a:endParaRPr lang="es-AR" dirty="0"/>
          </a:p>
        </p:txBody>
      </p:sp>
      <p:sp>
        <p:nvSpPr>
          <p:cNvPr id="6" name="5 CuadroTexto"/>
          <p:cNvSpPr txBox="1"/>
          <p:nvPr/>
        </p:nvSpPr>
        <p:spPr>
          <a:xfrm>
            <a:off x="1331640" y="5949280"/>
            <a:ext cx="2339752" cy="369332"/>
          </a:xfrm>
          <a:prstGeom prst="rect">
            <a:avLst/>
          </a:prstGeom>
          <a:noFill/>
        </p:spPr>
        <p:txBody>
          <a:bodyPr wrap="square" rtlCol="0">
            <a:spAutoFit/>
          </a:bodyPr>
          <a:lstStyle/>
          <a:p>
            <a:r>
              <a:rPr lang="es-AR" b="1" dirty="0" smtClean="0">
                <a:solidFill>
                  <a:schemeClr val="tx2"/>
                </a:solidFill>
                <a:latin typeface="+mj-lt"/>
              </a:rPr>
              <a:t>Arts. 599 y </a:t>
            </a:r>
            <a:r>
              <a:rPr lang="es-AR" b="1" dirty="0" err="1" smtClean="0">
                <a:solidFill>
                  <a:schemeClr val="tx2"/>
                </a:solidFill>
                <a:latin typeface="+mj-lt"/>
              </a:rPr>
              <a:t>stes</a:t>
            </a:r>
            <a:r>
              <a:rPr lang="es-AR" b="1" dirty="0" smtClean="0">
                <a:solidFill>
                  <a:schemeClr val="tx2"/>
                </a:solidFill>
                <a:latin typeface="+mj-lt"/>
              </a:rPr>
              <a:t>.</a:t>
            </a:r>
            <a:endParaRPr lang="es-AR" b="1" dirty="0">
              <a:solidFill>
                <a:schemeClr val="tx2"/>
              </a:solidFill>
              <a:latin typeface="+mj-lt"/>
            </a:endParaRPr>
          </a:p>
        </p:txBody>
      </p:sp>
      <p:pic>
        <p:nvPicPr>
          <p:cNvPr id="15362" name="Picture 2" descr="http://static.vecteezy.com/system/resources/previews/000/083/724/non_2x/colorful-raised-hands-vectors.jpg"/>
          <p:cNvPicPr>
            <a:picLocks noChangeAspect="1" noChangeArrowheads="1"/>
          </p:cNvPicPr>
          <p:nvPr/>
        </p:nvPicPr>
        <p:blipFill>
          <a:blip r:embed="rId2" cstate="print"/>
          <a:srcRect/>
          <a:stretch>
            <a:fillRect/>
          </a:stretch>
        </p:blipFill>
        <p:spPr bwMode="auto">
          <a:xfrm>
            <a:off x="5076056" y="4365104"/>
            <a:ext cx="3347864" cy="234350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395536" y="274638"/>
            <a:ext cx="8424936" cy="1143000"/>
          </a:xfrm>
        </p:spPr>
        <p:txBody>
          <a:bodyPr>
            <a:normAutofit/>
          </a:bodyPr>
          <a:lstStyle/>
          <a:p>
            <a:pPr algn="ctr"/>
            <a:r>
              <a:rPr lang="es-AR" sz="3200" b="1" dirty="0" smtClean="0"/>
              <a:t>ETAPAS PROCESALES PARA LA CONSTITUCIÓN DEL VÍNCULO POR ADOPCIÓN</a:t>
            </a:r>
            <a:endParaRPr lang="es-AR" sz="3200" b="1" dirty="0"/>
          </a:p>
        </p:txBody>
      </p:sp>
      <p:pic>
        <p:nvPicPr>
          <p:cNvPr id="8" name="Picture 2" descr="http://4.bp.blogspot.com/-JdS6mWZiFiQ/Udxr8-HFVxI/AAAAAAAAL_0/RUHP6yVYHuA/s1600/numero-3.png"/>
          <p:cNvPicPr>
            <a:picLocks noChangeAspect="1" noChangeArrowheads="1"/>
          </p:cNvPicPr>
          <p:nvPr/>
        </p:nvPicPr>
        <p:blipFill>
          <a:blip r:embed="rId2" cstate="print"/>
          <a:srcRect/>
          <a:stretch>
            <a:fillRect/>
          </a:stretch>
        </p:blipFill>
        <p:spPr bwMode="auto">
          <a:xfrm>
            <a:off x="1473748" y="4941168"/>
            <a:ext cx="1633364" cy="1644254"/>
          </a:xfrm>
          <a:prstGeom prst="rect">
            <a:avLst/>
          </a:prstGeom>
          <a:noFill/>
        </p:spPr>
      </p:pic>
      <p:pic>
        <p:nvPicPr>
          <p:cNvPr id="9" name="Picture 2" descr="http://1.bp.blogspot.com/-N-KoWWL2B7k/Trkw_z8nmkI/AAAAAAAABrA/p5itIHKnCdM/s1600/l1.jpg"/>
          <p:cNvPicPr>
            <a:picLocks noChangeAspect="1" noChangeArrowheads="1"/>
          </p:cNvPicPr>
          <p:nvPr/>
        </p:nvPicPr>
        <p:blipFill>
          <a:blip r:embed="rId3" cstate="print"/>
          <a:srcRect/>
          <a:stretch>
            <a:fillRect/>
          </a:stretch>
        </p:blipFill>
        <p:spPr bwMode="auto">
          <a:xfrm>
            <a:off x="2915816" y="3356992"/>
            <a:ext cx="1098520" cy="1174280"/>
          </a:xfrm>
          <a:prstGeom prst="rect">
            <a:avLst/>
          </a:prstGeom>
          <a:noFill/>
        </p:spPr>
      </p:pic>
      <p:sp>
        <p:nvSpPr>
          <p:cNvPr id="3" name="2 Marcador de contenido"/>
          <p:cNvSpPr>
            <a:spLocks noGrp="1"/>
          </p:cNvSpPr>
          <p:nvPr>
            <p:ph sz="quarter" idx="1"/>
          </p:nvPr>
        </p:nvSpPr>
        <p:spPr>
          <a:xfrm>
            <a:off x="179512" y="1916832"/>
            <a:ext cx="8586536" cy="4495800"/>
          </a:xfrm>
        </p:spPr>
        <p:txBody>
          <a:bodyPr>
            <a:normAutofit fontScale="92500" lnSpcReduction="10000"/>
          </a:bodyPr>
          <a:lstStyle/>
          <a:p>
            <a:pPr lvl="4" algn="ctr">
              <a:buNone/>
            </a:pPr>
            <a:r>
              <a:rPr lang="es-AR" sz="2400" b="1" dirty="0" smtClean="0">
                <a:latin typeface="+mj-lt"/>
              </a:rPr>
              <a:t>Declaración judicial de la situación de </a:t>
            </a:r>
            <a:r>
              <a:rPr lang="es-AR" sz="2400" b="1" dirty="0" err="1" smtClean="0">
                <a:latin typeface="+mj-lt"/>
              </a:rPr>
              <a:t>adoptabilidad</a:t>
            </a:r>
            <a:r>
              <a:rPr lang="es-AR" sz="2400" b="1" dirty="0" smtClean="0">
                <a:latin typeface="+mj-lt"/>
              </a:rPr>
              <a:t> o proceso de privación de la responsabilidad parental. </a:t>
            </a:r>
          </a:p>
          <a:p>
            <a:pPr lvl="2" algn="ctr">
              <a:buNone/>
            </a:pPr>
            <a:r>
              <a:rPr lang="es-AR" sz="2200" dirty="0" smtClean="0">
                <a:latin typeface="+mj-lt"/>
              </a:rPr>
              <a:t>             </a:t>
            </a:r>
            <a:r>
              <a:rPr lang="es-AR" sz="2000" dirty="0" smtClean="0">
                <a:latin typeface="+mj-lt"/>
              </a:rPr>
              <a:t>Puede haber existido previa intervención de los organismos  administrativos de protección integral</a:t>
            </a:r>
          </a:p>
          <a:p>
            <a:pPr>
              <a:buNone/>
            </a:pPr>
            <a:endParaRPr lang="es-AR" sz="2400" dirty="0" smtClean="0">
              <a:latin typeface="+mj-lt"/>
            </a:endParaRPr>
          </a:p>
          <a:p>
            <a:pPr lvl="2">
              <a:buNone/>
            </a:pPr>
            <a:endParaRPr lang="es-AR" sz="2000" dirty="0" smtClean="0">
              <a:latin typeface="+mj-lt"/>
            </a:endParaRPr>
          </a:p>
          <a:p>
            <a:pPr lvl="2">
              <a:buNone/>
            </a:pPr>
            <a:r>
              <a:rPr lang="es-AR" sz="2400" b="1" dirty="0" smtClean="0">
                <a:latin typeface="+mj-lt"/>
              </a:rPr>
              <a:t>				     Guarda con fines de adopción</a:t>
            </a:r>
          </a:p>
          <a:p>
            <a:endParaRPr lang="es-AR" sz="2000" dirty="0" smtClean="0">
              <a:latin typeface="+mj-lt"/>
            </a:endParaRPr>
          </a:p>
          <a:p>
            <a:pPr>
              <a:buNone/>
            </a:pPr>
            <a:endParaRPr lang="es-AR" sz="2000" dirty="0" smtClean="0">
              <a:latin typeface="+mj-lt"/>
            </a:endParaRPr>
          </a:p>
          <a:p>
            <a:pPr>
              <a:buNone/>
            </a:pPr>
            <a:endParaRPr lang="es-AR" sz="2000" dirty="0" smtClean="0">
              <a:latin typeface="+mj-lt"/>
            </a:endParaRPr>
          </a:p>
          <a:p>
            <a:pPr>
              <a:buNone/>
            </a:pPr>
            <a:endParaRPr lang="es-AR" sz="2000" dirty="0" smtClean="0">
              <a:latin typeface="+mj-lt"/>
            </a:endParaRPr>
          </a:p>
          <a:p>
            <a:pPr lvl="2">
              <a:buNone/>
            </a:pPr>
            <a:r>
              <a:rPr lang="es-AR" sz="2400" b="1" dirty="0" smtClean="0">
                <a:latin typeface="+mj-lt"/>
              </a:rPr>
              <a:t>												Juicio de adopción </a:t>
            </a:r>
            <a:endParaRPr lang="es-AR" sz="2400" b="1" dirty="0">
              <a:latin typeface="+mj-lt"/>
            </a:endParaRPr>
          </a:p>
        </p:txBody>
      </p:sp>
      <p:pic>
        <p:nvPicPr>
          <p:cNvPr id="10" name="Picture 2" descr="http://2.bp.blogspot.com/--2Xndelmyvo/Trhdw0Wh_mI/AAAAAAAABqQ/yrJK_yZytvY/s1600/1.jpg"/>
          <p:cNvPicPr>
            <a:picLocks noChangeAspect="1" noChangeArrowheads="1"/>
          </p:cNvPicPr>
          <p:nvPr/>
        </p:nvPicPr>
        <p:blipFill>
          <a:blip r:embed="rId4" cstate="print"/>
          <a:srcRect/>
          <a:stretch>
            <a:fillRect/>
          </a:stretch>
        </p:blipFill>
        <p:spPr bwMode="auto">
          <a:xfrm>
            <a:off x="827584" y="1772816"/>
            <a:ext cx="909801" cy="151011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363272" cy="1143000"/>
          </a:xfrm>
        </p:spPr>
        <p:txBody>
          <a:bodyPr>
            <a:normAutofit/>
          </a:bodyPr>
          <a:lstStyle/>
          <a:p>
            <a:pPr algn="ctr"/>
            <a:r>
              <a:rPr lang="es-AR" sz="2800" b="1" dirty="0" smtClean="0"/>
              <a:t>DECLARACIÓN JUDICIAL DE SITUACIÓN DE ADOPTABILIDAD</a:t>
            </a:r>
            <a:endParaRPr lang="es-AR" sz="2800" b="1" dirty="0"/>
          </a:p>
        </p:txBody>
      </p:sp>
      <p:sp>
        <p:nvSpPr>
          <p:cNvPr id="3" name="2 Marcador de contenido"/>
          <p:cNvSpPr>
            <a:spLocks noGrp="1"/>
          </p:cNvSpPr>
          <p:nvPr>
            <p:ph sz="quarter" idx="1"/>
          </p:nvPr>
        </p:nvSpPr>
        <p:spPr>
          <a:xfrm>
            <a:off x="0" y="1484784"/>
            <a:ext cx="4860032" cy="4572000"/>
          </a:xfrm>
          <a:ln w="19050">
            <a:noFill/>
          </a:ln>
        </p:spPr>
        <p:txBody>
          <a:bodyPr>
            <a:noAutofit/>
          </a:bodyPr>
          <a:lstStyle/>
          <a:p>
            <a:r>
              <a:rPr lang="es-AR" sz="2400" b="1" dirty="0" smtClean="0">
                <a:solidFill>
                  <a:schemeClr val="tx2"/>
                </a:solidFill>
                <a:latin typeface="+mj-lt"/>
              </a:rPr>
              <a:t>SUPUESTOS –art. 607-</a:t>
            </a:r>
          </a:p>
          <a:p>
            <a:r>
              <a:rPr lang="es-AR" sz="2400" b="1" dirty="0" smtClean="0">
                <a:latin typeface="+mj-lt"/>
              </a:rPr>
              <a:t>NNA sin filiación establecida, padres fallecidos y se ha agotado búsqueda de familiares de origen</a:t>
            </a:r>
          </a:p>
          <a:p>
            <a:r>
              <a:rPr lang="es-AR" sz="2400" b="1" dirty="0" smtClean="0">
                <a:latin typeface="+mj-lt"/>
              </a:rPr>
              <a:t>Padres tomaron decisión libre e informada de que su hijo sea adoptado –no antes de 45 posteriores al nacimiento-</a:t>
            </a:r>
          </a:p>
          <a:p>
            <a:r>
              <a:rPr lang="es-AR" sz="2400" b="1" dirty="0" smtClean="0">
                <a:latin typeface="+mj-lt"/>
              </a:rPr>
              <a:t>Resultado negativo de las medidas de protección excepcionales</a:t>
            </a:r>
            <a:endParaRPr lang="es-AR" sz="2400" b="1" dirty="0">
              <a:latin typeface="+mj-lt"/>
            </a:endParaRPr>
          </a:p>
        </p:txBody>
      </p:sp>
      <p:sp>
        <p:nvSpPr>
          <p:cNvPr id="4" name="3 Marcador de contenido"/>
          <p:cNvSpPr>
            <a:spLocks noGrp="1"/>
          </p:cNvSpPr>
          <p:nvPr>
            <p:ph sz="quarter" idx="2"/>
          </p:nvPr>
        </p:nvSpPr>
        <p:spPr>
          <a:xfrm>
            <a:off x="4932040" y="1772816"/>
            <a:ext cx="3960440" cy="3960440"/>
          </a:xfrm>
          <a:solidFill>
            <a:schemeClr val="accent2"/>
          </a:solidFill>
        </p:spPr>
        <p:txBody>
          <a:bodyPr>
            <a:normAutofit fontScale="85000" lnSpcReduction="10000"/>
          </a:bodyPr>
          <a:lstStyle/>
          <a:p>
            <a:r>
              <a:rPr lang="es-AR" dirty="0" smtClean="0">
                <a:latin typeface="+mj-lt"/>
              </a:rPr>
              <a:t>No puede ser dictada si familiar o referente afectivo se ofrece a asumir guarda o tutela y ello es adecuado al interés del NNA</a:t>
            </a:r>
          </a:p>
          <a:p>
            <a:r>
              <a:rPr lang="es-AR" dirty="0" smtClean="0">
                <a:latin typeface="+mj-lt"/>
              </a:rPr>
              <a:t>Partes: el NNA con edad y madurez suficiente, padres o representantes legales, organismo administrativo, Ministerio Público</a:t>
            </a:r>
            <a:endParaRPr lang="es-AR" dirty="0">
              <a:solidFill>
                <a:schemeClr val="bg1"/>
              </a:solidFill>
            </a:endParaRPr>
          </a:p>
        </p:txBody>
      </p:sp>
      <p:sp>
        <p:nvSpPr>
          <p:cNvPr id="5" name="4 CuadroTexto"/>
          <p:cNvSpPr txBox="1"/>
          <p:nvPr/>
        </p:nvSpPr>
        <p:spPr>
          <a:xfrm>
            <a:off x="323528" y="5877272"/>
            <a:ext cx="8712968" cy="830997"/>
          </a:xfrm>
          <a:prstGeom prst="rect">
            <a:avLst/>
          </a:prstGeom>
          <a:noFill/>
          <a:ln>
            <a:solidFill>
              <a:schemeClr val="tx2"/>
            </a:solidFill>
          </a:ln>
        </p:spPr>
        <p:txBody>
          <a:bodyPr wrap="square" rtlCol="0">
            <a:spAutoFit/>
          </a:bodyPr>
          <a:lstStyle/>
          <a:p>
            <a:pPr algn="ctr"/>
            <a:r>
              <a:rPr lang="es-AR" sz="2400" b="1" dirty="0" smtClean="0">
                <a:latin typeface="+mj-lt"/>
              </a:rPr>
              <a:t>Luego se remitirán al juez interviniente los legajos seleccionados por el Registro de Adoptantes</a:t>
            </a:r>
            <a:endParaRPr lang="es-AR" sz="2400" b="1"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AR" b="1" dirty="0" smtClean="0"/>
              <a:t>Guardas de hecho y Entregas directas. </a:t>
            </a:r>
            <a:r>
              <a:rPr lang="es-AR" sz="2400" b="1" dirty="0" smtClean="0"/>
              <a:t>Art. 611</a:t>
            </a:r>
            <a:endParaRPr lang="es-AR" b="1" dirty="0"/>
          </a:p>
        </p:txBody>
      </p:sp>
      <p:sp>
        <p:nvSpPr>
          <p:cNvPr id="3" name="2 Marcador de contenido"/>
          <p:cNvSpPr>
            <a:spLocks noGrp="1"/>
          </p:cNvSpPr>
          <p:nvPr>
            <p:ph sz="quarter" idx="1"/>
          </p:nvPr>
        </p:nvSpPr>
        <p:spPr>
          <a:xfrm>
            <a:off x="251520" y="1628800"/>
            <a:ext cx="5112568" cy="5069160"/>
          </a:xfrm>
        </p:spPr>
        <p:txBody>
          <a:bodyPr>
            <a:normAutofit fontScale="70000" lnSpcReduction="20000"/>
          </a:bodyPr>
          <a:lstStyle/>
          <a:p>
            <a:r>
              <a:rPr lang="es-ES" dirty="0" smtClean="0">
                <a:latin typeface="+mj-lt"/>
              </a:rPr>
              <a:t>Queda prohibida expresamente la entrega directa en guarda de niños, niñas y adolescentes mediante escritura pública o acto administrativo, así como la entrega directa en guarda otorgada por cualquiera de los progenitores u otros familiares del niño.</a:t>
            </a:r>
            <a:endParaRPr lang="es-AR" dirty="0" smtClean="0">
              <a:latin typeface="+mj-lt"/>
            </a:endParaRPr>
          </a:p>
          <a:p>
            <a:r>
              <a:rPr lang="es-ES" dirty="0" smtClean="0">
                <a:latin typeface="+mj-lt"/>
              </a:rPr>
              <a:t>La transgresión de la prohibición habilita al juez a separar al niño transitoria o definitivamente de su guardador, excepto que se compruebe judicialmente que la elección de los progenitores se funda en la existencia de un vínculo de parentesco  entre  éstos y el o los pretensos guardadores del niño.</a:t>
            </a:r>
            <a:endParaRPr lang="es-AR" dirty="0" smtClean="0">
              <a:latin typeface="+mj-lt"/>
            </a:endParaRPr>
          </a:p>
          <a:p>
            <a:r>
              <a:rPr lang="es-ES" dirty="0" smtClean="0">
                <a:latin typeface="+mj-lt"/>
              </a:rPr>
              <a:t>Ni la guarda de hecho, ni los supuestos de guarda judicial o delegación del ejercicio de la responsabilidad parental deben ser considerados a los fines de la adopción. </a:t>
            </a:r>
            <a:endParaRPr lang="es-AR" dirty="0" smtClean="0">
              <a:latin typeface="+mj-lt"/>
            </a:endParaRPr>
          </a:p>
          <a:p>
            <a:endParaRPr lang="es-AR" dirty="0"/>
          </a:p>
        </p:txBody>
      </p:sp>
      <p:pic>
        <p:nvPicPr>
          <p:cNvPr id="4" name="il_fi" descr="http://4.bp.blogspot.com/_zQnYP6XQExk/SwcRDUul_bI/AAAAAAAAAJI/bSFZxlnhfYk/s1600/acogida.jpg"/>
          <p:cNvPicPr/>
          <p:nvPr/>
        </p:nvPicPr>
        <p:blipFill>
          <a:blip r:embed="rId2" cstate="print"/>
          <a:srcRect/>
          <a:stretch>
            <a:fillRect/>
          </a:stretch>
        </p:blipFill>
        <p:spPr bwMode="auto">
          <a:xfrm>
            <a:off x="5580112" y="2420888"/>
            <a:ext cx="3240360"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Señal de prohibido"/>
          <p:cNvSpPr/>
          <p:nvPr/>
        </p:nvSpPr>
        <p:spPr>
          <a:xfrm>
            <a:off x="5868144" y="2492896"/>
            <a:ext cx="2808312" cy="2592288"/>
          </a:xfrm>
          <a:prstGeom prst="noSmoking">
            <a:avLst/>
          </a:pr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260649"/>
            <a:ext cx="8712968" cy="769441"/>
          </a:xfrm>
          <a:prstGeom prst="rect">
            <a:avLst/>
          </a:prstGeom>
          <a:noFill/>
        </p:spPr>
        <p:txBody>
          <a:bodyPr wrap="square" rtlCol="0">
            <a:spAutoFit/>
          </a:bodyPr>
          <a:lstStyle/>
          <a:p>
            <a:pPr algn="ctr"/>
            <a:r>
              <a:rPr lang="es-AR" sz="2800" b="1" dirty="0" smtClean="0">
                <a:solidFill>
                  <a:schemeClr val="accent1">
                    <a:lumMod val="50000"/>
                  </a:schemeClr>
                </a:solidFill>
                <a:latin typeface="+mj-lt"/>
              </a:rPr>
              <a:t>EL “ENCUENTRO” ENTRE ADOPTANTES Y ADOPTADO</a:t>
            </a:r>
          </a:p>
          <a:p>
            <a:pPr algn="ctr"/>
            <a:r>
              <a:rPr lang="es-AR" sz="1600" b="1" dirty="0" smtClean="0">
                <a:solidFill>
                  <a:schemeClr val="accent1">
                    <a:lumMod val="50000"/>
                  </a:schemeClr>
                </a:solidFill>
                <a:latin typeface="+mj-lt"/>
              </a:rPr>
              <a:t>EVOLUCIÓN LEGAL Y  SOLUCIÓN en el NUEVO CÓDIGO</a:t>
            </a:r>
            <a:endParaRPr lang="es-AR" sz="1600" b="1" dirty="0">
              <a:solidFill>
                <a:schemeClr val="accent1">
                  <a:lumMod val="50000"/>
                </a:schemeClr>
              </a:solidFill>
              <a:latin typeface="+mj-lt"/>
            </a:endParaRPr>
          </a:p>
        </p:txBody>
      </p:sp>
      <p:sp>
        <p:nvSpPr>
          <p:cNvPr id="4" name="3 CuadroTexto"/>
          <p:cNvSpPr txBox="1"/>
          <p:nvPr/>
        </p:nvSpPr>
        <p:spPr>
          <a:xfrm>
            <a:off x="395536" y="1700808"/>
            <a:ext cx="8424936" cy="4524315"/>
          </a:xfrm>
          <a:prstGeom prst="rect">
            <a:avLst/>
          </a:prstGeom>
          <a:noFill/>
          <a:ln>
            <a:noFill/>
          </a:ln>
        </p:spPr>
        <p:txBody>
          <a:bodyPr wrap="square" rtlCol="0">
            <a:spAutoFit/>
          </a:bodyPr>
          <a:lstStyle/>
          <a:p>
            <a:pPr>
              <a:buFont typeface="Wingdings" pitchFamily="2" charset="2"/>
              <a:buChar char="ü"/>
            </a:pPr>
            <a:r>
              <a:rPr lang="es-AR" dirty="0" smtClean="0">
                <a:latin typeface="+mj-lt"/>
              </a:rPr>
              <a:t>La ley 13.252: “haber atendido al menor … con los cuidados de un padre”</a:t>
            </a:r>
          </a:p>
          <a:p>
            <a:endParaRPr lang="es-AR" dirty="0" smtClean="0">
              <a:latin typeface="+mj-lt"/>
            </a:endParaRPr>
          </a:p>
          <a:p>
            <a:pPr>
              <a:buFont typeface="Wingdings" pitchFamily="2" charset="2"/>
              <a:buChar char="ü"/>
            </a:pPr>
            <a:r>
              <a:rPr lang="es-AR" dirty="0" smtClean="0">
                <a:latin typeface="+mj-lt"/>
              </a:rPr>
              <a:t>La guarda previa, administrativa, judicial o privada –Ley 19.134-</a:t>
            </a:r>
          </a:p>
          <a:p>
            <a:endParaRPr lang="es-AR" dirty="0" smtClean="0">
              <a:latin typeface="+mj-lt"/>
            </a:endParaRPr>
          </a:p>
          <a:p>
            <a:pPr>
              <a:buFont typeface="Wingdings" pitchFamily="2" charset="2"/>
              <a:buChar char="ü"/>
            </a:pPr>
            <a:r>
              <a:rPr lang="es-AR" dirty="0" smtClean="0">
                <a:latin typeface="+mj-lt"/>
              </a:rPr>
              <a:t>La guarda judicial </a:t>
            </a:r>
            <a:r>
              <a:rPr lang="es-AR" dirty="0" err="1" smtClean="0">
                <a:latin typeface="+mj-lt"/>
              </a:rPr>
              <a:t>preadoptiva</a:t>
            </a:r>
            <a:r>
              <a:rPr lang="es-AR" dirty="0" smtClean="0">
                <a:latin typeface="+mj-lt"/>
              </a:rPr>
              <a:t>. Prohibición de la guarda administrativa o privada –Código  Civil </a:t>
            </a:r>
            <a:r>
              <a:rPr lang="es-AR" dirty="0" err="1" smtClean="0">
                <a:latin typeface="+mj-lt"/>
              </a:rPr>
              <a:t>t.o.</a:t>
            </a:r>
            <a:r>
              <a:rPr lang="es-AR" dirty="0" smtClean="0">
                <a:latin typeface="+mj-lt"/>
              </a:rPr>
              <a:t> ley 24.779-</a:t>
            </a:r>
          </a:p>
          <a:p>
            <a:endParaRPr lang="es-AR" dirty="0" smtClean="0">
              <a:latin typeface="+mj-lt"/>
            </a:endParaRPr>
          </a:p>
          <a:p>
            <a:pPr>
              <a:buFont typeface="Wingdings" pitchFamily="2" charset="2"/>
              <a:buChar char="ü"/>
            </a:pPr>
            <a:r>
              <a:rPr lang="es-AR" dirty="0" smtClean="0">
                <a:latin typeface="+mj-lt"/>
              </a:rPr>
              <a:t>La guarda judicial </a:t>
            </a:r>
            <a:r>
              <a:rPr lang="es-AR" dirty="0" err="1" smtClean="0">
                <a:latin typeface="+mj-lt"/>
              </a:rPr>
              <a:t>preadoptiva</a:t>
            </a:r>
            <a:r>
              <a:rPr lang="es-AR" dirty="0" smtClean="0">
                <a:latin typeface="+mj-lt"/>
              </a:rPr>
              <a:t>. Impacto de las leyes de protección integral de NNA y los registros de aspirantes a guarda con fines de adopción</a:t>
            </a:r>
          </a:p>
          <a:p>
            <a:endParaRPr lang="es-AR" dirty="0" smtClean="0">
              <a:latin typeface="+mj-lt"/>
            </a:endParaRPr>
          </a:p>
          <a:p>
            <a:pPr>
              <a:buFont typeface="Wingdings" pitchFamily="2" charset="2"/>
              <a:buChar char="ü"/>
            </a:pPr>
            <a:r>
              <a:rPr lang="es-AR" dirty="0" smtClean="0">
                <a:latin typeface="+mj-lt"/>
              </a:rPr>
              <a:t>La guarda judicial </a:t>
            </a:r>
            <a:r>
              <a:rPr lang="es-AR" dirty="0" err="1" smtClean="0">
                <a:latin typeface="+mj-lt"/>
              </a:rPr>
              <a:t>preadoptiva</a:t>
            </a:r>
            <a:r>
              <a:rPr lang="es-AR" dirty="0" smtClean="0">
                <a:latin typeface="+mj-lt"/>
              </a:rPr>
              <a:t> previa </a:t>
            </a:r>
          </a:p>
          <a:p>
            <a:r>
              <a:rPr lang="es-AR" dirty="0" smtClean="0">
                <a:latin typeface="+mj-lt"/>
              </a:rPr>
              <a:t>declaración de situación de </a:t>
            </a:r>
            <a:r>
              <a:rPr lang="es-AR" dirty="0" err="1" smtClean="0">
                <a:latin typeface="+mj-lt"/>
              </a:rPr>
              <a:t>adoptabilidad</a:t>
            </a:r>
            <a:r>
              <a:rPr lang="es-AR" dirty="0" smtClean="0">
                <a:latin typeface="+mj-lt"/>
              </a:rPr>
              <a:t>, </a:t>
            </a:r>
          </a:p>
          <a:p>
            <a:r>
              <a:rPr lang="es-AR" dirty="0" smtClean="0">
                <a:latin typeface="+mj-lt"/>
              </a:rPr>
              <a:t>con prohibición expresa de  “entrega directa” </a:t>
            </a:r>
          </a:p>
          <a:p>
            <a:r>
              <a:rPr lang="es-AR" dirty="0" smtClean="0">
                <a:latin typeface="+mj-lt"/>
              </a:rPr>
              <a:t>o guarda de hecho –CCC Ley 26.994-</a:t>
            </a:r>
          </a:p>
          <a:p>
            <a:endParaRPr lang="es-AR" dirty="0" smtClean="0">
              <a:latin typeface="+mj-lt"/>
            </a:endParaRPr>
          </a:p>
          <a:p>
            <a:endParaRPr lang="es-AR" dirty="0">
              <a:latin typeface="+mj-lt"/>
            </a:endParaRPr>
          </a:p>
        </p:txBody>
      </p:sp>
      <p:pic>
        <p:nvPicPr>
          <p:cNvPr id="40962" name="Picture 2" descr="https://encrypted-tbn0.gstatic.com/images?q=tbn:ANd9GcSvOjLpnsXIsgltinj_Mo-FxvLWTZVNQHvDPG3EXzD9o4_e6lfb"/>
          <p:cNvPicPr>
            <a:picLocks noChangeAspect="1" noChangeArrowheads="1"/>
          </p:cNvPicPr>
          <p:nvPr/>
        </p:nvPicPr>
        <p:blipFill>
          <a:blip r:embed="rId2" cstate="print"/>
          <a:srcRect/>
          <a:stretch>
            <a:fillRect/>
          </a:stretch>
        </p:blipFill>
        <p:spPr bwMode="auto">
          <a:xfrm>
            <a:off x="5148064" y="4225001"/>
            <a:ext cx="3709020" cy="245924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http://st2.depositphotos.com/1041170/7201/v/450/depositphotos_72018145-pregnant-woman-symbol-stylized-vector-sketch.jpg"/>
          <p:cNvPicPr>
            <a:picLocks noChangeAspect="1" noChangeArrowheads="1"/>
          </p:cNvPicPr>
          <p:nvPr/>
        </p:nvPicPr>
        <p:blipFill>
          <a:blip r:embed="rId2" cstate="print"/>
          <a:srcRect/>
          <a:stretch>
            <a:fillRect/>
          </a:stretch>
        </p:blipFill>
        <p:spPr bwMode="auto">
          <a:xfrm>
            <a:off x="6300192" y="3717032"/>
            <a:ext cx="3140968" cy="3140968"/>
          </a:xfrm>
          <a:prstGeom prst="rect">
            <a:avLst/>
          </a:prstGeom>
          <a:noFill/>
        </p:spPr>
      </p:pic>
      <p:sp>
        <p:nvSpPr>
          <p:cNvPr id="2" name="1 Título"/>
          <p:cNvSpPr>
            <a:spLocks noGrp="1"/>
          </p:cNvSpPr>
          <p:nvPr>
            <p:ph type="title"/>
          </p:nvPr>
        </p:nvSpPr>
        <p:spPr/>
        <p:txBody>
          <a:bodyPr/>
          <a:lstStyle/>
          <a:p>
            <a:pPr algn="ctr"/>
            <a:r>
              <a:rPr lang="es-AR" b="1" dirty="0" smtClean="0">
                <a:solidFill>
                  <a:schemeClr val="accent1">
                    <a:lumMod val="50000"/>
                  </a:schemeClr>
                </a:solidFill>
              </a:rPr>
              <a:t>Madres e hijos vulnerables</a:t>
            </a:r>
            <a:endParaRPr lang="es-AR" b="1" dirty="0">
              <a:solidFill>
                <a:schemeClr val="accent1">
                  <a:lumMod val="50000"/>
                </a:schemeClr>
              </a:solidFill>
            </a:endParaRPr>
          </a:p>
        </p:txBody>
      </p:sp>
      <p:sp>
        <p:nvSpPr>
          <p:cNvPr id="3" name="2 Rectángulo"/>
          <p:cNvSpPr/>
          <p:nvPr/>
        </p:nvSpPr>
        <p:spPr>
          <a:xfrm>
            <a:off x="1475656" y="2564904"/>
            <a:ext cx="6696744" cy="2062103"/>
          </a:xfrm>
          <a:prstGeom prst="rect">
            <a:avLst/>
          </a:prstGeom>
        </p:spPr>
        <p:txBody>
          <a:bodyPr wrap="square">
            <a:spAutoFit/>
          </a:bodyPr>
          <a:lstStyle/>
          <a:p>
            <a:pPr>
              <a:buFontTx/>
              <a:buChar char="-"/>
            </a:pPr>
            <a:r>
              <a:rPr lang="es-AR" sz="3200" dirty="0" smtClean="0"/>
              <a:t>Consecuencias de la sentencia “F, A.L.”</a:t>
            </a:r>
          </a:p>
          <a:p>
            <a:pPr>
              <a:buFontTx/>
              <a:buChar char="-"/>
            </a:pPr>
            <a:r>
              <a:rPr lang="es-AR" sz="3200" dirty="0" smtClean="0"/>
              <a:t>Protocolos en el ámbito nacional y provinciales</a:t>
            </a:r>
          </a:p>
          <a:p>
            <a:pPr>
              <a:buFontTx/>
              <a:buChar char="-"/>
            </a:pPr>
            <a:r>
              <a:rPr lang="es-AR" sz="3200" dirty="0" smtClean="0"/>
              <a:t>Prohibición de la entrega directa</a:t>
            </a:r>
          </a:p>
        </p:txBody>
      </p:sp>
      <p:sp>
        <p:nvSpPr>
          <p:cNvPr id="4" name="3 CuadroTexto"/>
          <p:cNvSpPr txBox="1"/>
          <p:nvPr/>
        </p:nvSpPr>
        <p:spPr>
          <a:xfrm>
            <a:off x="683568" y="1916832"/>
            <a:ext cx="7920880" cy="646331"/>
          </a:xfrm>
          <a:prstGeom prst="rect">
            <a:avLst/>
          </a:prstGeom>
          <a:noFill/>
        </p:spPr>
        <p:txBody>
          <a:bodyPr wrap="square" rtlCol="0">
            <a:spAutoFit/>
          </a:bodyPr>
          <a:lstStyle/>
          <a:p>
            <a:pPr algn="ctr"/>
            <a:r>
              <a:rPr lang="es-AR" sz="3600" b="1" dirty="0" smtClean="0">
                <a:solidFill>
                  <a:schemeClr val="accent1">
                    <a:lumMod val="50000"/>
                  </a:schemeClr>
                </a:solidFill>
              </a:rPr>
              <a:t>Los mensajes contradictorios  del Estado</a:t>
            </a:r>
            <a:endParaRPr lang="es-AR" sz="3600" b="1" dirty="0">
              <a:solidFill>
                <a:schemeClr val="accent1">
                  <a:lumMod val="50000"/>
                </a:schemeClr>
              </a:solidFill>
            </a:endParaRPr>
          </a:p>
        </p:txBody>
      </p:sp>
      <p:pic>
        <p:nvPicPr>
          <p:cNvPr id="39938" name="Picture 2" descr="http://3.bp.blogspot.com/-nuld7evxbkg/TrBhAW-TshI/AAAAAAAAJEs/OnvLwsTwHKo/s1600/SILUETAS+%252875%2529.png"/>
          <p:cNvPicPr>
            <a:picLocks noChangeAspect="1" noChangeArrowheads="1"/>
          </p:cNvPicPr>
          <p:nvPr/>
        </p:nvPicPr>
        <p:blipFill>
          <a:blip r:embed="rId3" cstate="print"/>
          <a:srcRect/>
          <a:stretch>
            <a:fillRect/>
          </a:stretch>
        </p:blipFill>
        <p:spPr bwMode="auto">
          <a:xfrm>
            <a:off x="0" y="4149080"/>
            <a:ext cx="2702061" cy="270892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74638"/>
            <a:ext cx="8147248" cy="1143000"/>
          </a:xfrm>
        </p:spPr>
        <p:txBody>
          <a:bodyPr>
            <a:normAutofit fontScale="90000"/>
          </a:bodyPr>
          <a:lstStyle/>
          <a:p>
            <a:pPr algn="ctr"/>
            <a:r>
              <a:rPr lang="es-AR" b="1" dirty="0" smtClean="0"/>
              <a:t>GUARDA CON FINES DE ADOPCIÓN</a:t>
            </a:r>
            <a:endParaRPr lang="es-AR" b="1" dirty="0"/>
          </a:p>
        </p:txBody>
      </p:sp>
      <p:sp>
        <p:nvSpPr>
          <p:cNvPr id="3" name="2 Marcador de contenido"/>
          <p:cNvSpPr>
            <a:spLocks noGrp="1"/>
          </p:cNvSpPr>
          <p:nvPr>
            <p:ph sz="quarter" idx="1"/>
          </p:nvPr>
        </p:nvSpPr>
        <p:spPr>
          <a:xfrm>
            <a:off x="611560" y="1700808"/>
            <a:ext cx="8075240" cy="4572000"/>
          </a:xfrm>
          <a:ln w="28575">
            <a:solidFill>
              <a:schemeClr val="accent1"/>
            </a:solidFill>
          </a:ln>
        </p:spPr>
        <p:txBody>
          <a:bodyPr>
            <a:normAutofit fontScale="92500" lnSpcReduction="20000"/>
          </a:bodyPr>
          <a:lstStyle/>
          <a:p>
            <a:r>
              <a:rPr lang="es-AR" b="1" dirty="0" smtClean="0">
                <a:latin typeface="+mj-lt"/>
              </a:rPr>
              <a:t>Discernida inmediatamente por el juez que declara la situación de </a:t>
            </a:r>
            <a:r>
              <a:rPr lang="es-AR" b="1" dirty="0" err="1" smtClean="0">
                <a:latin typeface="+mj-lt"/>
              </a:rPr>
              <a:t>adoptabilidad</a:t>
            </a:r>
            <a:endParaRPr lang="es-AR" b="1" dirty="0" smtClean="0">
              <a:latin typeface="+mj-lt"/>
            </a:endParaRPr>
          </a:p>
          <a:p>
            <a:r>
              <a:rPr lang="es-AR" b="1" dirty="0" smtClean="0">
                <a:latin typeface="+mj-lt"/>
              </a:rPr>
              <a:t>Selección de adoptantes de la nómina enviada por el Registro: la realiza el juez, convocando también a la autoridad administrativa que intervino</a:t>
            </a:r>
          </a:p>
          <a:p>
            <a:r>
              <a:rPr lang="es-AR" b="1" dirty="0" smtClean="0">
                <a:latin typeface="+mj-lt"/>
              </a:rPr>
              <a:t>Pautas para la selección: condiciones personales, edades y aptitudes de postulantes, idoneidad para cumplir con las funciones de cuidado y educación, sus motivaciones y expectativas, respeto asumido frente al derecho a la identidad del adoptado</a:t>
            </a:r>
          </a:p>
          <a:p>
            <a:r>
              <a:rPr lang="es-AR" b="1" dirty="0" smtClean="0">
                <a:latin typeface="+mj-lt"/>
              </a:rPr>
              <a:t>Sentencia de guarda con fines de adopción: por plazo no mayor a seis meses</a:t>
            </a:r>
            <a:endParaRPr lang="es-AR" b="1"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74638"/>
            <a:ext cx="8147248" cy="1143000"/>
          </a:xfrm>
        </p:spPr>
        <p:txBody>
          <a:bodyPr/>
          <a:lstStyle/>
          <a:p>
            <a:pPr algn="ctr"/>
            <a:r>
              <a:rPr lang="es-AR" b="1" dirty="0" smtClean="0"/>
              <a:t>JUICIO DE ADOPCIÓN</a:t>
            </a:r>
            <a:endParaRPr lang="es-AR" b="1" dirty="0"/>
          </a:p>
        </p:txBody>
      </p:sp>
      <p:sp>
        <p:nvSpPr>
          <p:cNvPr id="3" name="2 Marcador de contenido"/>
          <p:cNvSpPr>
            <a:spLocks noGrp="1"/>
          </p:cNvSpPr>
          <p:nvPr>
            <p:ph sz="quarter" idx="1"/>
          </p:nvPr>
        </p:nvSpPr>
        <p:spPr>
          <a:xfrm>
            <a:off x="539552" y="1772816"/>
            <a:ext cx="8147248" cy="4572000"/>
          </a:xfrm>
          <a:ln w="28575">
            <a:solidFill>
              <a:schemeClr val="accent1"/>
            </a:solidFill>
          </a:ln>
        </p:spPr>
        <p:txBody>
          <a:bodyPr>
            <a:normAutofit fontScale="92500" lnSpcReduction="20000"/>
          </a:bodyPr>
          <a:lstStyle/>
          <a:p>
            <a:r>
              <a:rPr lang="es-AR" b="1" dirty="0" smtClean="0">
                <a:latin typeface="+mj-lt"/>
              </a:rPr>
              <a:t>Ante el juez que otorgó la guarda o el del lugar donde el adoptado tiene su centro de vida</a:t>
            </a:r>
          </a:p>
          <a:p>
            <a:r>
              <a:rPr lang="es-AR" b="1" dirty="0" smtClean="0">
                <a:latin typeface="+mj-lt"/>
              </a:rPr>
              <a:t>Se inicia de oficio, a pedido de parte o de la autoridad administrativa</a:t>
            </a:r>
          </a:p>
          <a:p>
            <a:r>
              <a:rPr lang="es-AR" b="1" dirty="0" smtClean="0">
                <a:latin typeface="+mj-lt"/>
              </a:rPr>
              <a:t>Partes: adoptantes, adoptado con edad y grado de madurez, Ministerio Público y autoridad administrativa</a:t>
            </a:r>
          </a:p>
          <a:p>
            <a:r>
              <a:rPr lang="es-AR" b="1" dirty="0" smtClean="0">
                <a:latin typeface="+mj-lt"/>
              </a:rPr>
              <a:t>Adoptado: derecho a ser oído, a que su opinión sea tenida en cuenta, a contar con asistencia letrada</a:t>
            </a:r>
          </a:p>
          <a:p>
            <a:r>
              <a:rPr lang="es-AR" b="1" dirty="0" smtClean="0">
                <a:latin typeface="+mj-lt"/>
              </a:rPr>
              <a:t>Sentencia con efectos retroactivos al otorgamiento de la guarda –o a la promoción demanda en caso de adopción del hijo del cónyuge-</a:t>
            </a:r>
            <a:endParaRPr lang="es-AR" b="1"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3600" b="1" dirty="0" smtClean="0"/>
              <a:t>Evolución del Derecho Argentino</a:t>
            </a:r>
            <a:endParaRPr lang="es-AR" sz="3600" b="1" dirty="0"/>
          </a:p>
        </p:txBody>
      </p:sp>
      <p:sp>
        <p:nvSpPr>
          <p:cNvPr id="3" name="2 Marcador de contenido"/>
          <p:cNvSpPr>
            <a:spLocks noGrp="1"/>
          </p:cNvSpPr>
          <p:nvPr>
            <p:ph sz="quarter" idx="1"/>
          </p:nvPr>
        </p:nvSpPr>
        <p:spPr/>
        <p:txBody>
          <a:bodyPr>
            <a:normAutofit lnSpcReduction="10000"/>
          </a:bodyPr>
          <a:lstStyle/>
          <a:p>
            <a:r>
              <a:rPr lang="es-AR" dirty="0" smtClean="0"/>
              <a:t>La opción de Vélez Sarsfield</a:t>
            </a:r>
          </a:p>
          <a:p>
            <a:r>
              <a:rPr lang="es-AR" dirty="0" smtClean="0"/>
              <a:t>La ley 13.252 de 1948</a:t>
            </a:r>
          </a:p>
          <a:p>
            <a:r>
              <a:rPr lang="es-AR" dirty="0" smtClean="0"/>
              <a:t>La ley 19.134 de 1971</a:t>
            </a:r>
          </a:p>
          <a:p>
            <a:r>
              <a:rPr lang="es-AR" dirty="0" smtClean="0"/>
              <a:t>Convención sobre los Derechos del Niño, ratificada por ley; jerarquía constitucional</a:t>
            </a:r>
          </a:p>
          <a:p>
            <a:r>
              <a:rPr lang="es-AR" dirty="0" smtClean="0"/>
              <a:t>Código Civil reformado por la ley 24.779 de 1997</a:t>
            </a:r>
          </a:p>
          <a:p>
            <a:r>
              <a:rPr lang="es-AR" dirty="0" smtClean="0"/>
              <a:t>Impacto de las leyes de protección integral de NNA</a:t>
            </a:r>
          </a:p>
          <a:p>
            <a:r>
              <a:rPr lang="es-AR" dirty="0" smtClean="0"/>
              <a:t>Creación de Registros de aspirantes a la Adopción</a:t>
            </a:r>
          </a:p>
          <a:p>
            <a:r>
              <a:rPr lang="es-AR" smtClean="0"/>
              <a:t>Reformas incorporadas por la Ley 26.618 de 2010</a:t>
            </a:r>
            <a:endParaRPr lang="es-A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075240" cy="851694"/>
          </a:xfrm>
        </p:spPr>
        <p:txBody>
          <a:bodyPr/>
          <a:lstStyle/>
          <a:p>
            <a:pPr algn="ctr"/>
            <a:r>
              <a:rPr lang="es-AR" sz="3600" b="1" dirty="0" smtClean="0"/>
              <a:t>TIPO ADOPTIVO</a:t>
            </a:r>
            <a:endParaRPr lang="es-AR" sz="3600" b="1" dirty="0"/>
          </a:p>
        </p:txBody>
      </p:sp>
      <p:sp>
        <p:nvSpPr>
          <p:cNvPr id="3" name="2 Marcador de texto"/>
          <p:cNvSpPr>
            <a:spLocks noGrp="1"/>
          </p:cNvSpPr>
          <p:nvPr>
            <p:ph type="body" idx="2"/>
          </p:nvPr>
        </p:nvSpPr>
        <p:spPr>
          <a:xfrm>
            <a:off x="323528" y="1628800"/>
            <a:ext cx="1905000" cy="4495800"/>
          </a:xfrm>
          <a:solidFill>
            <a:schemeClr val="accent2"/>
          </a:solidFill>
        </p:spPr>
        <p:txBody>
          <a:bodyPr>
            <a:normAutofit fontScale="70000" lnSpcReduction="20000"/>
          </a:bodyPr>
          <a:lstStyle/>
          <a:p>
            <a:pPr algn="ctr"/>
            <a:r>
              <a:rPr lang="es-AR" sz="1800" b="1" dirty="0" smtClean="0">
                <a:latin typeface="+mj-lt"/>
              </a:rPr>
              <a:t>FACULTADES JUDICIALES</a:t>
            </a:r>
          </a:p>
          <a:p>
            <a:endParaRPr lang="es-AR" sz="1800" b="1" dirty="0" smtClean="0">
              <a:latin typeface="+mj-lt"/>
            </a:endParaRPr>
          </a:p>
          <a:p>
            <a:endParaRPr lang="es-AR" sz="1800" b="1" dirty="0" smtClean="0">
              <a:latin typeface="+mj-lt"/>
            </a:endParaRPr>
          </a:p>
          <a:p>
            <a:endParaRPr lang="es-AR" sz="1800" b="1" dirty="0" smtClean="0">
              <a:latin typeface="+mj-lt"/>
            </a:endParaRPr>
          </a:p>
          <a:p>
            <a:endParaRPr lang="es-AR" sz="1800" b="1" dirty="0" smtClean="0">
              <a:latin typeface="+mj-lt"/>
            </a:endParaRPr>
          </a:p>
          <a:p>
            <a:endParaRPr lang="es-AR" sz="1800" b="1" dirty="0" smtClean="0">
              <a:latin typeface="+mj-lt"/>
            </a:endParaRPr>
          </a:p>
          <a:p>
            <a:pPr algn="ctr"/>
            <a:r>
              <a:rPr lang="es-AR" sz="1800" b="1" dirty="0" smtClean="0">
                <a:latin typeface="+mj-lt"/>
              </a:rPr>
              <a:t>CONVERSIÓN</a:t>
            </a:r>
          </a:p>
          <a:p>
            <a:endParaRPr lang="es-AR" sz="1800" b="1" dirty="0" smtClean="0">
              <a:latin typeface="+mj-lt"/>
            </a:endParaRPr>
          </a:p>
          <a:p>
            <a:endParaRPr lang="es-AR" sz="1800" b="1" dirty="0" smtClean="0">
              <a:latin typeface="+mj-lt"/>
            </a:endParaRPr>
          </a:p>
          <a:p>
            <a:pPr algn="ctr"/>
            <a:endParaRPr lang="es-AR" sz="1800" b="1" dirty="0" smtClean="0">
              <a:latin typeface="+mj-lt"/>
            </a:endParaRPr>
          </a:p>
          <a:p>
            <a:pPr algn="ctr"/>
            <a:r>
              <a:rPr lang="es-AR" sz="1800" b="1" dirty="0" smtClean="0">
                <a:latin typeface="+mj-lt"/>
              </a:rPr>
              <a:t>PRENOMBRE</a:t>
            </a:r>
          </a:p>
          <a:p>
            <a:pPr algn="ctr"/>
            <a:endParaRPr lang="es-AR" sz="1800" b="1" dirty="0" smtClean="0">
              <a:latin typeface="+mj-lt"/>
            </a:endParaRPr>
          </a:p>
          <a:p>
            <a:pPr algn="ctr"/>
            <a:endParaRPr lang="es-AR" sz="1800" b="1" dirty="0" smtClean="0">
              <a:latin typeface="+mj-lt"/>
            </a:endParaRPr>
          </a:p>
          <a:p>
            <a:pPr algn="ctr"/>
            <a:endParaRPr lang="es-AR" sz="1800" b="1" dirty="0">
              <a:latin typeface="+mj-lt"/>
            </a:endParaRPr>
          </a:p>
        </p:txBody>
      </p:sp>
      <p:sp>
        <p:nvSpPr>
          <p:cNvPr id="4" name="3 Marcador de contenido"/>
          <p:cNvSpPr>
            <a:spLocks noGrp="1"/>
          </p:cNvSpPr>
          <p:nvPr>
            <p:ph sz="quarter" idx="1"/>
          </p:nvPr>
        </p:nvSpPr>
        <p:spPr>
          <a:xfrm>
            <a:off x="2483768" y="1600200"/>
            <a:ext cx="6203032" cy="4781128"/>
          </a:xfrm>
        </p:spPr>
        <p:txBody>
          <a:bodyPr>
            <a:normAutofit fontScale="92500" lnSpcReduction="20000"/>
          </a:bodyPr>
          <a:lstStyle/>
          <a:p>
            <a:r>
              <a:rPr lang="es-AR" dirty="0" smtClean="0">
                <a:latin typeface="+mj-lt"/>
              </a:rPr>
              <a:t>Plena o simple según circunstancia y atendiendo al interés superior del niño</a:t>
            </a:r>
          </a:p>
          <a:p>
            <a:r>
              <a:rPr lang="es-AR" dirty="0" smtClean="0">
                <a:latin typeface="+mj-lt"/>
              </a:rPr>
              <a:t>Flexibilidad para decidir no extinguir ciertos vínculos en la Plena, o crear cierto vínculos en la Simple, a pedido de parte y por motivos fundados</a:t>
            </a:r>
          </a:p>
          <a:p>
            <a:r>
              <a:rPr lang="es-AR" dirty="0" smtClean="0">
                <a:latin typeface="+mj-lt"/>
              </a:rPr>
              <a:t>A pedido de parte y por motivos fundados, se puede convertir la adopción simple en plena, con efectos hacia el futuro</a:t>
            </a:r>
          </a:p>
          <a:p>
            <a:r>
              <a:rPr lang="es-AR" dirty="0" smtClean="0">
                <a:latin typeface="+mj-lt"/>
              </a:rPr>
              <a:t>El prenombre del adoptado debe ser respetado, salvo petición excepcional y por razones fundadas</a:t>
            </a:r>
            <a:endParaRPr lang="es-AR" dirty="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CuadroTexto"/>
          <p:cNvSpPr txBox="1">
            <a:spLocks noChangeArrowheads="1"/>
          </p:cNvSpPr>
          <p:nvPr/>
        </p:nvSpPr>
        <p:spPr bwMode="auto">
          <a:xfrm>
            <a:off x="1763688" y="692696"/>
            <a:ext cx="5832648" cy="708025"/>
          </a:xfrm>
          <a:prstGeom prst="rect">
            <a:avLst/>
          </a:prstGeom>
          <a:noFill/>
          <a:ln w="9525">
            <a:noFill/>
            <a:miter lim="800000"/>
            <a:headEnd/>
            <a:tailEnd/>
          </a:ln>
        </p:spPr>
        <p:txBody>
          <a:bodyPr wrap="square">
            <a:spAutoFit/>
          </a:bodyPr>
          <a:lstStyle/>
          <a:p>
            <a:pPr algn="ctr"/>
            <a:r>
              <a:rPr lang="es-AR" sz="4000" b="1" dirty="0">
                <a:solidFill>
                  <a:schemeClr val="accent1">
                    <a:lumMod val="75000"/>
                  </a:schemeClr>
                </a:solidFill>
                <a:latin typeface="Bookman Old Style" pitchFamily="18" charset="0"/>
                <a:cs typeface="Times New Roman" pitchFamily="18" charset="0"/>
              </a:rPr>
              <a:t>ADOPCIÓN PLENA</a:t>
            </a:r>
          </a:p>
        </p:txBody>
      </p:sp>
      <p:sp>
        <p:nvSpPr>
          <p:cNvPr id="10243" name="2 CuadroTexto"/>
          <p:cNvSpPr txBox="1">
            <a:spLocks noChangeArrowheads="1"/>
          </p:cNvSpPr>
          <p:nvPr/>
        </p:nvSpPr>
        <p:spPr bwMode="auto">
          <a:xfrm>
            <a:off x="3347864" y="1772816"/>
            <a:ext cx="5112568" cy="3785652"/>
          </a:xfrm>
          <a:prstGeom prst="rect">
            <a:avLst/>
          </a:prstGeom>
          <a:noFill/>
          <a:ln w="28575">
            <a:solidFill>
              <a:schemeClr val="accent1">
                <a:lumMod val="50000"/>
              </a:schemeClr>
            </a:solidFill>
            <a:miter lim="800000"/>
            <a:headEnd/>
            <a:tailEnd/>
          </a:ln>
        </p:spPr>
        <p:txBody>
          <a:bodyPr wrap="square">
            <a:spAutoFit/>
          </a:bodyPr>
          <a:lstStyle/>
          <a:p>
            <a:pPr algn="r">
              <a:buFont typeface="Wingdings" pitchFamily="2" charset="2"/>
              <a:buChar char="ü"/>
            </a:pPr>
            <a:r>
              <a:rPr lang="es-AR" sz="2000" b="1" dirty="0" smtClean="0">
                <a:latin typeface="Garamond" pitchFamily="18" charset="0"/>
                <a:cs typeface="Times New Roman" pitchFamily="18" charset="0"/>
              </a:rPr>
              <a:t>Irrevocabilidad</a:t>
            </a:r>
          </a:p>
          <a:p>
            <a:pPr algn="r">
              <a:buFont typeface="Wingdings" pitchFamily="2" charset="2"/>
              <a:buChar char="ü"/>
            </a:pPr>
            <a:r>
              <a:rPr lang="es-AR" sz="2000" b="1" dirty="0" smtClean="0">
                <a:latin typeface="Garamond" pitchFamily="18" charset="0"/>
                <a:cs typeface="Times New Roman" pitchFamily="18" charset="0"/>
              </a:rPr>
              <a:t>Admisibilidad de acciones de filiación y reconocimiento con efectos alimentarios y sucesorios, sin alterar los efectos de la adopción</a:t>
            </a:r>
          </a:p>
          <a:p>
            <a:pPr algn="r">
              <a:buFont typeface="Wingdings" pitchFamily="2" charset="2"/>
              <a:buChar char="ü"/>
            </a:pPr>
            <a:r>
              <a:rPr lang="es-AR" sz="2000" b="1" dirty="0" smtClean="0">
                <a:latin typeface="Garamond" pitchFamily="18" charset="0"/>
                <a:cs typeface="Times New Roman" pitchFamily="18" charset="0"/>
              </a:rPr>
              <a:t>Efectos con relación al parentesco</a:t>
            </a:r>
          </a:p>
          <a:p>
            <a:pPr algn="r">
              <a:buFont typeface="Wingdings" pitchFamily="2" charset="2"/>
              <a:buChar char="ü"/>
            </a:pPr>
            <a:r>
              <a:rPr lang="es-AR" sz="2000" b="1" dirty="0" smtClean="0">
                <a:latin typeface="Garamond" pitchFamily="18" charset="0"/>
                <a:cs typeface="Times New Roman" pitchFamily="18" charset="0"/>
              </a:rPr>
              <a:t>NNA sin filiación determinada, declarados en situación de </a:t>
            </a:r>
            <a:r>
              <a:rPr lang="es-AR" sz="2000" b="1" dirty="0" err="1" smtClean="0">
                <a:latin typeface="Garamond" pitchFamily="18" charset="0"/>
                <a:cs typeface="Times New Roman" pitchFamily="18" charset="0"/>
              </a:rPr>
              <a:t>adoptabilidad</a:t>
            </a:r>
            <a:r>
              <a:rPr lang="es-AR" sz="2000" b="1" dirty="0" smtClean="0">
                <a:latin typeface="Garamond" pitchFamily="18" charset="0"/>
                <a:cs typeface="Times New Roman" pitchFamily="18" charset="0"/>
              </a:rPr>
              <a:t>, padres privados de responsabilidad parental, o manifestación libre e informada de los padres ante el juez</a:t>
            </a:r>
          </a:p>
          <a:p>
            <a:pPr algn="r">
              <a:buFont typeface="Wingdings" pitchFamily="2" charset="2"/>
              <a:buChar char="ü"/>
            </a:pPr>
            <a:r>
              <a:rPr lang="es-AR" sz="2000" b="1" dirty="0" smtClean="0">
                <a:latin typeface="Garamond" pitchFamily="18" charset="0"/>
                <a:cs typeface="Times New Roman" pitchFamily="18" charset="0"/>
              </a:rPr>
              <a:t>Flexibilidad en cuanto al apellido</a:t>
            </a:r>
            <a:endParaRPr lang="es-AR" sz="2000" b="1" dirty="0">
              <a:latin typeface="Garamond" pitchFamily="18" charset="0"/>
              <a:cs typeface="Times New Roman" pitchFamily="18" charset="0"/>
            </a:endParaRPr>
          </a:p>
        </p:txBody>
      </p:sp>
      <p:pic>
        <p:nvPicPr>
          <p:cNvPr id="7170" name="Picture 2" descr="http://thumbs.dreamstime.com/x/vector-silhouettes-parents-children-1190046.jpg"/>
          <p:cNvPicPr>
            <a:picLocks noChangeAspect="1" noChangeArrowheads="1"/>
          </p:cNvPicPr>
          <p:nvPr/>
        </p:nvPicPr>
        <p:blipFill>
          <a:blip r:embed="rId2" cstate="print"/>
          <a:srcRect/>
          <a:stretch>
            <a:fillRect/>
          </a:stretch>
        </p:blipFill>
        <p:spPr bwMode="auto">
          <a:xfrm>
            <a:off x="0" y="1772816"/>
            <a:ext cx="3190875" cy="42862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CuadroTexto"/>
          <p:cNvSpPr txBox="1">
            <a:spLocks noChangeArrowheads="1"/>
          </p:cNvSpPr>
          <p:nvPr/>
        </p:nvSpPr>
        <p:spPr bwMode="auto">
          <a:xfrm>
            <a:off x="1763688" y="332656"/>
            <a:ext cx="5688632" cy="708025"/>
          </a:xfrm>
          <a:prstGeom prst="rect">
            <a:avLst/>
          </a:prstGeom>
          <a:noFill/>
          <a:ln w="9525">
            <a:noFill/>
            <a:miter lim="800000"/>
            <a:headEnd/>
            <a:tailEnd/>
          </a:ln>
        </p:spPr>
        <p:txBody>
          <a:bodyPr wrap="square">
            <a:spAutoFit/>
          </a:bodyPr>
          <a:lstStyle/>
          <a:p>
            <a:pPr algn="ctr"/>
            <a:r>
              <a:rPr lang="es-AR" sz="4000" b="1" dirty="0">
                <a:solidFill>
                  <a:schemeClr val="accent1">
                    <a:lumMod val="75000"/>
                  </a:schemeClr>
                </a:solidFill>
                <a:latin typeface="Bookman Old Style" pitchFamily="18" charset="0"/>
                <a:cs typeface="Times New Roman" pitchFamily="18" charset="0"/>
              </a:rPr>
              <a:t>ADOPCIÓN SIMPLE</a:t>
            </a:r>
          </a:p>
        </p:txBody>
      </p:sp>
      <p:sp>
        <p:nvSpPr>
          <p:cNvPr id="11267" name="3 CuadroTexto"/>
          <p:cNvSpPr txBox="1">
            <a:spLocks noChangeArrowheads="1"/>
          </p:cNvSpPr>
          <p:nvPr/>
        </p:nvSpPr>
        <p:spPr bwMode="auto">
          <a:xfrm>
            <a:off x="251521" y="1556792"/>
            <a:ext cx="5256583" cy="3170099"/>
          </a:xfrm>
          <a:prstGeom prst="rect">
            <a:avLst/>
          </a:prstGeom>
          <a:noFill/>
          <a:ln w="28575">
            <a:solidFill>
              <a:schemeClr val="accent1">
                <a:lumMod val="50000"/>
              </a:schemeClr>
            </a:solidFill>
            <a:miter lim="800000"/>
            <a:headEnd/>
            <a:tailEnd/>
          </a:ln>
        </p:spPr>
        <p:txBody>
          <a:bodyPr wrap="square">
            <a:spAutoFit/>
          </a:bodyPr>
          <a:lstStyle/>
          <a:p>
            <a:pPr algn="ctr">
              <a:buFont typeface="Wingdings" pitchFamily="2" charset="2"/>
              <a:buChar char="ü"/>
            </a:pPr>
            <a:r>
              <a:rPr lang="es-AR" sz="2000" b="1" dirty="0" smtClean="0">
                <a:latin typeface="Garamond" pitchFamily="18" charset="0"/>
                <a:cs typeface="Times New Roman" pitchFamily="18" charset="0"/>
              </a:rPr>
              <a:t>Subsistencia del parentesco de origen</a:t>
            </a:r>
          </a:p>
          <a:p>
            <a:pPr algn="ctr">
              <a:buFont typeface="Wingdings" pitchFamily="2" charset="2"/>
              <a:buChar char="ü"/>
            </a:pPr>
            <a:r>
              <a:rPr lang="es-AR" sz="2000" b="1" dirty="0" smtClean="0">
                <a:latin typeface="Garamond" pitchFamily="18" charset="0"/>
                <a:cs typeface="Times New Roman" pitchFamily="18" charset="0"/>
              </a:rPr>
              <a:t>Derecho de comunicación de la familia de origen con el adoptado, excepto que sea contrario a su superior interés</a:t>
            </a:r>
          </a:p>
          <a:p>
            <a:pPr algn="ctr">
              <a:buFont typeface="Wingdings" pitchFamily="2" charset="2"/>
              <a:buChar char="ü"/>
            </a:pPr>
            <a:r>
              <a:rPr lang="es-AR" sz="2000" b="1" dirty="0" smtClean="0">
                <a:latin typeface="Garamond" pitchFamily="18" charset="0"/>
                <a:cs typeface="Times New Roman" pitchFamily="18" charset="0"/>
              </a:rPr>
              <a:t>Derecho alimentario contra parientes de origen si el adoptado no puede procurárselos</a:t>
            </a:r>
          </a:p>
          <a:p>
            <a:pPr algn="ctr">
              <a:buFont typeface="Wingdings" pitchFamily="2" charset="2"/>
              <a:buChar char="ü"/>
            </a:pPr>
            <a:r>
              <a:rPr lang="es-AR" sz="2000" b="1" dirty="0" smtClean="0">
                <a:latin typeface="Garamond" pitchFamily="18" charset="0"/>
                <a:cs typeface="Times New Roman" pitchFamily="18" charset="0"/>
              </a:rPr>
              <a:t>Flexibilidad en cuanto al apellido</a:t>
            </a:r>
          </a:p>
          <a:p>
            <a:pPr algn="ctr">
              <a:buFont typeface="Wingdings" pitchFamily="2" charset="2"/>
              <a:buChar char="ü"/>
            </a:pPr>
            <a:r>
              <a:rPr lang="es-AR" sz="2000" b="1" dirty="0" smtClean="0">
                <a:latin typeface="Garamond" pitchFamily="18" charset="0"/>
                <a:cs typeface="Times New Roman" pitchFamily="18" charset="0"/>
              </a:rPr>
              <a:t>Acciones de filiación o reconocimiento sin alterar efectos de la adopción</a:t>
            </a:r>
          </a:p>
          <a:p>
            <a:pPr algn="ctr">
              <a:buFont typeface="Wingdings" pitchFamily="2" charset="2"/>
              <a:buChar char="ü"/>
            </a:pPr>
            <a:r>
              <a:rPr lang="es-AR" sz="2000" b="1" dirty="0" smtClean="0">
                <a:latin typeface="Garamond" pitchFamily="18" charset="0"/>
                <a:cs typeface="Times New Roman" pitchFamily="18" charset="0"/>
              </a:rPr>
              <a:t>Revocable</a:t>
            </a:r>
            <a:endParaRPr lang="es-AR" sz="2000" b="1" dirty="0">
              <a:latin typeface="Garamond" pitchFamily="18" charset="0"/>
              <a:cs typeface="Times New Roman" pitchFamily="18" charset="0"/>
            </a:endParaRPr>
          </a:p>
        </p:txBody>
      </p:sp>
      <p:pic>
        <p:nvPicPr>
          <p:cNvPr id="5" name="Picture 2" descr="http://thumbs.dreamstime.com/x/vector-silhouettes-parents-children-1190046.jpg"/>
          <p:cNvPicPr>
            <a:picLocks noChangeAspect="1" noChangeArrowheads="1"/>
          </p:cNvPicPr>
          <p:nvPr/>
        </p:nvPicPr>
        <p:blipFill>
          <a:blip r:embed="rId2" cstate="print"/>
          <a:srcRect/>
          <a:stretch>
            <a:fillRect/>
          </a:stretch>
        </p:blipFill>
        <p:spPr bwMode="auto">
          <a:xfrm>
            <a:off x="5580112" y="1700808"/>
            <a:ext cx="3190875" cy="42862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http://la-adopcion.com/wp-content/uploads/2009/10/hijo-adoptivo.jpg"/>
          <p:cNvPicPr/>
          <p:nvPr/>
        </p:nvPicPr>
        <p:blipFill>
          <a:blip r:embed="rId2" cstate="print"/>
          <a:srcRect/>
          <a:stretch>
            <a:fillRect/>
          </a:stretch>
        </p:blipFill>
        <p:spPr bwMode="auto">
          <a:xfrm>
            <a:off x="4932040" y="0"/>
            <a:ext cx="4211960" cy="6858000"/>
          </a:xfrm>
          <a:prstGeom prst="rect">
            <a:avLst/>
          </a:prstGeom>
          <a:noFill/>
          <a:ln w="9525">
            <a:noFill/>
            <a:miter lim="800000"/>
            <a:headEnd/>
            <a:tailEnd/>
          </a:ln>
        </p:spPr>
      </p:pic>
      <p:sp>
        <p:nvSpPr>
          <p:cNvPr id="2" name="1 Título"/>
          <p:cNvSpPr>
            <a:spLocks noGrp="1"/>
          </p:cNvSpPr>
          <p:nvPr>
            <p:ph type="title"/>
          </p:nvPr>
        </p:nvSpPr>
        <p:spPr>
          <a:xfrm>
            <a:off x="467544" y="188640"/>
            <a:ext cx="4176464" cy="1070992"/>
          </a:xfrm>
        </p:spPr>
        <p:txBody>
          <a:bodyPr>
            <a:normAutofit fontScale="90000"/>
          </a:bodyPr>
          <a:lstStyle/>
          <a:p>
            <a:pPr algn="ctr"/>
            <a:r>
              <a:rPr lang="es-AR" b="1" dirty="0" smtClean="0"/>
              <a:t>ADOPCIÓN DE INTEGRACIÓN</a:t>
            </a:r>
            <a:endParaRPr lang="es-AR" b="1" dirty="0"/>
          </a:p>
        </p:txBody>
      </p:sp>
      <p:sp>
        <p:nvSpPr>
          <p:cNvPr id="3" name="2 Marcador de contenido"/>
          <p:cNvSpPr>
            <a:spLocks noGrp="1"/>
          </p:cNvSpPr>
          <p:nvPr>
            <p:ph sz="quarter" idx="1"/>
          </p:nvPr>
        </p:nvSpPr>
        <p:spPr>
          <a:xfrm>
            <a:off x="0" y="1708448"/>
            <a:ext cx="4752528" cy="5149552"/>
          </a:xfrm>
          <a:ln>
            <a:noFill/>
          </a:ln>
        </p:spPr>
        <p:txBody>
          <a:bodyPr>
            <a:normAutofit fontScale="77500" lnSpcReduction="20000"/>
          </a:bodyPr>
          <a:lstStyle/>
          <a:p>
            <a:pPr>
              <a:buFont typeface="Wingdings" pitchFamily="2" charset="2"/>
              <a:buChar char="§"/>
            </a:pPr>
            <a:r>
              <a:rPr lang="es-AR" b="1" dirty="0" smtClean="0">
                <a:latin typeface="Garamond" pitchFamily="18" charset="0"/>
              </a:rPr>
              <a:t>Se mantiene vínculo </a:t>
            </a:r>
            <a:r>
              <a:rPr lang="es-AR" b="1" dirty="0" err="1" smtClean="0">
                <a:latin typeface="Garamond" pitchFamily="18" charset="0"/>
              </a:rPr>
              <a:t>filiatorio</a:t>
            </a:r>
            <a:r>
              <a:rPr lang="es-AR" b="1" dirty="0" smtClean="0">
                <a:latin typeface="Garamond" pitchFamily="18" charset="0"/>
              </a:rPr>
              <a:t> y sus efectos entre el adoptado y su progenitor de origen, cónyuge o conviviente del adoptado</a:t>
            </a:r>
          </a:p>
          <a:p>
            <a:pPr>
              <a:buFont typeface="Wingdings" pitchFamily="2" charset="2"/>
              <a:buChar char="§"/>
            </a:pPr>
            <a:r>
              <a:rPr lang="es-AR" b="1" dirty="0" smtClean="0">
                <a:latin typeface="Garamond" pitchFamily="18" charset="0"/>
              </a:rPr>
              <a:t>Efectos se determinan según que el adoptado tenga un solo o dos vínculos filiales de origen</a:t>
            </a:r>
          </a:p>
          <a:p>
            <a:pPr>
              <a:buFont typeface="Wingdings" pitchFamily="2" charset="2"/>
              <a:buChar char="§"/>
            </a:pPr>
            <a:r>
              <a:rPr lang="es-AR" b="1" dirty="0" smtClean="0">
                <a:latin typeface="Garamond" pitchFamily="18" charset="0"/>
              </a:rPr>
              <a:t>Progenitores de origen deben ser escuchados</a:t>
            </a:r>
          </a:p>
          <a:p>
            <a:pPr>
              <a:buFont typeface="Wingdings" pitchFamily="2" charset="2"/>
              <a:buChar char="§"/>
            </a:pPr>
            <a:r>
              <a:rPr lang="es-AR" b="1" dirty="0" smtClean="0">
                <a:latin typeface="Garamond" pitchFamily="18" charset="0"/>
              </a:rPr>
              <a:t>No requiere inscripción en RUA</a:t>
            </a:r>
          </a:p>
          <a:p>
            <a:pPr>
              <a:buFont typeface="Wingdings" pitchFamily="2" charset="2"/>
              <a:buChar char="§"/>
            </a:pPr>
            <a:r>
              <a:rPr lang="es-AR" b="1" dirty="0" smtClean="0">
                <a:latin typeface="Garamond" pitchFamily="18" charset="0"/>
              </a:rPr>
              <a:t>No se aplican prohibiciones para guardadores de hecho</a:t>
            </a:r>
          </a:p>
          <a:p>
            <a:pPr>
              <a:buFont typeface="Wingdings" pitchFamily="2" charset="2"/>
              <a:buChar char="§"/>
            </a:pPr>
            <a:r>
              <a:rPr lang="es-AR" b="1" dirty="0" smtClean="0">
                <a:latin typeface="Garamond" pitchFamily="18" charset="0"/>
              </a:rPr>
              <a:t>No se requiere declaración de situación de </a:t>
            </a:r>
            <a:r>
              <a:rPr lang="es-AR" b="1" dirty="0" err="1" smtClean="0">
                <a:latin typeface="Garamond" pitchFamily="18" charset="0"/>
              </a:rPr>
              <a:t>adoptabilidad</a:t>
            </a:r>
            <a:endParaRPr lang="es-AR" b="1" dirty="0" smtClean="0">
              <a:latin typeface="Garamond" pitchFamily="18" charset="0"/>
            </a:endParaRPr>
          </a:p>
          <a:p>
            <a:pPr>
              <a:buFont typeface="Wingdings" pitchFamily="2" charset="2"/>
              <a:buChar char="§"/>
            </a:pPr>
            <a:r>
              <a:rPr lang="es-AR" b="1" dirty="0" smtClean="0">
                <a:latin typeface="Garamond" pitchFamily="18" charset="0"/>
              </a:rPr>
              <a:t>No se requiere guarda </a:t>
            </a:r>
            <a:r>
              <a:rPr lang="es-AR" b="1" dirty="0" err="1" smtClean="0">
                <a:latin typeface="Garamond" pitchFamily="18" charset="0"/>
              </a:rPr>
              <a:t>preadoptiva</a:t>
            </a:r>
            <a:endParaRPr lang="es-AR" b="1" dirty="0" smtClean="0">
              <a:latin typeface="Garamond" pitchFamily="18" charset="0"/>
            </a:endParaRPr>
          </a:p>
          <a:p>
            <a:pPr>
              <a:buFont typeface="Wingdings" pitchFamily="2" charset="2"/>
              <a:buChar char="§"/>
            </a:pPr>
            <a:r>
              <a:rPr lang="es-AR" b="1" dirty="0" smtClean="0">
                <a:latin typeface="Garamond" pitchFamily="18" charset="0"/>
              </a:rPr>
              <a:t>Revocable</a:t>
            </a:r>
            <a:endParaRPr lang="es-AR" b="1" dirty="0">
              <a:latin typeface="Garamond"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t>REVOCACIÓN DE LA ADOPCIÓN</a:t>
            </a:r>
            <a:endParaRPr lang="es-AR" dirty="0"/>
          </a:p>
        </p:txBody>
      </p:sp>
      <p:sp>
        <p:nvSpPr>
          <p:cNvPr id="3" name="2 CuadroTexto"/>
          <p:cNvSpPr txBox="1"/>
          <p:nvPr/>
        </p:nvSpPr>
        <p:spPr>
          <a:xfrm>
            <a:off x="323528" y="1844824"/>
            <a:ext cx="8496944" cy="4524315"/>
          </a:xfrm>
          <a:prstGeom prst="rect">
            <a:avLst/>
          </a:prstGeom>
          <a:noFill/>
        </p:spPr>
        <p:txBody>
          <a:bodyPr wrap="square" rtlCol="0">
            <a:spAutoFit/>
          </a:bodyPr>
          <a:lstStyle/>
          <a:p>
            <a:pPr>
              <a:buFont typeface="Wingdings" pitchFamily="2" charset="2"/>
              <a:buChar char="v"/>
            </a:pPr>
            <a:r>
              <a:rPr lang="es-AR" sz="2400" dirty="0" smtClean="0"/>
              <a:t>Acción de estado constitutiva. Extingue el vínculo adoptivo por una causa sobreviniente.</a:t>
            </a:r>
          </a:p>
          <a:p>
            <a:pPr>
              <a:buFont typeface="Wingdings" pitchFamily="2" charset="2"/>
              <a:buChar char="v"/>
            </a:pPr>
            <a:r>
              <a:rPr lang="es-AR" sz="2400" dirty="0" smtClean="0"/>
              <a:t>Aplicable a la adopción simple y a la de integración</a:t>
            </a:r>
          </a:p>
          <a:p>
            <a:pPr>
              <a:buFont typeface="Wingdings" pitchFamily="2" charset="2"/>
              <a:buChar char="v"/>
            </a:pPr>
            <a:r>
              <a:rPr lang="es-AR" sz="2400" dirty="0" smtClean="0"/>
              <a:t>Efectos desde que la sentencia queda firme y hacia el futuro</a:t>
            </a:r>
          </a:p>
          <a:p>
            <a:pPr>
              <a:buFont typeface="Wingdings" pitchFamily="2" charset="2"/>
              <a:buChar char="v"/>
            </a:pPr>
            <a:r>
              <a:rPr lang="es-AR" sz="2400" dirty="0" smtClean="0"/>
              <a:t>El adoptado pierde el apellido de adopción, salvo autorización judicial fundada en su derecho a la identidad</a:t>
            </a:r>
          </a:p>
          <a:p>
            <a:pPr>
              <a:buFont typeface="Wingdings" pitchFamily="2" charset="2"/>
              <a:buChar char="v"/>
            </a:pPr>
            <a:r>
              <a:rPr lang="es-AR" sz="2400" dirty="0" smtClean="0"/>
              <a:t>Causales:</a:t>
            </a:r>
          </a:p>
          <a:p>
            <a:pPr lvl="1">
              <a:buFont typeface="Wingdings" pitchFamily="2" charset="2"/>
              <a:buChar char="v"/>
            </a:pPr>
            <a:r>
              <a:rPr lang="es-AR" sz="2400" dirty="0" smtClean="0"/>
              <a:t>Por haber incurrido adoptante o adoptado en causales de indignidad</a:t>
            </a:r>
          </a:p>
          <a:p>
            <a:pPr lvl="1">
              <a:buFont typeface="Wingdings" pitchFamily="2" charset="2"/>
              <a:buChar char="v"/>
            </a:pPr>
            <a:r>
              <a:rPr lang="es-AR" sz="2400" dirty="0" smtClean="0"/>
              <a:t>Por petición justificada del adoptado mayor de edad</a:t>
            </a:r>
          </a:p>
          <a:p>
            <a:pPr lvl="1">
              <a:buFont typeface="Wingdings" pitchFamily="2" charset="2"/>
              <a:buChar char="v"/>
            </a:pPr>
            <a:r>
              <a:rPr lang="es-AR" sz="2400" dirty="0" smtClean="0"/>
              <a:t>Por acuerdo de adoptante y adoptado mayor de edad manifestado judicialmente</a:t>
            </a:r>
            <a:endParaRPr lang="es-A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t>NULIDAD DE LA ADOPCIÓN</a:t>
            </a:r>
            <a:endParaRPr lang="es-AR" dirty="0"/>
          </a:p>
        </p:txBody>
      </p:sp>
      <p:sp>
        <p:nvSpPr>
          <p:cNvPr id="3" name="2 CuadroTexto"/>
          <p:cNvSpPr txBox="1"/>
          <p:nvPr/>
        </p:nvSpPr>
        <p:spPr>
          <a:xfrm>
            <a:off x="251520" y="1628800"/>
            <a:ext cx="8640960" cy="4801314"/>
          </a:xfrm>
          <a:prstGeom prst="rect">
            <a:avLst/>
          </a:prstGeom>
          <a:noFill/>
        </p:spPr>
        <p:txBody>
          <a:bodyPr wrap="square" rtlCol="0">
            <a:spAutoFit/>
          </a:bodyPr>
          <a:lstStyle/>
          <a:p>
            <a:pPr>
              <a:buFont typeface="Wingdings" pitchFamily="2" charset="2"/>
              <a:buChar char="v"/>
            </a:pPr>
            <a:r>
              <a:rPr lang="es-AR" dirty="0" smtClean="0"/>
              <a:t>Acción de estado declarativa. Extingue la adopción por causa contemporánea a la creación del vínculo adoptivo.</a:t>
            </a:r>
          </a:p>
          <a:p>
            <a:pPr>
              <a:buFont typeface="Wingdings" pitchFamily="2" charset="2"/>
              <a:buChar char="v"/>
            </a:pPr>
            <a:r>
              <a:rPr lang="es-AR" dirty="0" smtClean="0"/>
              <a:t>Causales de nulidad absoluta por violación de las disposiciones referidas a:</a:t>
            </a:r>
          </a:p>
          <a:p>
            <a:pPr lvl="1">
              <a:buFont typeface="Wingdings" pitchFamily="2" charset="2"/>
              <a:buChar char="v"/>
            </a:pPr>
            <a:r>
              <a:rPr lang="es-AR" dirty="0" smtClean="0"/>
              <a:t>Edad del adoptado</a:t>
            </a:r>
          </a:p>
          <a:p>
            <a:pPr lvl="1">
              <a:buFont typeface="Wingdings" pitchFamily="2" charset="2"/>
              <a:buChar char="v"/>
            </a:pPr>
            <a:r>
              <a:rPr lang="es-AR" dirty="0" smtClean="0"/>
              <a:t>Diferencia de edad entre adoptado y adoptante</a:t>
            </a:r>
          </a:p>
          <a:p>
            <a:pPr lvl="1">
              <a:buFont typeface="Wingdings" pitchFamily="2" charset="2"/>
              <a:buChar char="v"/>
            </a:pPr>
            <a:r>
              <a:rPr lang="es-AR" dirty="0" smtClean="0"/>
              <a:t>La adopción ha tenido un hecho ilícito como antecedente necesario</a:t>
            </a:r>
          </a:p>
          <a:p>
            <a:pPr lvl="1">
              <a:buFont typeface="Wingdings" pitchFamily="2" charset="2"/>
              <a:buChar char="v"/>
            </a:pPr>
            <a:r>
              <a:rPr lang="es-AR" dirty="0" smtClean="0"/>
              <a:t>Adopción simultánea por más de una persona, excepto cónyuges o convivientes</a:t>
            </a:r>
          </a:p>
          <a:p>
            <a:pPr lvl="1">
              <a:buFont typeface="Wingdings" pitchFamily="2" charset="2"/>
              <a:buChar char="v"/>
            </a:pPr>
            <a:r>
              <a:rPr lang="es-AR" dirty="0" smtClean="0"/>
              <a:t>Adopción de descendientes</a:t>
            </a:r>
          </a:p>
          <a:p>
            <a:pPr lvl="1">
              <a:buFont typeface="Wingdings" pitchFamily="2" charset="2"/>
              <a:buChar char="v"/>
            </a:pPr>
            <a:r>
              <a:rPr lang="es-AR" dirty="0" smtClean="0"/>
              <a:t>Adopción de hermanos</a:t>
            </a:r>
          </a:p>
          <a:p>
            <a:pPr lvl="1">
              <a:buFont typeface="Wingdings" pitchFamily="2" charset="2"/>
              <a:buChar char="v"/>
            </a:pPr>
            <a:r>
              <a:rPr lang="es-AR" dirty="0" smtClean="0"/>
              <a:t>La declaración judicial de la situación de </a:t>
            </a:r>
            <a:r>
              <a:rPr lang="es-AR" dirty="0" err="1" smtClean="0"/>
              <a:t>adoptabilidad</a:t>
            </a:r>
            <a:endParaRPr lang="es-AR" dirty="0" smtClean="0"/>
          </a:p>
          <a:p>
            <a:pPr lvl="1">
              <a:buFont typeface="Wingdings" pitchFamily="2" charset="2"/>
              <a:buChar char="v"/>
            </a:pPr>
            <a:r>
              <a:rPr lang="es-AR" dirty="0" smtClean="0"/>
              <a:t>La inscripción y aprobación del registro de adoptantes</a:t>
            </a:r>
          </a:p>
          <a:p>
            <a:pPr lvl="1">
              <a:buFont typeface="Wingdings" pitchFamily="2" charset="2"/>
              <a:buChar char="v"/>
            </a:pPr>
            <a:r>
              <a:rPr lang="es-AR" dirty="0" smtClean="0"/>
              <a:t>La falta de consentimiento del mayor de 10 años, a petición del adoptado</a:t>
            </a:r>
          </a:p>
          <a:p>
            <a:pPr>
              <a:buFont typeface="Wingdings" pitchFamily="2" charset="2"/>
              <a:buChar char="v"/>
            </a:pPr>
            <a:r>
              <a:rPr lang="es-AR" dirty="0" smtClean="0"/>
              <a:t>Causales de nulidad relativa por violación de las disposiciones referidas a:</a:t>
            </a:r>
          </a:p>
          <a:p>
            <a:pPr lvl="1">
              <a:buFont typeface="Wingdings" pitchFamily="2" charset="2"/>
              <a:buChar char="v"/>
            </a:pPr>
            <a:r>
              <a:rPr lang="es-AR" dirty="0" smtClean="0"/>
              <a:t>Edad mínima del adoptante</a:t>
            </a:r>
          </a:p>
          <a:p>
            <a:pPr lvl="1">
              <a:buFont typeface="Wingdings" pitchFamily="2" charset="2"/>
              <a:buChar char="v"/>
            </a:pPr>
            <a:r>
              <a:rPr lang="es-AR" dirty="0" smtClean="0"/>
              <a:t>Vicios del consentimiento</a:t>
            </a:r>
          </a:p>
          <a:p>
            <a:pPr lvl="1">
              <a:buFont typeface="Wingdings" pitchFamily="2" charset="2"/>
              <a:buChar char="v"/>
            </a:pPr>
            <a:r>
              <a:rPr lang="es-AR" dirty="0" smtClean="0"/>
              <a:t>Derecho del NNA a ser oído, a petición del adoptado</a:t>
            </a:r>
          </a:p>
          <a:p>
            <a:pPr lvl="1"/>
            <a:endParaRPr lang="es-AR"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www.udd.cl/prontus_facultades/site/artic/20070507/imag/FOTO_0220070507155319.jpg"/>
          <p:cNvPicPr>
            <a:picLocks noChangeAspect="1" noChangeArrowheads="1"/>
          </p:cNvPicPr>
          <p:nvPr/>
        </p:nvPicPr>
        <p:blipFill>
          <a:blip r:embed="rId2" cstate="print"/>
          <a:srcRect/>
          <a:stretch>
            <a:fillRect/>
          </a:stretch>
        </p:blipFill>
        <p:spPr bwMode="auto">
          <a:xfrm>
            <a:off x="683514" y="2924944"/>
            <a:ext cx="2513960" cy="1885826"/>
          </a:xfrm>
          <a:prstGeom prst="rect">
            <a:avLst/>
          </a:prstGeom>
          <a:noFill/>
          <a:ln w="9525">
            <a:noFill/>
            <a:miter lim="800000"/>
            <a:headEnd/>
            <a:tailEnd/>
          </a:ln>
        </p:spPr>
      </p:pic>
      <p:pic>
        <p:nvPicPr>
          <p:cNvPr id="9" name="Picture 2" descr="http://www.pj.gov.py/fotos/jueces.jpg"/>
          <p:cNvPicPr>
            <a:picLocks noChangeAspect="1" noChangeArrowheads="1"/>
          </p:cNvPicPr>
          <p:nvPr/>
        </p:nvPicPr>
        <p:blipFill>
          <a:blip r:embed="rId3" cstate="print"/>
          <a:srcRect/>
          <a:stretch>
            <a:fillRect/>
          </a:stretch>
        </p:blipFill>
        <p:spPr bwMode="auto">
          <a:xfrm>
            <a:off x="5508104" y="2924944"/>
            <a:ext cx="2982912" cy="1704975"/>
          </a:xfrm>
          <a:prstGeom prst="rect">
            <a:avLst/>
          </a:prstGeom>
          <a:noFill/>
          <a:ln w="9525">
            <a:noFill/>
            <a:miter lim="800000"/>
            <a:headEnd/>
            <a:tailEnd/>
          </a:ln>
        </p:spPr>
      </p:pic>
      <p:sp>
        <p:nvSpPr>
          <p:cNvPr id="2" name="1 Título"/>
          <p:cNvSpPr>
            <a:spLocks noGrp="1"/>
          </p:cNvSpPr>
          <p:nvPr>
            <p:ph type="title"/>
          </p:nvPr>
        </p:nvSpPr>
        <p:spPr>
          <a:xfrm>
            <a:off x="179512" y="0"/>
            <a:ext cx="8784976" cy="1268760"/>
          </a:xfrm>
        </p:spPr>
        <p:txBody>
          <a:bodyPr>
            <a:normAutofit/>
          </a:bodyPr>
          <a:lstStyle/>
          <a:p>
            <a:pPr algn="ctr"/>
            <a:r>
              <a:rPr lang="es-AR" sz="3600" b="1" dirty="0" smtClean="0"/>
              <a:t>EL CAMBIO MÁS SIGNIFICATIVO </a:t>
            </a:r>
            <a:br>
              <a:rPr lang="es-AR" sz="3600" b="1" dirty="0" smtClean="0"/>
            </a:br>
            <a:r>
              <a:rPr lang="es-AR" sz="3200" b="1" dirty="0" smtClean="0"/>
              <a:t>En la constitución del vínculo adoptivo</a:t>
            </a:r>
            <a:endParaRPr lang="es-AR" sz="3200" b="1" dirty="0"/>
          </a:p>
        </p:txBody>
      </p:sp>
      <p:sp>
        <p:nvSpPr>
          <p:cNvPr id="3" name="2 Marcador de contenido"/>
          <p:cNvSpPr>
            <a:spLocks noGrp="1"/>
          </p:cNvSpPr>
          <p:nvPr>
            <p:ph sz="quarter" idx="1"/>
          </p:nvPr>
        </p:nvSpPr>
        <p:spPr>
          <a:xfrm>
            <a:off x="827584" y="1628800"/>
            <a:ext cx="7992888" cy="4896544"/>
          </a:xfrm>
        </p:spPr>
        <p:txBody>
          <a:bodyPr>
            <a:normAutofit/>
          </a:bodyPr>
          <a:lstStyle/>
          <a:p>
            <a:pPr algn="ctr">
              <a:buNone/>
            </a:pPr>
            <a:r>
              <a:rPr lang="es-AR" sz="3200" b="1" dirty="0" smtClean="0">
                <a:latin typeface="+mj-lt"/>
              </a:rPr>
              <a:t>Ensamble en procura de la mejor realización del derecho de niñas, niños y adolescentes </a:t>
            </a:r>
            <a:endParaRPr lang="es-AR" sz="3200" b="1" dirty="0">
              <a:latin typeface="+mj-lt"/>
            </a:endParaRPr>
          </a:p>
        </p:txBody>
      </p:sp>
      <p:sp>
        <p:nvSpPr>
          <p:cNvPr id="4" name="3 Elipse"/>
          <p:cNvSpPr/>
          <p:nvPr/>
        </p:nvSpPr>
        <p:spPr>
          <a:xfrm rot="20556547">
            <a:off x="882002" y="3750139"/>
            <a:ext cx="3888432" cy="192251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Elipse"/>
          <p:cNvSpPr/>
          <p:nvPr/>
        </p:nvSpPr>
        <p:spPr>
          <a:xfrm rot="668932">
            <a:off x="4233990" y="3785144"/>
            <a:ext cx="3888432" cy="209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CuadroTexto"/>
          <p:cNvSpPr txBox="1"/>
          <p:nvPr/>
        </p:nvSpPr>
        <p:spPr>
          <a:xfrm rot="20542643">
            <a:off x="1282474" y="4424629"/>
            <a:ext cx="3015051" cy="1569660"/>
          </a:xfrm>
          <a:prstGeom prst="rect">
            <a:avLst/>
          </a:prstGeom>
          <a:noFill/>
          <a:ln>
            <a:noFill/>
          </a:ln>
        </p:spPr>
        <p:txBody>
          <a:bodyPr wrap="square" rtlCol="0">
            <a:spAutoFit/>
          </a:bodyPr>
          <a:lstStyle/>
          <a:p>
            <a:pPr algn="ctr"/>
            <a:r>
              <a:rPr lang="es-AR" b="1" dirty="0" smtClean="0">
                <a:latin typeface="+mj-lt"/>
              </a:rPr>
              <a:t>ÓRGANO ADMINISTRATIVO DE PROTECCIÓN INTEGRAL</a:t>
            </a:r>
            <a:endParaRPr lang="es-AR" b="1" dirty="0">
              <a:latin typeface="+mj-lt"/>
            </a:endParaRPr>
          </a:p>
        </p:txBody>
      </p:sp>
      <p:sp>
        <p:nvSpPr>
          <p:cNvPr id="7" name="6 CuadroTexto"/>
          <p:cNvSpPr txBox="1"/>
          <p:nvPr/>
        </p:nvSpPr>
        <p:spPr>
          <a:xfrm rot="761275">
            <a:off x="4562808" y="4539724"/>
            <a:ext cx="3075940" cy="1569660"/>
          </a:xfrm>
          <a:prstGeom prst="rect">
            <a:avLst/>
          </a:prstGeom>
          <a:noFill/>
        </p:spPr>
        <p:txBody>
          <a:bodyPr wrap="square" rtlCol="0">
            <a:spAutoFit/>
          </a:bodyPr>
          <a:lstStyle/>
          <a:p>
            <a:pPr algn="ctr"/>
            <a:r>
              <a:rPr lang="es-AR" b="1" dirty="0" smtClean="0">
                <a:latin typeface="+mj-lt"/>
              </a:rPr>
              <a:t>ÓRGANO JURISDICCIONAL </a:t>
            </a:r>
          </a:p>
          <a:p>
            <a:pPr algn="ctr"/>
            <a:r>
              <a:rPr lang="es-AR" b="1" dirty="0" smtClean="0">
                <a:latin typeface="+mj-lt"/>
              </a:rPr>
              <a:t>-FUERO DE FAMILIA-</a:t>
            </a:r>
            <a:endParaRPr lang="es-AR" b="1" dirty="0">
              <a:latin typeface="+mj-lt"/>
            </a:endParaRPr>
          </a:p>
        </p:txBody>
      </p:sp>
      <p:sp>
        <p:nvSpPr>
          <p:cNvPr id="10" name="9 CuadroTexto"/>
          <p:cNvSpPr txBox="1"/>
          <p:nvPr/>
        </p:nvSpPr>
        <p:spPr>
          <a:xfrm>
            <a:off x="1619672" y="6021288"/>
            <a:ext cx="5832648" cy="646331"/>
          </a:xfrm>
          <a:prstGeom prst="rect">
            <a:avLst/>
          </a:prstGeom>
          <a:noFill/>
          <a:ln>
            <a:solidFill>
              <a:schemeClr val="accent2">
                <a:lumMod val="75000"/>
              </a:schemeClr>
            </a:solidFill>
          </a:ln>
        </p:spPr>
        <p:txBody>
          <a:bodyPr wrap="square" rtlCol="0">
            <a:spAutoFit/>
          </a:bodyPr>
          <a:lstStyle/>
          <a:p>
            <a:pPr algn="ctr"/>
            <a:r>
              <a:rPr lang="es-AR" b="1" dirty="0" smtClean="0">
                <a:solidFill>
                  <a:schemeClr val="accent1">
                    <a:lumMod val="50000"/>
                  </a:schemeClr>
                </a:solidFill>
              </a:rPr>
              <a:t>NUESTRA CRÍTICA: excesiva prolongación de la intervención de los órganos administrativos</a:t>
            </a:r>
            <a:endParaRPr lang="es-AR"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43608" y="5445224"/>
            <a:ext cx="7056784" cy="646331"/>
          </a:xfrm>
          <a:prstGeom prst="rect">
            <a:avLst/>
          </a:prstGeom>
          <a:noFill/>
        </p:spPr>
        <p:txBody>
          <a:bodyPr wrap="square" rtlCol="0">
            <a:spAutoFit/>
          </a:bodyPr>
          <a:lstStyle/>
          <a:p>
            <a:pPr algn="ctr"/>
            <a:r>
              <a:rPr lang="es-AR" sz="3600" b="1" dirty="0" smtClean="0">
                <a:solidFill>
                  <a:schemeClr val="tx2"/>
                </a:solidFill>
              </a:rPr>
              <a:t>mmgalli@fcjs.unl.edu.ar</a:t>
            </a:r>
            <a:endParaRPr lang="es-AR" sz="3600" b="1" dirty="0">
              <a:solidFill>
                <a:schemeClr val="tx2"/>
              </a:solidFill>
            </a:endParaRPr>
          </a:p>
        </p:txBody>
      </p:sp>
      <p:pic>
        <p:nvPicPr>
          <p:cNvPr id="1026" name="Picture 2" descr="http://www.adeccorientaempleo.com/webwp/wp-content/uploads/2013/05/Cartas-agradecimiento.jpg"/>
          <p:cNvPicPr>
            <a:picLocks noChangeAspect="1" noChangeArrowheads="1"/>
          </p:cNvPicPr>
          <p:nvPr/>
        </p:nvPicPr>
        <p:blipFill>
          <a:blip r:embed="rId2" cstate="print"/>
          <a:srcRect/>
          <a:stretch>
            <a:fillRect/>
          </a:stretch>
        </p:blipFill>
        <p:spPr bwMode="auto">
          <a:xfrm>
            <a:off x="323528" y="836712"/>
            <a:ext cx="8368637" cy="429507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3050"/>
            <a:ext cx="9144000" cy="869950"/>
          </a:xfrm>
        </p:spPr>
        <p:txBody>
          <a:bodyPr>
            <a:normAutofit fontScale="90000"/>
          </a:bodyPr>
          <a:lstStyle/>
          <a:p>
            <a:pPr algn="ctr"/>
            <a:r>
              <a:rPr lang="es-AR" dirty="0" smtClean="0"/>
              <a:t>Muchas cosas han cambiado desde 1948…</a:t>
            </a:r>
            <a:endParaRPr lang="es-AR" dirty="0"/>
          </a:p>
        </p:txBody>
      </p:sp>
      <p:sp>
        <p:nvSpPr>
          <p:cNvPr id="3" name="2 Marcador de contenido"/>
          <p:cNvSpPr>
            <a:spLocks noGrp="1"/>
          </p:cNvSpPr>
          <p:nvPr>
            <p:ph sz="quarter" idx="2"/>
          </p:nvPr>
        </p:nvSpPr>
        <p:spPr/>
        <p:txBody>
          <a:bodyPr>
            <a:normAutofit lnSpcReduction="10000"/>
          </a:bodyPr>
          <a:lstStyle/>
          <a:p>
            <a:r>
              <a:rPr lang="es-AR" dirty="0" smtClean="0"/>
              <a:t>Valoración de la verdad como un bien</a:t>
            </a:r>
          </a:p>
          <a:p>
            <a:r>
              <a:rPr lang="es-AR" dirty="0" smtClean="0"/>
              <a:t>Aceptación de diversas formas de familia</a:t>
            </a:r>
          </a:p>
          <a:p>
            <a:r>
              <a:rPr lang="es-AR" dirty="0" smtClean="0"/>
              <a:t>Aceptación de las propias limitaciones para procrear</a:t>
            </a:r>
            <a:endParaRPr lang="es-AR" dirty="0"/>
          </a:p>
        </p:txBody>
      </p:sp>
      <p:sp>
        <p:nvSpPr>
          <p:cNvPr id="4" name="3 Marcador de contenido"/>
          <p:cNvSpPr>
            <a:spLocks noGrp="1"/>
          </p:cNvSpPr>
          <p:nvPr>
            <p:ph sz="quarter" idx="4"/>
          </p:nvPr>
        </p:nvSpPr>
        <p:spPr/>
        <p:txBody>
          <a:bodyPr/>
          <a:lstStyle/>
          <a:p>
            <a:r>
              <a:rPr lang="es-AR" dirty="0" smtClean="0"/>
              <a:t>Tecnologías aplicadas a la revelación de los vínculos biológicos</a:t>
            </a:r>
          </a:p>
          <a:p>
            <a:r>
              <a:rPr lang="es-AR" dirty="0" smtClean="0"/>
              <a:t>Tecnologías aplicadas a la generación de la vida médicamente asistida</a:t>
            </a:r>
            <a:endParaRPr lang="es-AR" dirty="0"/>
          </a:p>
        </p:txBody>
      </p:sp>
      <p:sp>
        <p:nvSpPr>
          <p:cNvPr id="5" name="4 Marcador de texto"/>
          <p:cNvSpPr>
            <a:spLocks noGrp="1"/>
          </p:cNvSpPr>
          <p:nvPr>
            <p:ph type="body" sz="quarter" idx="1"/>
          </p:nvPr>
        </p:nvSpPr>
        <p:spPr/>
        <p:txBody>
          <a:bodyPr/>
          <a:lstStyle/>
          <a:p>
            <a:pPr algn="ctr"/>
            <a:r>
              <a:rPr lang="es-AR" dirty="0" smtClean="0"/>
              <a:t>Cambios sociales</a:t>
            </a:r>
            <a:endParaRPr lang="es-AR" dirty="0"/>
          </a:p>
        </p:txBody>
      </p:sp>
      <p:sp>
        <p:nvSpPr>
          <p:cNvPr id="6" name="5 Marcador de texto"/>
          <p:cNvSpPr>
            <a:spLocks noGrp="1"/>
          </p:cNvSpPr>
          <p:nvPr>
            <p:ph type="body" sz="quarter" idx="3"/>
          </p:nvPr>
        </p:nvSpPr>
        <p:spPr/>
        <p:txBody>
          <a:bodyPr/>
          <a:lstStyle/>
          <a:p>
            <a:pPr algn="ctr"/>
            <a:r>
              <a:rPr lang="es-AR" dirty="0" smtClean="0"/>
              <a:t>Cambios tecnológicos</a:t>
            </a:r>
            <a:endParaRPr lang="es-A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t>ADOPCIÓN</a:t>
            </a:r>
            <a:endParaRPr lang="es-AR" dirty="0"/>
          </a:p>
        </p:txBody>
      </p:sp>
      <p:sp>
        <p:nvSpPr>
          <p:cNvPr id="3" name="2 Marcador de texto"/>
          <p:cNvSpPr>
            <a:spLocks noGrp="1"/>
          </p:cNvSpPr>
          <p:nvPr>
            <p:ph type="body" idx="2"/>
          </p:nvPr>
        </p:nvSpPr>
        <p:spPr/>
        <p:txBody>
          <a:bodyPr>
            <a:normAutofit/>
          </a:bodyPr>
          <a:lstStyle/>
          <a:p>
            <a:pPr algn="ctr"/>
            <a:endParaRPr lang="es-AR" sz="2000" dirty="0" smtClean="0"/>
          </a:p>
          <a:p>
            <a:pPr algn="ctr"/>
            <a:endParaRPr lang="es-AR" sz="2000" dirty="0" smtClean="0"/>
          </a:p>
          <a:p>
            <a:pPr algn="ctr"/>
            <a:r>
              <a:rPr lang="es-AR" sz="2000" dirty="0" smtClean="0"/>
              <a:t>MITOS</a:t>
            </a:r>
          </a:p>
          <a:p>
            <a:pPr algn="ctr"/>
            <a:r>
              <a:rPr lang="es-AR" sz="2000" dirty="0" smtClean="0"/>
              <a:t>Y </a:t>
            </a:r>
          </a:p>
          <a:p>
            <a:pPr algn="ctr"/>
            <a:r>
              <a:rPr lang="es-AR" sz="2000" dirty="0" smtClean="0"/>
              <a:t>REALIDADES</a:t>
            </a:r>
            <a:endParaRPr lang="es-AR" sz="2000" dirty="0"/>
          </a:p>
        </p:txBody>
      </p:sp>
      <p:sp>
        <p:nvSpPr>
          <p:cNvPr id="4" name="3 Marcador de contenido"/>
          <p:cNvSpPr>
            <a:spLocks noGrp="1"/>
          </p:cNvSpPr>
          <p:nvPr>
            <p:ph sz="quarter" idx="1"/>
          </p:nvPr>
        </p:nvSpPr>
        <p:spPr/>
        <p:txBody>
          <a:bodyPr>
            <a:normAutofit fontScale="92500" lnSpcReduction="10000"/>
          </a:bodyPr>
          <a:lstStyle/>
          <a:p>
            <a:r>
              <a:rPr lang="es-AR" dirty="0" smtClean="0"/>
              <a:t>Las personas comprometidas</a:t>
            </a:r>
          </a:p>
          <a:p>
            <a:pPr lvl="1"/>
            <a:r>
              <a:rPr lang="es-AR" dirty="0" smtClean="0"/>
              <a:t>El niño o adolescente</a:t>
            </a:r>
          </a:p>
          <a:p>
            <a:pPr lvl="1"/>
            <a:r>
              <a:rPr lang="es-AR" dirty="0" smtClean="0"/>
              <a:t>Los progenitores y su familia extensa</a:t>
            </a:r>
          </a:p>
          <a:p>
            <a:pPr lvl="1"/>
            <a:r>
              <a:rPr lang="es-AR" dirty="0" smtClean="0"/>
              <a:t>Los pretensos adoptantes</a:t>
            </a:r>
          </a:p>
          <a:p>
            <a:r>
              <a:rPr lang="es-AR" dirty="0" smtClean="0"/>
              <a:t>Los tiempos </a:t>
            </a:r>
          </a:p>
          <a:p>
            <a:pPr lvl="1"/>
            <a:r>
              <a:rPr lang="es-AR" dirty="0" smtClean="0"/>
              <a:t>Antes del proceso</a:t>
            </a:r>
          </a:p>
          <a:p>
            <a:pPr lvl="1"/>
            <a:r>
              <a:rPr lang="es-AR" dirty="0" smtClean="0"/>
              <a:t>Los tiempos del proceso</a:t>
            </a:r>
          </a:p>
          <a:p>
            <a:r>
              <a:rPr lang="es-AR" dirty="0" smtClean="0"/>
              <a:t>Los órganos del Estado</a:t>
            </a:r>
          </a:p>
          <a:p>
            <a:pPr lvl="1"/>
            <a:r>
              <a:rPr lang="es-AR" dirty="0" smtClean="0"/>
              <a:t>Administrativos</a:t>
            </a:r>
          </a:p>
          <a:p>
            <a:pPr lvl="1"/>
            <a:r>
              <a:rPr lang="es-AR" dirty="0" smtClean="0"/>
              <a:t>Judiciales</a:t>
            </a:r>
          </a:p>
          <a:p>
            <a:pPr lvl="1">
              <a:buNone/>
            </a:pPr>
            <a:endParaRPr lang="es-AR" dirty="0" smtClean="0"/>
          </a:p>
          <a:p>
            <a:pPr lvl="1">
              <a:buNone/>
            </a:pPr>
            <a:endParaRPr lang="es-AR" dirty="0" smtClean="0"/>
          </a:p>
        </p:txBody>
      </p:sp>
      <p:pic>
        <p:nvPicPr>
          <p:cNvPr id="5" name="Picture 4"/>
          <p:cNvPicPr>
            <a:picLocks noChangeAspect="1" noChangeArrowheads="1"/>
          </p:cNvPicPr>
          <p:nvPr/>
        </p:nvPicPr>
        <p:blipFill>
          <a:blip r:embed="rId2" cstate="print"/>
          <a:srcRect/>
          <a:stretch>
            <a:fillRect/>
          </a:stretch>
        </p:blipFill>
        <p:spPr bwMode="auto">
          <a:xfrm>
            <a:off x="5606231" y="4927131"/>
            <a:ext cx="3537769" cy="193086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AR" sz="4000" b="1" dirty="0" smtClean="0"/>
              <a:t>El TÍTULO 6 DEL LIBRO SEGUNDO</a:t>
            </a:r>
            <a:r>
              <a:rPr lang="es-AR" sz="4000" dirty="0" smtClean="0"/>
              <a:t/>
            </a:r>
            <a:br>
              <a:rPr lang="es-AR" sz="4000" dirty="0" smtClean="0"/>
            </a:br>
            <a:r>
              <a:rPr lang="es-AR" sz="4000" dirty="0" smtClean="0"/>
              <a:t>del Código Civil y Comercial de la Nación</a:t>
            </a:r>
            <a:endParaRPr lang="es-AR" sz="4000" dirty="0"/>
          </a:p>
        </p:txBody>
      </p:sp>
      <p:sp>
        <p:nvSpPr>
          <p:cNvPr id="3" name="2 Marcador de contenido"/>
          <p:cNvSpPr>
            <a:spLocks noGrp="1"/>
          </p:cNvSpPr>
          <p:nvPr>
            <p:ph sz="quarter" idx="1"/>
          </p:nvPr>
        </p:nvSpPr>
        <p:spPr/>
        <p:txBody>
          <a:bodyPr/>
          <a:lstStyle/>
          <a:p>
            <a:r>
              <a:rPr lang="es-AR" dirty="0" smtClean="0"/>
              <a:t>Adopción como fuente de la Filiación (art.558 CCC)</a:t>
            </a:r>
          </a:p>
          <a:p>
            <a:endParaRPr lang="es-AR" dirty="0"/>
          </a:p>
        </p:txBody>
      </p:sp>
      <p:sp>
        <p:nvSpPr>
          <p:cNvPr id="5" name="4 CuadroTexto"/>
          <p:cNvSpPr txBox="1"/>
          <p:nvPr/>
        </p:nvSpPr>
        <p:spPr>
          <a:xfrm>
            <a:off x="539552" y="2852936"/>
            <a:ext cx="4176464" cy="2954655"/>
          </a:xfrm>
          <a:prstGeom prst="rect">
            <a:avLst/>
          </a:prstGeom>
          <a:noFill/>
          <a:ln>
            <a:solidFill>
              <a:schemeClr val="accent1"/>
            </a:solidFill>
          </a:ln>
        </p:spPr>
        <p:txBody>
          <a:bodyPr wrap="square" rtlCol="0">
            <a:spAutoFit/>
          </a:bodyPr>
          <a:lstStyle/>
          <a:p>
            <a:pPr algn="ctr"/>
            <a:r>
              <a:rPr lang="es-AR" sz="2400" dirty="0" smtClean="0"/>
              <a:t>LA ADOPCIÓN</a:t>
            </a:r>
          </a:p>
          <a:p>
            <a:pPr algn="ctr"/>
            <a:r>
              <a:rPr lang="es-AR" sz="2400" dirty="0" smtClean="0"/>
              <a:t>Es el vínculo filial de origen legal, determinado por una sentencia constitutiva que emplaza en el estado de padre/madre e hijo con los alcances previstos en la ley. </a:t>
            </a:r>
          </a:p>
          <a:p>
            <a:endParaRPr lang="es-AR" dirty="0"/>
          </a:p>
        </p:txBody>
      </p:sp>
      <p:pic>
        <p:nvPicPr>
          <p:cNvPr id="22530" name="Picture 2" descr="http://4.bp.blogspot.com/-mZeB20CwX_s/TcVinuP8WxI/AAAAAAAAGvY/jaZRmuEj4Mk/s400/dAVIDE+001.jpg"/>
          <p:cNvPicPr>
            <a:picLocks noChangeAspect="1" noChangeArrowheads="1"/>
          </p:cNvPicPr>
          <p:nvPr/>
        </p:nvPicPr>
        <p:blipFill>
          <a:blip r:embed="rId2" cstate="print"/>
          <a:srcRect/>
          <a:stretch>
            <a:fillRect/>
          </a:stretch>
        </p:blipFill>
        <p:spPr bwMode="auto">
          <a:xfrm>
            <a:off x="5076056" y="2780928"/>
            <a:ext cx="3810000" cy="311467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683568" y="260648"/>
            <a:ext cx="7772400" cy="1143000"/>
          </a:xfrm>
        </p:spPr>
        <p:txBody>
          <a:bodyPr>
            <a:normAutofit fontScale="90000"/>
          </a:bodyPr>
          <a:lstStyle/>
          <a:p>
            <a:pPr algn="ctr"/>
            <a:r>
              <a:rPr lang="es-AR" b="1" dirty="0" smtClean="0"/>
              <a:t>ADOPCIÓN</a:t>
            </a:r>
            <a:r>
              <a:rPr lang="es-AR" dirty="0" smtClean="0"/>
              <a:t/>
            </a:r>
            <a:br>
              <a:rPr lang="es-AR" dirty="0" smtClean="0"/>
            </a:br>
            <a:r>
              <a:rPr lang="es-AR" sz="2800" dirty="0" smtClean="0"/>
              <a:t>Concepto -Artículo 594-</a:t>
            </a:r>
            <a:endParaRPr lang="es-AR" dirty="0"/>
          </a:p>
        </p:txBody>
      </p:sp>
      <p:sp>
        <p:nvSpPr>
          <p:cNvPr id="4" name="3 Subtítulo"/>
          <p:cNvSpPr txBox="1">
            <a:spLocks noGrp="1"/>
          </p:cNvSpPr>
          <p:nvPr>
            <p:ph type="subTitle" idx="1"/>
          </p:nvPr>
        </p:nvSpPr>
        <p:spPr>
          <a:xfrm>
            <a:off x="0" y="1772816"/>
            <a:ext cx="8856984" cy="2752165"/>
          </a:xfrm>
          <a:prstGeom prst="rect">
            <a:avLst/>
          </a:prstGeom>
          <a:noFill/>
          <a:ln>
            <a:noFill/>
          </a:ln>
        </p:spPr>
        <p:txBody>
          <a:bodyPr wrap="square" rtlCol="0">
            <a:spAutoFit/>
          </a:bodyPr>
          <a:lstStyle/>
          <a:p>
            <a:pPr algn="ctr"/>
            <a:r>
              <a:rPr lang="es-ES" sz="2400" b="1" dirty="0" smtClean="0">
                <a:latin typeface="+mj-lt"/>
              </a:rPr>
              <a:t>“La adopción es una institución jurídica que tiene por objeto proteger el derecho de niños, niñas y adolescentes a vivir y desarrollarse en una familia que le procure los cuidados tendientes a satisfacer sus necesidades afectivas y materiales, cuando éstos no le pueden ser proporcionados por su familia de origen.</a:t>
            </a:r>
          </a:p>
          <a:p>
            <a:pPr algn="ctr"/>
            <a:r>
              <a:rPr lang="es-ES" sz="2400" b="1" dirty="0" smtClean="0">
                <a:latin typeface="+mj-lt"/>
              </a:rPr>
              <a:t>La adopción se otorga sólo por sentencia judicial y emplaza en el estado de hijo, conforme con las disposiciones de este Código”</a:t>
            </a:r>
            <a:endParaRPr lang="es-AR" sz="2400" b="1" dirty="0">
              <a:latin typeface="+mj-lt"/>
            </a:endParaRPr>
          </a:p>
        </p:txBody>
      </p:sp>
      <p:sp>
        <p:nvSpPr>
          <p:cNvPr id="6" name="5 CuadroTexto"/>
          <p:cNvSpPr txBox="1"/>
          <p:nvPr/>
        </p:nvSpPr>
        <p:spPr>
          <a:xfrm>
            <a:off x="2555776" y="6093296"/>
            <a:ext cx="6336704" cy="646331"/>
          </a:xfrm>
          <a:prstGeom prst="rect">
            <a:avLst/>
          </a:prstGeom>
          <a:noFill/>
        </p:spPr>
        <p:txBody>
          <a:bodyPr wrap="square" rtlCol="0">
            <a:spAutoFit/>
          </a:bodyPr>
          <a:lstStyle/>
          <a:p>
            <a:r>
              <a:rPr lang="es-AR" b="1" dirty="0" smtClean="0">
                <a:solidFill>
                  <a:schemeClr val="bg1"/>
                </a:solidFill>
              </a:rPr>
              <a:t>Pone el acento en la finalidad, pero no abarca la adopción de integración y la de mayores o emancipados</a:t>
            </a:r>
            <a:endParaRPr lang="es-AR" b="1" dirty="0">
              <a:solidFill>
                <a:schemeClr val="bg1"/>
              </a:solidFill>
            </a:endParaRPr>
          </a:p>
        </p:txBody>
      </p:sp>
      <p:sp>
        <p:nvSpPr>
          <p:cNvPr id="7" name="6 CuadroTexto"/>
          <p:cNvSpPr txBox="1"/>
          <p:nvPr/>
        </p:nvSpPr>
        <p:spPr>
          <a:xfrm>
            <a:off x="539552" y="6237312"/>
            <a:ext cx="1512168" cy="369332"/>
          </a:xfrm>
          <a:prstGeom prst="rect">
            <a:avLst/>
          </a:prstGeom>
          <a:noFill/>
        </p:spPr>
        <p:txBody>
          <a:bodyPr wrap="square" rtlCol="0">
            <a:spAutoFit/>
          </a:bodyPr>
          <a:lstStyle/>
          <a:p>
            <a:pPr algn="r"/>
            <a:r>
              <a:rPr lang="es-AR" dirty="0" smtClean="0"/>
              <a:t>CRITICA:</a:t>
            </a:r>
            <a:endParaRPr lang="es-A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772400" cy="648072"/>
          </a:xfrm>
        </p:spPr>
        <p:txBody>
          <a:bodyPr>
            <a:noAutofit/>
          </a:bodyPr>
          <a:lstStyle/>
          <a:p>
            <a:pPr algn="ctr"/>
            <a:r>
              <a:rPr lang="es-AR" b="1" dirty="0" smtClean="0"/>
              <a:t>PRINCIPIOS GENERALES</a:t>
            </a:r>
            <a:endParaRPr lang="es-AR" b="1" dirty="0"/>
          </a:p>
        </p:txBody>
      </p:sp>
      <p:sp>
        <p:nvSpPr>
          <p:cNvPr id="5" name="4 CuadroTexto"/>
          <p:cNvSpPr txBox="1"/>
          <p:nvPr/>
        </p:nvSpPr>
        <p:spPr>
          <a:xfrm>
            <a:off x="395536" y="1484784"/>
            <a:ext cx="8568952" cy="4401205"/>
          </a:xfrm>
          <a:prstGeom prst="rect">
            <a:avLst/>
          </a:prstGeom>
          <a:noFill/>
          <a:ln>
            <a:noFill/>
          </a:ln>
        </p:spPr>
        <p:txBody>
          <a:bodyPr wrap="square" rtlCol="0">
            <a:spAutoFit/>
          </a:bodyPr>
          <a:lstStyle/>
          <a:p>
            <a:r>
              <a:rPr lang="es-ES" sz="2000" b="1" dirty="0" smtClean="0">
                <a:latin typeface="+mj-lt"/>
              </a:rPr>
              <a:t>Art. 595: “La adopción se rige por los siguientes principios:</a:t>
            </a:r>
          </a:p>
          <a:p>
            <a:r>
              <a:rPr lang="es-ES" sz="2000" b="1" dirty="0" smtClean="0">
                <a:latin typeface="+mj-lt"/>
              </a:rPr>
              <a:t>a) el interés superior del niño;</a:t>
            </a:r>
            <a:endParaRPr lang="es-AR" sz="2000" b="1" dirty="0" smtClean="0">
              <a:latin typeface="+mj-lt"/>
            </a:endParaRPr>
          </a:p>
          <a:p>
            <a:r>
              <a:rPr lang="es-ES" sz="2000" b="1" dirty="0" smtClean="0">
                <a:latin typeface="+mj-lt"/>
              </a:rPr>
              <a:t>b) el respeto por el derecho a la identidad;</a:t>
            </a:r>
            <a:endParaRPr lang="es-AR" sz="2000" b="1" dirty="0" smtClean="0">
              <a:latin typeface="+mj-lt"/>
            </a:endParaRPr>
          </a:p>
          <a:p>
            <a:r>
              <a:rPr lang="es-ES" sz="2000" b="1" dirty="0" smtClean="0">
                <a:latin typeface="+mj-lt"/>
              </a:rPr>
              <a:t>c) el agotamiento de las posibilidades de permanencia en la familia de origen o ampliada;</a:t>
            </a:r>
            <a:endParaRPr lang="es-AR" sz="2000" b="1" dirty="0" smtClean="0">
              <a:latin typeface="+mj-lt"/>
            </a:endParaRPr>
          </a:p>
          <a:p>
            <a:r>
              <a:rPr lang="es-ES" sz="2000" b="1" dirty="0" smtClean="0">
                <a:latin typeface="+mj-lt"/>
              </a:rPr>
              <a:t>d) la preservación de los vínculos fraternos, priorizándose la adopción de grupos de hermanos en la misma familia adoptiva o, en su defecto, el mantenimiento de vínculos jurídicos entre los hermanos, excepto razones debidamente fundadas;</a:t>
            </a:r>
            <a:endParaRPr lang="es-AR" sz="2000" b="1" dirty="0" smtClean="0">
              <a:latin typeface="+mj-lt"/>
            </a:endParaRPr>
          </a:p>
          <a:p>
            <a:r>
              <a:rPr lang="es-ES" sz="2000" b="1" dirty="0" smtClean="0">
                <a:latin typeface="+mj-lt"/>
              </a:rPr>
              <a:t>e) el derecho a conocer los orígenes;</a:t>
            </a:r>
            <a:endParaRPr lang="es-AR" sz="2000" b="1" dirty="0" smtClean="0">
              <a:latin typeface="+mj-lt"/>
            </a:endParaRPr>
          </a:p>
          <a:p>
            <a:r>
              <a:rPr lang="es-ES" sz="2000" b="1" dirty="0" smtClean="0">
                <a:latin typeface="+mj-lt"/>
              </a:rPr>
              <a:t>f) el derecho del niño, niña o adolescente a ser oído y a que su opinión sea tenida en cuenta según su edad y grado de</a:t>
            </a:r>
          </a:p>
          <a:p>
            <a:r>
              <a:rPr lang="es-ES" sz="2000" b="1" dirty="0" smtClean="0">
                <a:latin typeface="+mj-lt"/>
              </a:rPr>
              <a:t> madurez, siendo obligatorio su </a:t>
            </a:r>
          </a:p>
          <a:p>
            <a:r>
              <a:rPr lang="es-ES" sz="2000" b="1" dirty="0" smtClean="0">
                <a:latin typeface="+mj-lt"/>
              </a:rPr>
              <a:t>consentimiento a partir de los DIEZ (10) años.</a:t>
            </a:r>
            <a:endParaRPr lang="es-AR" sz="2000" b="1" dirty="0">
              <a:latin typeface="+mj-lt"/>
            </a:endParaRPr>
          </a:p>
        </p:txBody>
      </p:sp>
      <p:sp>
        <p:nvSpPr>
          <p:cNvPr id="6" name="5 CuadroTexto"/>
          <p:cNvSpPr txBox="1"/>
          <p:nvPr/>
        </p:nvSpPr>
        <p:spPr>
          <a:xfrm>
            <a:off x="179512" y="6165304"/>
            <a:ext cx="8856984" cy="369332"/>
          </a:xfrm>
          <a:prstGeom prst="rect">
            <a:avLst/>
          </a:prstGeom>
          <a:noFill/>
          <a:ln w="28575">
            <a:solidFill>
              <a:schemeClr val="accent1">
                <a:lumMod val="75000"/>
              </a:schemeClr>
            </a:solidFill>
          </a:ln>
        </p:spPr>
        <p:txBody>
          <a:bodyPr wrap="square" rtlCol="0">
            <a:spAutoFit/>
          </a:bodyPr>
          <a:lstStyle/>
          <a:p>
            <a:r>
              <a:rPr lang="es-AR" dirty="0" smtClean="0"/>
              <a:t>NUESTRA OPINIÓN: Reformulación de tres principios: Interés superior, Identidad, Participación</a:t>
            </a:r>
            <a:endParaRPr lang="es-A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1.bp.blogspot.com/-mMj9yu9NKbY/TqHPjlcCdoI/AAAAAAAAAZc/lZ3flQBBMzQ/s1600/Huella-dactilar.jpg"/>
          <p:cNvPicPr>
            <a:picLocks noChangeAspect="1" noChangeArrowheads="1"/>
          </p:cNvPicPr>
          <p:nvPr/>
        </p:nvPicPr>
        <p:blipFill>
          <a:blip r:embed="rId2" cstate="print"/>
          <a:srcRect/>
          <a:stretch>
            <a:fillRect/>
          </a:stretch>
        </p:blipFill>
        <p:spPr bwMode="auto">
          <a:xfrm>
            <a:off x="-108520" y="2276872"/>
            <a:ext cx="3171825" cy="3810000"/>
          </a:xfrm>
          <a:prstGeom prst="rect">
            <a:avLst/>
          </a:prstGeom>
          <a:noFill/>
        </p:spPr>
      </p:pic>
      <p:sp>
        <p:nvSpPr>
          <p:cNvPr id="2" name="1 Título"/>
          <p:cNvSpPr>
            <a:spLocks noGrp="1"/>
          </p:cNvSpPr>
          <p:nvPr>
            <p:ph type="title"/>
          </p:nvPr>
        </p:nvSpPr>
        <p:spPr>
          <a:xfrm>
            <a:off x="323528" y="332656"/>
            <a:ext cx="8568952" cy="724942"/>
          </a:xfrm>
        </p:spPr>
        <p:txBody>
          <a:bodyPr>
            <a:normAutofit fontScale="90000"/>
          </a:bodyPr>
          <a:lstStyle/>
          <a:p>
            <a:pPr algn="ctr"/>
            <a:r>
              <a:rPr lang="es-AR" sz="3600" b="1" dirty="0" smtClean="0"/>
              <a:t>DERECHO A CONOCER LOS ORÍGENES</a:t>
            </a:r>
            <a:br>
              <a:rPr lang="es-AR" sz="3600" b="1" dirty="0" smtClean="0"/>
            </a:br>
            <a:r>
              <a:rPr lang="es-AR" sz="3600" b="1" dirty="0" smtClean="0"/>
              <a:t>Arts. 596</a:t>
            </a:r>
            <a:endParaRPr lang="es-AR" sz="3600" b="1" dirty="0"/>
          </a:p>
        </p:txBody>
      </p:sp>
      <p:sp>
        <p:nvSpPr>
          <p:cNvPr id="4" name="3 Marcador de contenido"/>
          <p:cNvSpPr>
            <a:spLocks noGrp="1"/>
          </p:cNvSpPr>
          <p:nvPr>
            <p:ph sz="quarter" idx="2"/>
          </p:nvPr>
        </p:nvSpPr>
        <p:spPr>
          <a:xfrm>
            <a:off x="2447256" y="1628800"/>
            <a:ext cx="6696744" cy="5400600"/>
          </a:xfrm>
        </p:spPr>
        <p:txBody>
          <a:bodyPr>
            <a:normAutofit fontScale="92500" lnSpcReduction="20000"/>
          </a:bodyPr>
          <a:lstStyle/>
          <a:p>
            <a:r>
              <a:rPr lang="es-AR" sz="1900" b="1" dirty="0" smtClean="0">
                <a:latin typeface="Garamond" pitchFamily="18" charset="0"/>
              </a:rPr>
              <a:t>“El adoptado con edad y grado de madurez suficiente tienen derecho a conocer los datos relativos a su origen y puede acceder cuando lo requiera, al expediente judicial y administrativo en el que se tramitó su adopción y a otra información que conste en registros judiciales o administrativos.</a:t>
            </a:r>
          </a:p>
          <a:p>
            <a:r>
              <a:rPr lang="es-AR" sz="1900" b="1" dirty="0" smtClean="0">
                <a:latin typeface="Garamond" pitchFamily="18" charset="0"/>
              </a:rPr>
              <a:t>Si la persona es menor de edad, el juez puede disponer la intervención del equipo técnico del tribunal, del organismo de protección o del registro de adoptantes para que presten colaboración. La familia adoptante puede solicitar asesoramiento en los mismos organismos.</a:t>
            </a:r>
          </a:p>
          <a:p>
            <a:r>
              <a:rPr lang="es-AR" sz="1900" b="1" dirty="0" smtClean="0">
                <a:latin typeface="Garamond" pitchFamily="18" charset="0"/>
              </a:rPr>
              <a:t>El expediente judicial y administrativo debe contener la mayor cantidad de datos posibles de la identidad del niño y de su familia de origen referidos a esa origen, incluidos los relativos a enfermedades trasmisibles</a:t>
            </a:r>
          </a:p>
          <a:p>
            <a:r>
              <a:rPr lang="es-AR" sz="1900" b="1" dirty="0" smtClean="0">
                <a:latin typeface="Garamond" pitchFamily="18" charset="0"/>
              </a:rPr>
              <a:t>Los adoptantes deben comprometerse expresamente a hacer conocer sus orígenes al adoptado, quedando constancia de esa declaración en el expediente</a:t>
            </a:r>
          </a:p>
          <a:p>
            <a:r>
              <a:rPr lang="es-AR" sz="1900" b="1" dirty="0" smtClean="0">
                <a:latin typeface="Garamond" pitchFamily="18" charset="0"/>
              </a:rPr>
              <a:t>El adoptado adolescente está facultado para iniciar una acción autónoma a los fines de conocer sus orígenes. En todo caso debe contar con asistencia letrada”</a:t>
            </a:r>
          </a:p>
          <a:p>
            <a:endParaRPr lang="es-AR" b="1" dirty="0" smtClean="0">
              <a:latin typeface="Garamond" pitchFamily="18" charset="0"/>
            </a:endParaRPr>
          </a:p>
          <a:p>
            <a:endParaRPr lang="es-A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AR" dirty="0" smtClean="0"/>
              <a:t>¿Qué comprende el Derecho a conocer los orígenes?</a:t>
            </a:r>
            <a:endParaRPr lang="es-AR" dirty="0"/>
          </a:p>
        </p:txBody>
      </p:sp>
      <p:sp>
        <p:nvSpPr>
          <p:cNvPr id="3" name="2 Marcador de texto"/>
          <p:cNvSpPr>
            <a:spLocks noGrp="1"/>
          </p:cNvSpPr>
          <p:nvPr>
            <p:ph type="body" idx="2"/>
          </p:nvPr>
        </p:nvSpPr>
        <p:spPr/>
        <p:txBody>
          <a:bodyPr/>
          <a:lstStyle/>
          <a:p>
            <a:pPr algn="ctr"/>
            <a:r>
              <a:rPr lang="es-AR" dirty="0" smtClean="0"/>
              <a:t>RESPETO</a:t>
            </a:r>
          </a:p>
          <a:p>
            <a:pPr algn="ctr"/>
            <a:r>
              <a:rPr lang="es-AR" dirty="0" smtClean="0"/>
              <a:t>AMPLIO</a:t>
            </a:r>
          </a:p>
          <a:p>
            <a:pPr algn="ctr"/>
            <a:r>
              <a:rPr lang="es-AR" dirty="0" smtClean="0"/>
              <a:t>DEL</a:t>
            </a:r>
          </a:p>
          <a:p>
            <a:pPr algn="ctr"/>
            <a:r>
              <a:rPr lang="es-AR" dirty="0" smtClean="0"/>
              <a:t>DERECHO</a:t>
            </a:r>
          </a:p>
          <a:p>
            <a:pPr algn="ctr"/>
            <a:r>
              <a:rPr lang="es-AR" dirty="0" smtClean="0"/>
              <a:t>A</a:t>
            </a:r>
          </a:p>
          <a:p>
            <a:pPr algn="ctr"/>
            <a:r>
              <a:rPr lang="es-AR" dirty="0" smtClean="0"/>
              <a:t>LA</a:t>
            </a:r>
          </a:p>
          <a:p>
            <a:pPr algn="ctr"/>
            <a:r>
              <a:rPr lang="es-AR" dirty="0" smtClean="0"/>
              <a:t>IDENTIDAD</a:t>
            </a:r>
            <a:endParaRPr lang="es-AR" dirty="0"/>
          </a:p>
        </p:txBody>
      </p:sp>
      <p:sp>
        <p:nvSpPr>
          <p:cNvPr id="4" name="3 Marcador de contenido"/>
          <p:cNvSpPr>
            <a:spLocks noGrp="1"/>
          </p:cNvSpPr>
          <p:nvPr>
            <p:ph sz="quarter" idx="1"/>
          </p:nvPr>
        </p:nvSpPr>
        <p:spPr>
          <a:xfrm>
            <a:off x="2411760" y="1844824"/>
            <a:ext cx="6400800" cy="4419600"/>
          </a:xfrm>
        </p:spPr>
        <p:txBody>
          <a:bodyPr>
            <a:normAutofit fontScale="85000" lnSpcReduction="20000"/>
          </a:bodyPr>
          <a:lstStyle/>
          <a:p>
            <a:r>
              <a:rPr lang="es-AR" dirty="0" smtClean="0"/>
              <a:t>DERECHOS DEL ADOPTADO</a:t>
            </a:r>
          </a:p>
          <a:p>
            <a:pPr lvl="1"/>
            <a:r>
              <a:rPr lang="es-AR" dirty="0" smtClean="0"/>
              <a:t>Derecho a acceder a la información completa</a:t>
            </a:r>
          </a:p>
          <a:p>
            <a:pPr lvl="1"/>
            <a:r>
              <a:rPr lang="es-AR" dirty="0" smtClean="0"/>
              <a:t>Legitimación para el ejercicio de acciones</a:t>
            </a:r>
          </a:p>
          <a:p>
            <a:pPr lvl="2"/>
            <a:r>
              <a:rPr lang="es-AR" dirty="0" smtClean="0"/>
              <a:t>Acción autónoma</a:t>
            </a:r>
          </a:p>
          <a:p>
            <a:pPr lvl="2"/>
            <a:r>
              <a:rPr lang="es-AR" dirty="0" smtClean="0"/>
              <a:t>Acciones de filiación </a:t>
            </a:r>
          </a:p>
          <a:p>
            <a:r>
              <a:rPr lang="es-AR" dirty="0" smtClean="0"/>
              <a:t>DERECHOS Y DEBERES DE LA FAMILIA ADOTIVA</a:t>
            </a:r>
          </a:p>
          <a:p>
            <a:pPr lvl="1"/>
            <a:r>
              <a:rPr lang="es-AR" dirty="0" smtClean="0"/>
              <a:t>Deber de hacer conocer sus orígenes </a:t>
            </a:r>
          </a:p>
          <a:p>
            <a:pPr lvl="1"/>
            <a:r>
              <a:rPr lang="es-AR" dirty="0" smtClean="0"/>
              <a:t>Derecho a recibir asesoramiento</a:t>
            </a:r>
          </a:p>
          <a:p>
            <a:r>
              <a:rPr lang="es-AR" dirty="0" smtClean="0"/>
              <a:t>DEBERES DEL ESTADO</a:t>
            </a:r>
          </a:p>
          <a:p>
            <a:pPr lvl="1"/>
            <a:r>
              <a:rPr lang="es-AR" dirty="0" smtClean="0"/>
              <a:t>Deber de preservar la información</a:t>
            </a:r>
          </a:p>
          <a:p>
            <a:pPr lvl="1"/>
            <a:r>
              <a:rPr lang="es-AR" dirty="0" smtClean="0"/>
              <a:t>Deber de brindar asistencia especializada</a:t>
            </a:r>
          </a:p>
          <a:p>
            <a:endParaRPr lang="es-A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557</TotalTime>
  <Words>2051</Words>
  <Application>Microsoft Office PowerPoint</Application>
  <PresentationFormat>Presentación en pantalla (4:3)</PresentationFormat>
  <Paragraphs>228</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Intermedio</vt:lpstr>
      <vt:lpstr>ADOPCIÓN</vt:lpstr>
      <vt:lpstr>Evolución del Derecho Argentino</vt:lpstr>
      <vt:lpstr>Muchas cosas han cambiado desde 1948…</vt:lpstr>
      <vt:lpstr>ADOPCIÓN</vt:lpstr>
      <vt:lpstr>El TÍTULO 6 DEL LIBRO SEGUNDO del Código Civil y Comercial de la Nación</vt:lpstr>
      <vt:lpstr>ADOPCIÓN Concepto -Artículo 594-</vt:lpstr>
      <vt:lpstr>PRINCIPIOS GENERALES</vt:lpstr>
      <vt:lpstr>DERECHO A CONOCER LOS ORÍGENES Arts. 596</vt:lpstr>
      <vt:lpstr>¿Qué comprende el Derecho a conocer los orígenes?</vt:lpstr>
      <vt:lpstr>Diapositiva 10</vt:lpstr>
      <vt:lpstr>Diapositiva 11</vt:lpstr>
      <vt:lpstr>Diapositiva 12</vt:lpstr>
      <vt:lpstr>ETAPAS PROCESALES PARA LA CONSTITUCIÓN DEL VÍNCULO POR ADOPCIÓN</vt:lpstr>
      <vt:lpstr>DECLARACIÓN JUDICIAL DE SITUACIÓN DE ADOPTABILIDAD</vt:lpstr>
      <vt:lpstr>Guardas de hecho y Entregas directas. Art. 611</vt:lpstr>
      <vt:lpstr>Diapositiva 16</vt:lpstr>
      <vt:lpstr>Madres e hijos vulnerables</vt:lpstr>
      <vt:lpstr>GUARDA CON FINES DE ADOPCIÓN</vt:lpstr>
      <vt:lpstr>JUICIO DE ADOPCIÓN</vt:lpstr>
      <vt:lpstr>TIPO ADOPTIVO</vt:lpstr>
      <vt:lpstr>Diapositiva 21</vt:lpstr>
      <vt:lpstr>Diapositiva 22</vt:lpstr>
      <vt:lpstr>ADOPCIÓN DE INTEGRACIÓN</vt:lpstr>
      <vt:lpstr>REVOCACIÓN DE LA ADOPCIÓN</vt:lpstr>
      <vt:lpstr>NULIDAD DE LA ADOPCIÓN</vt:lpstr>
      <vt:lpstr>EL CAMBIO MÁS SIGNIFICATIVO  En la constitución del vínculo adoptivo</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ANTEPROYECTO DE CÓDIGO CIVIL Y COMERCIAL DE LA NACIÓN</dc:title>
  <cp:lastModifiedBy>Malena</cp:lastModifiedBy>
  <cp:revision>52</cp:revision>
  <dcterms:modified xsi:type="dcterms:W3CDTF">2016-06-07T12:07:31Z</dcterms:modified>
</cp:coreProperties>
</file>