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87" r:id="rId3"/>
    <p:sldId id="289" r:id="rId4"/>
    <p:sldId id="288" r:id="rId5"/>
    <p:sldId id="260" r:id="rId6"/>
    <p:sldId id="262" r:id="rId7"/>
    <p:sldId id="263" r:id="rId8"/>
    <p:sldId id="265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4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Elipse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6FE35-150C-474E-AC82-C75F21B09EC7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8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D1D9-AD0F-4847-A283-D86E80D997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67101-CE73-417E-B2B1-15432C91CCD5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BB939-E4B2-4051-8617-0F6F2ED7B5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36E8-1AA4-46A3-9D0B-55E8337CC8DB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C3CCD-AB8D-40E7-9CFE-A78B9F7CCA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5F07B-445B-431D-81E4-9E1D5C810713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E99B9-6076-4D04-A2B9-2EB8AE8A6C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8BB3-DE8C-494E-B247-38B884041928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5A795-C7D9-420D-89C4-75B4B2BE9D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0F04-637A-4597-9D19-BB9BDD9BF4B3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A57A4-40AA-4E27-BB12-954E6D95D6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D3C91-12A7-4A27-9F38-2D018266C2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DF69A-4FCA-4C49-A7FE-E18FD859E481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2BD67-B174-497F-9BA1-197ECCE6408E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36243-B462-4A06-BC3C-C0941B8AC7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3D1F-B14E-4906-B57F-028CE625CF10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A13D-E686-4911-B4C0-FE6DFB6ED8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03B8-37B1-4FBC-AB41-DE1D3D8AA5A0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FB1F-D19B-42B9-A61C-AC314157B5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31389-402F-410C-8306-29473259471B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A7E8B-298A-4C42-A9A8-CBE97DC1BD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0B15F4E-1BDC-4B30-B372-695A14BB3E6F}" type="datetimeFigureOut">
              <a:rPr lang="es-ES"/>
              <a:pPr>
                <a:defRPr/>
              </a:pPr>
              <a:t>15/04/2017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4C1850-1234-434F-AF7F-896EE85382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18" r:id="rId2"/>
    <p:sldLayoutId id="2147483827" r:id="rId3"/>
    <p:sldLayoutId id="2147483819" r:id="rId4"/>
    <p:sldLayoutId id="2147483828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https://encrypted-tbn3.gstatic.com/images?q=tbn:ANd9GcQTvgwf7ROBae5p0HpMUxqH8L7FFVLSpGTs7QSohF58elpCKp8_d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7848872" cy="31950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122" name="3 CuadroTexto"/>
          <p:cNvSpPr txBox="1">
            <a:spLocks noChangeArrowheads="1"/>
          </p:cNvSpPr>
          <p:nvPr/>
        </p:nvSpPr>
        <p:spPr bwMode="auto">
          <a:xfrm>
            <a:off x="827088" y="476250"/>
            <a:ext cx="75612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4000" b="1" dirty="0">
                <a:latin typeface="Garamond" pitchFamily="18" charset="0"/>
              </a:rPr>
              <a:t>RÉGIMEN PATRIMONIAL MATRIMONIAL ARGENTINO</a:t>
            </a:r>
          </a:p>
        </p:txBody>
      </p:sp>
      <p:sp>
        <p:nvSpPr>
          <p:cNvPr id="5124" name="6 CuadroTexto"/>
          <p:cNvSpPr txBox="1">
            <a:spLocks noChangeArrowheads="1"/>
          </p:cNvSpPr>
          <p:nvPr/>
        </p:nvSpPr>
        <p:spPr bwMode="auto">
          <a:xfrm>
            <a:off x="395536" y="5165229"/>
            <a:ext cx="84978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3200" b="1" dirty="0" smtClean="0">
                <a:latin typeface="Garamond" pitchFamily="18" charset="0"/>
              </a:rPr>
              <a:t>EVOLUCIÓN LEGAL Y PROYECTOS</a:t>
            </a:r>
          </a:p>
          <a:p>
            <a:pPr algn="ctr"/>
            <a:r>
              <a:rPr lang="es-AR" sz="2000" b="1" dirty="0" err="1" smtClean="0">
                <a:latin typeface="Garamond" pitchFamily="18" charset="0"/>
              </a:rPr>
              <a:t>Abog</a:t>
            </a:r>
            <a:r>
              <a:rPr lang="es-AR" sz="2000" b="1" dirty="0">
                <a:latin typeface="Garamond" pitchFamily="18" charset="0"/>
              </a:rPr>
              <a:t>. María Magdalena </a:t>
            </a:r>
            <a:r>
              <a:rPr lang="es-AR" sz="2000" b="1" dirty="0" err="1">
                <a:latin typeface="Garamond" pitchFamily="18" charset="0"/>
              </a:rPr>
              <a:t>Galli</a:t>
            </a:r>
            <a:r>
              <a:rPr lang="es-AR" sz="2000" b="1" dirty="0">
                <a:latin typeface="Garamond" pitchFamily="18" charset="0"/>
              </a:rPr>
              <a:t> </a:t>
            </a:r>
            <a:r>
              <a:rPr lang="es-AR" sz="2000" b="1" dirty="0" err="1">
                <a:latin typeface="Garamond" pitchFamily="18" charset="0"/>
              </a:rPr>
              <a:t>Fiant</a:t>
            </a:r>
            <a:endParaRPr lang="es-AR" sz="2000" b="1" dirty="0">
              <a:latin typeface="Garamond" pitchFamily="18" charset="0"/>
            </a:endParaRPr>
          </a:p>
          <a:p>
            <a:pPr algn="ctr"/>
            <a:endParaRPr lang="es-AR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5410944" cy="219648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600" dirty="0" smtClean="0"/>
              <a:t/>
            </a:r>
            <a:br>
              <a:rPr lang="es-AR" sz="3600" dirty="0" smtClean="0"/>
            </a:br>
            <a:r>
              <a:rPr lang="es-AR" sz="3600" b="1" dirty="0" smtClean="0">
                <a:solidFill>
                  <a:srgbClr val="FFFF00"/>
                </a:solidFill>
              </a:rPr>
              <a:t>CARACTERES DEL RÉGIMEN PATRIMONIAL MATRIMONIAL VIGENTE HASTA EL 31-7-15</a:t>
            </a:r>
            <a:endParaRPr lang="es-AR" sz="3600" b="1" dirty="0">
              <a:solidFill>
                <a:srgbClr val="FFFF00"/>
              </a:solidFill>
            </a:endParaRPr>
          </a:p>
        </p:txBody>
      </p:sp>
      <p:pic>
        <p:nvPicPr>
          <p:cNvPr id="4" name="4 Imagen" descr="http://4.bp.blogspot.com/_o7_lOfm7b-8/SfyVckRjoJI/AAAAAAAAEfc/90JCVQBBBHg/s320/pastel_dinero_coraz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0648"/>
            <a:ext cx="30480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323528" y="2852936"/>
            <a:ext cx="84969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800" dirty="0" smtClean="0">
                <a:latin typeface="+mn-lt"/>
              </a:rPr>
              <a:t>Régimen único imperativo, modificable por causales legales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>
                <a:latin typeface="+mn-lt"/>
              </a:rPr>
              <a:t>Comunidad diferida, restringida a los bienes gananciales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>
                <a:latin typeface="+mn-lt"/>
              </a:rPr>
              <a:t>Gestión separada con elementos de gestión conjunta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>
                <a:latin typeface="+mn-lt"/>
              </a:rPr>
              <a:t>Responsabilidad separada por deudas, con excepciones</a:t>
            </a:r>
          </a:p>
          <a:p>
            <a:pPr>
              <a:buFont typeface="Wingdings" pitchFamily="2" charset="2"/>
              <a:buChar char="ü"/>
            </a:pPr>
            <a:r>
              <a:rPr lang="es-AR" sz="2800" dirty="0" smtClean="0">
                <a:latin typeface="+mn-lt"/>
              </a:rPr>
              <a:t>Partición por mitades</a:t>
            </a:r>
            <a:endParaRPr lang="es-A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www.eoi.es/blogs/moisesleonardo/files/2011/03/3D-Character-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424936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467544" y="476672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chemeClr val="bg1"/>
                </a:solidFill>
                <a:latin typeface="+mj-lt"/>
              </a:rPr>
              <a:t>PROYECTOS DE REFORMAS AL RÉGIMEN PATRIMONIAL MATRIMONIAL</a:t>
            </a:r>
            <a:endParaRPr lang="es-A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44208" y="476672"/>
            <a:ext cx="23762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000" b="1" dirty="0" smtClean="0">
                <a:solidFill>
                  <a:srgbClr val="002060"/>
                </a:solidFill>
                <a:latin typeface="+mj-lt"/>
              </a:rPr>
              <a:t>Nuevos matrimonios</a:t>
            </a:r>
          </a:p>
          <a:p>
            <a:endParaRPr lang="es-AR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s-AR" sz="2000" b="1" dirty="0" smtClean="0">
                <a:solidFill>
                  <a:srgbClr val="002060"/>
                </a:solidFill>
                <a:latin typeface="+mj-lt"/>
              </a:rPr>
              <a:t>Cambios socioeconómicos</a:t>
            </a:r>
          </a:p>
          <a:p>
            <a:endParaRPr lang="es-AR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s-AR" sz="2000" b="1" dirty="0" smtClean="0">
                <a:solidFill>
                  <a:srgbClr val="002060"/>
                </a:solidFill>
                <a:latin typeface="+mj-lt"/>
              </a:rPr>
              <a:t>Exigencias del bien común</a:t>
            </a:r>
          </a:p>
          <a:p>
            <a:endParaRPr lang="es-AR" sz="20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s-AR" sz="2000" b="1" dirty="0" smtClean="0">
                <a:solidFill>
                  <a:srgbClr val="002060"/>
                </a:solidFill>
                <a:latin typeface="+mj-lt"/>
              </a:rPr>
              <a:t>Autonomía de los cónyuges</a:t>
            </a:r>
            <a:endParaRPr lang="es-AR" sz="2000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b="1" dirty="0" smtClean="0"/>
              <a:t>Proyectos de Reforma del Código Civil de la primera mitad del Siglo XX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3682752" cy="4572000"/>
          </a:xfrm>
        </p:spPr>
        <p:txBody>
          <a:bodyPr/>
          <a:lstStyle/>
          <a:p>
            <a:r>
              <a:rPr lang="es-AR" dirty="0" smtClean="0"/>
              <a:t>Anteproyecto de </a:t>
            </a:r>
            <a:r>
              <a:rPr lang="es-AR" dirty="0" err="1" smtClean="0"/>
              <a:t>Bibiloni</a:t>
            </a:r>
            <a:r>
              <a:rPr lang="es-AR" dirty="0" smtClean="0"/>
              <a:t> de 1926. </a:t>
            </a:r>
            <a:r>
              <a:rPr lang="es-AR" sz="2000" dirty="0" smtClean="0"/>
              <a:t>Base del Proyecto de 1936</a:t>
            </a:r>
          </a:p>
          <a:p>
            <a:r>
              <a:rPr lang="es-AR" dirty="0" smtClean="0"/>
              <a:t>Proyecto de 1936 (</a:t>
            </a:r>
            <a:r>
              <a:rPr lang="es-AR" dirty="0" err="1" smtClean="0"/>
              <a:t>Lafaille</a:t>
            </a:r>
            <a:r>
              <a:rPr lang="es-AR" dirty="0" smtClean="0"/>
              <a:t> y Comisión) </a:t>
            </a:r>
            <a:r>
              <a:rPr lang="es-AR" sz="2000" dirty="0" smtClean="0"/>
              <a:t>No recibió tratamiento legislativo</a:t>
            </a:r>
          </a:p>
          <a:p>
            <a:r>
              <a:rPr lang="es-AR" dirty="0" smtClean="0"/>
              <a:t>Anteproyecto de 1954 (</a:t>
            </a:r>
            <a:r>
              <a:rPr lang="es-AR" dirty="0" err="1" smtClean="0"/>
              <a:t>Llambías</a:t>
            </a:r>
            <a:r>
              <a:rPr lang="es-AR" dirty="0" smtClean="0"/>
              <a:t> y Comisión) </a:t>
            </a:r>
            <a:r>
              <a:rPr lang="es-AR" sz="2000" dirty="0" smtClean="0"/>
              <a:t>No recibió tratamiento legislativo</a:t>
            </a:r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23928" y="1524000"/>
            <a:ext cx="4784208" cy="4785320"/>
          </a:xfrm>
          <a:ln w="28575">
            <a:solidFill>
              <a:srgbClr val="FCB4F7"/>
            </a:solidFill>
          </a:ln>
        </p:spPr>
        <p:txBody>
          <a:bodyPr/>
          <a:lstStyle/>
          <a:p>
            <a:pPr algn="ctr">
              <a:buNone/>
            </a:pPr>
            <a:r>
              <a:rPr lang="es-AR" dirty="0" smtClean="0">
                <a:solidFill>
                  <a:srgbClr val="FFFF00"/>
                </a:solidFill>
              </a:rPr>
              <a:t>LINEAMIENTOS GENERALES</a:t>
            </a:r>
          </a:p>
          <a:p>
            <a:pPr>
              <a:buFont typeface="Wingdings" pitchFamily="2" charset="2"/>
              <a:buChar char="Ø"/>
            </a:pPr>
            <a:r>
              <a:rPr lang="es-AR" sz="1800" b="1" dirty="0" smtClean="0">
                <a:solidFill>
                  <a:srgbClr val="FFFF00"/>
                </a:solidFill>
              </a:rPr>
              <a:t>Mantienen denominación de SOCIEDAD CONYUGAL</a:t>
            </a:r>
          </a:p>
          <a:p>
            <a:pPr>
              <a:buFont typeface="Wingdings" pitchFamily="2" charset="2"/>
              <a:buChar char="Ø"/>
            </a:pPr>
            <a:r>
              <a:rPr lang="es-AR" sz="1800" b="1" dirty="0" smtClean="0">
                <a:solidFill>
                  <a:srgbClr val="FFFF00"/>
                </a:solidFill>
              </a:rPr>
              <a:t>Desplazan la regulación, a continuación de las normas sobre matrimonio y sus efectos</a:t>
            </a:r>
          </a:p>
          <a:p>
            <a:pPr>
              <a:buFont typeface="Wingdings" pitchFamily="2" charset="2"/>
              <a:buChar char="Ø"/>
            </a:pPr>
            <a:r>
              <a:rPr lang="es-AR" sz="1800" b="1" dirty="0" smtClean="0">
                <a:solidFill>
                  <a:srgbClr val="FFFF00"/>
                </a:solidFill>
              </a:rPr>
              <a:t>Sistema único e inmutable</a:t>
            </a:r>
          </a:p>
          <a:p>
            <a:pPr>
              <a:buFont typeface="Wingdings" pitchFamily="2" charset="2"/>
              <a:buChar char="Ø"/>
            </a:pPr>
            <a:r>
              <a:rPr lang="es-AR" sz="1800" b="1" dirty="0" smtClean="0">
                <a:solidFill>
                  <a:srgbClr val="FFFF00"/>
                </a:solidFill>
              </a:rPr>
              <a:t>Prohibición de convenciones nupciales, salvo determinación de bienes y deudas, y donaciones del novio a la novia</a:t>
            </a:r>
          </a:p>
          <a:p>
            <a:pPr>
              <a:buFont typeface="Wingdings" pitchFamily="2" charset="2"/>
              <a:buChar char="Ø"/>
            </a:pPr>
            <a:r>
              <a:rPr lang="es-AR" sz="1800" b="1" dirty="0" smtClean="0">
                <a:solidFill>
                  <a:srgbClr val="FFFF00"/>
                </a:solidFill>
              </a:rPr>
              <a:t>Comunidad restringida a los gananciales, de gestión marital atenuada –peculio y bs. subrogados de la mujer-, regulación insuficiente de aspectos interno y externo de las deudas</a:t>
            </a:r>
          </a:p>
          <a:p>
            <a:pPr algn="ctr">
              <a:buNone/>
            </a:pPr>
            <a:r>
              <a:rPr lang="es-AR" sz="1800" b="1" dirty="0" smtClean="0">
                <a:solidFill>
                  <a:srgbClr val="FFFF00"/>
                </a:solidFill>
              </a:rPr>
              <a:t> </a:t>
            </a:r>
            <a:endParaRPr lang="es-AR" sz="1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/>
          <a:lstStyle/>
          <a:p>
            <a:pPr algn="ctr"/>
            <a:r>
              <a:rPr lang="es-AR" dirty="0" smtClean="0"/>
              <a:t>Nota común: </a:t>
            </a:r>
            <a:r>
              <a:rPr lang="es-AR" b="1" dirty="0" smtClean="0">
                <a:solidFill>
                  <a:srgbClr val="FFFF00"/>
                </a:solidFill>
              </a:rPr>
              <a:t>REGULACIÓN DE REGÍMENES    PATRIMONIALES ALTERNATIVOS</a:t>
            </a:r>
          </a:p>
          <a:p>
            <a:pPr lvl="1"/>
            <a:r>
              <a:rPr lang="es-AR" b="1" dirty="0" smtClean="0">
                <a:solidFill>
                  <a:schemeClr val="tx1"/>
                </a:solidFill>
              </a:rPr>
              <a:t>Código Único Civil y Comercial –Proyecto 1987- Aprobado como ley 24.032. Vetado por Decreto 2719/91</a:t>
            </a:r>
          </a:p>
          <a:p>
            <a:pPr lvl="1"/>
            <a:r>
              <a:rPr lang="es-AR" b="1" dirty="0" smtClean="0">
                <a:solidFill>
                  <a:schemeClr val="tx1"/>
                </a:solidFill>
              </a:rPr>
              <a:t>Proyecto de la Comisión designada por el P.E. por Decreto n° 468/92. Ingresa a Cámara de Senadores el 13/8/93</a:t>
            </a:r>
          </a:p>
          <a:p>
            <a:pPr lvl="1">
              <a:buNone/>
            </a:pPr>
            <a:r>
              <a:rPr lang="es-AR" b="1" dirty="0" smtClean="0">
                <a:solidFill>
                  <a:schemeClr val="tx1"/>
                </a:solidFill>
              </a:rPr>
              <a:t>		</a:t>
            </a:r>
            <a:r>
              <a:rPr lang="es-AR" sz="1800" b="1" dirty="0" smtClean="0">
                <a:solidFill>
                  <a:schemeClr val="tx1"/>
                </a:solidFill>
              </a:rPr>
              <a:t>Regulación en el Libro Primero (</a:t>
            </a:r>
            <a:r>
              <a:rPr lang="es-AR" sz="1800" b="1" dirty="0" err="1" smtClean="0">
                <a:solidFill>
                  <a:schemeClr val="tx1"/>
                </a:solidFill>
              </a:rPr>
              <a:t>arts</a:t>
            </a:r>
            <a:r>
              <a:rPr lang="es-AR" sz="1800" b="1" dirty="0" smtClean="0">
                <a:solidFill>
                  <a:schemeClr val="tx1"/>
                </a:solidFill>
              </a:rPr>
              <a:t>- 495 a 571).</a:t>
            </a:r>
            <a:endParaRPr lang="es-AR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AR" sz="1800" b="1" dirty="0" smtClean="0"/>
              <a:t>Fuentes: Cód. francés, español, belga, holandés, quebequés, italiano y alemán; jurisprudencia nacional; conclusiones de las XI Jornadas Nacionales de Derecho Civil (Belgrano´87)</a:t>
            </a:r>
          </a:p>
          <a:p>
            <a:pPr lvl="1"/>
            <a:endParaRPr lang="es-AR" b="1" dirty="0" smtClean="0"/>
          </a:p>
          <a:p>
            <a:pPr lvl="1"/>
            <a:endParaRPr lang="es-AR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lvl="1"/>
            <a:endParaRPr lang="es-AR" b="1" dirty="0">
              <a:solidFill>
                <a:srgbClr val="FFFF00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152400"/>
            <a:ext cx="8064896" cy="1620416"/>
          </a:xfrm>
          <a:ln w="28575">
            <a:solidFill>
              <a:srgbClr val="FCB4F7"/>
            </a:solidFill>
          </a:ln>
        </p:spPr>
        <p:txBody>
          <a:bodyPr>
            <a:noAutofit/>
          </a:bodyPr>
          <a:lstStyle/>
          <a:p>
            <a:pPr algn="ctr"/>
            <a:r>
              <a:rPr lang="es-AR" sz="3200" b="1" dirty="0" smtClean="0"/>
              <a:t>Procesos de Reforma del Código Civil </a:t>
            </a:r>
            <a:r>
              <a:rPr lang="es-AR" sz="3200" b="1" dirty="0" smtClean="0"/>
              <a:t/>
            </a:r>
            <a:br>
              <a:rPr lang="es-AR" sz="3200" b="1" dirty="0" smtClean="0"/>
            </a:br>
            <a:r>
              <a:rPr lang="es-AR" sz="3200" b="1" dirty="0" smtClean="0"/>
              <a:t>a </a:t>
            </a:r>
            <a:r>
              <a:rPr lang="es-AR" sz="3200" b="1" dirty="0" smtClean="0"/>
              <a:t>partir de 1980. </a:t>
            </a:r>
            <a:br>
              <a:rPr lang="es-AR" sz="3200" b="1" dirty="0" smtClean="0"/>
            </a:br>
            <a:r>
              <a:rPr lang="es-AR" sz="3200" b="1" dirty="0" smtClean="0"/>
              <a:t>Unificación de los Códigos civil y comercial</a:t>
            </a:r>
            <a:endParaRPr lang="es-A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solidFill>
                  <a:schemeClr val="tx1"/>
                </a:solidFill>
              </a:rPr>
              <a:t>Proyecto de la Comisión designada por el P.E. por Decreto n° 468/92 </a:t>
            </a:r>
            <a:endParaRPr lang="es-AR" sz="2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smtClean="0"/>
              <a:t>Regulación de un régimen primario imperativo</a:t>
            </a:r>
          </a:p>
          <a:p>
            <a:r>
              <a:rPr lang="es-AR" dirty="0" smtClean="0"/>
              <a:t>Opción entre tres regímenes</a:t>
            </a:r>
          </a:p>
          <a:p>
            <a:r>
              <a:rPr lang="es-AR" dirty="0" smtClean="0"/>
              <a:t>Un régimen supletorio: Comunidad</a:t>
            </a:r>
          </a:p>
          <a:p>
            <a:pPr>
              <a:buNone/>
            </a:pPr>
            <a:endParaRPr lang="es-AR" dirty="0" smtClean="0"/>
          </a:p>
          <a:p>
            <a:r>
              <a:rPr lang="es-AR" sz="2000" dirty="0" smtClean="0">
                <a:solidFill>
                  <a:srgbClr val="FFFF00"/>
                </a:solidFill>
              </a:rPr>
              <a:t>Redacción del Dr. Augusto C. </a:t>
            </a:r>
            <a:r>
              <a:rPr lang="es-AR" sz="2000" dirty="0" err="1" smtClean="0">
                <a:solidFill>
                  <a:srgbClr val="FFFF00"/>
                </a:solidFill>
              </a:rPr>
              <a:t>Belluscio</a:t>
            </a:r>
            <a:r>
              <a:rPr lang="es-AR" sz="2000" dirty="0" smtClean="0">
                <a:solidFill>
                  <a:srgbClr val="FFFF00"/>
                </a:solidFill>
              </a:rPr>
              <a:t>, con su disidencia personal</a:t>
            </a:r>
            <a:endParaRPr lang="es-AR" sz="2000" dirty="0">
              <a:solidFill>
                <a:srgbClr val="FFFF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11960" y="1628800"/>
            <a:ext cx="4608512" cy="4464496"/>
          </a:xfrm>
          <a:ln w="38100">
            <a:solidFill>
              <a:srgbClr val="FCB4F7"/>
            </a:solidFill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AR" sz="3200" dirty="0" smtClean="0"/>
              <a:t>COMUNIDAD</a:t>
            </a:r>
          </a:p>
          <a:p>
            <a:pPr>
              <a:buFont typeface="Wingdings" pitchFamily="2" charset="2"/>
              <a:buChar char="q"/>
            </a:pPr>
            <a:endParaRPr lang="es-AR" sz="3200" dirty="0" smtClean="0"/>
          </a:p>
          <a:p>
            <a:pPr>
              <a:buFont typeface="Wingdings" pitchFamily="2" charset="2"/>
              <a:buChar char="q"/>
            </a:pPr>
            <a:r>
              <a:rPr lang="es-AR" sz="3200" dirty="0" smtClean="0"/>
              <a:t>SEPARACIÓN DE BIENES</a:t>
            </a:r>
          </a:p>
          <a:p>
            <a:pPr>
              <a:buFont typeface="Wingdings" pitchFamily="2" charset="2"/>
              <a:buChar char="q"/>
            </a:pPr>
            <a:endParaRPr lang="es-AR" sz="3200" dirty="0" smtClean="0"/>
          </a:p>
          <a:p>
            <a:pPr>
              <a:buFont typeface="Wingdings" pitchFamily="2" charset="2"/>
              <a:buChar char="q"/>
            </a:pPr>
            <a:r>
              <a:rPr lang="es-AR" sz="3200" dirty="0" smtClean="0"/>
              <a:t>PARTICIPACIÓN EN LAS GANANCIAS</a:t>
            </a:r>
            <a:endParaRPr lang="es-AR" sz="3200" dirty="0"/>
          </a:p>
        </p:txBody>
      </p:sp>
      <p:pic>
        <p:nvPicPr>
          <p:cNvPr id="5" name="4 Imagen" descr="http://ganardineroeninternet.9inter.net/wp-content/uploads/2013/05/plan-de-ganancias-telexfre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4869160"/>
            <a:ext cx="108988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6 Imagen" descr="http://www.masternewmedia.org/images/p2p-governance_id3929961_size4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700808"/>
            <a:ext cx="1439838" cy="109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3 Imagen" descr="http://www.refugiolegal.com.ar/imag/pie/conyug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356992"/>
            <a:ext cx="1381606" cy="98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solidFill>
                  <a:schemeClr val="tx1"/>
                </a:solidFill>
              </a:rPr>
              <a:t>Proyecto de la Comisión designada por el P.E. por Decreto n° 685/95 </a:t>
            </a:r>
            <a:endParaRPr lang="es-AR" sz="2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smtClean="0"/>
              <a:t>Regulación de un régimen primario imperativo</a:t>
            </a:r>
          </a:p>
          <a:p>
            <a:r>
              <a:rPr lang="es-AR" dirty="0" smtClean="0"/>
              <a:t>Opción entre DOS regímenes</a:t>
            </a:r>
          </a:p>
          <a:p>
            <a:r>
              <a:rPr lang="es-AR" dirty="0" smtClean="0"/>
              <a:t>Un régimen supletorio: Comunidad</a:t>
            </a:r>
          </a:p>
          <a:p>
            <a:endParaRPr lang="es-AR" dirty="0" smtClean="0"/>
          </a:p>
          <a:p>
            <a:r>
              <a:rPr lang="es-AR" sz="1800" b="1" dirty="0" err="1" smtClean="0">
                <a:solidFill>
                  <a:srgbClr val="FFFF00"/>
                </a:solidFill>
              </a:rPr>
              <a:t>Dres</a:t>
            </a:r>
            <a:r>
              <a:rPr lang="es-AR" sz="1800" b="1" dirty="0" smtClean="0">
                <a:solidFill>
                  <a:srgbClr val="FFFF00"/>
                </a:solidFill>
              </a:rPr>
              <a:t>. Héctor Alegría, Atilio Aníbal </a:t>
            </a:r>
            <a:r>
              <a:rPr lang="es-AR" sz="1800" b="1" dirty="0" err="1" smtClean="0">
                <a:solidFill>
                  <a:srgbClr val="FFFF00"/>
                </a:solidFill>
              </a:rPr>
              <a:t>Alterini</a:t>
            </a:r>
            <a:r>
              <a:rPr lang="es-AR" sz="1800" b="1" dirty="0" smtClean="0">
                <a:solidFill>
                  <a:srgbClr val="FFFF00"/>
                </a:solidFill>
              </a:rPr>
              <a:t>, Jorge </a:t>
            </a:r>
            <a:r>
              <a:rPr lang="es-AR" sz="1800" b="1" dirty="0" err="1" smtClean="0">
                <a:solidFill>
                  <a:srgbClr val="FFFF00"/>
                </a:solidFill>
              </a:rPr>
              <a:t>Alterini</a:t>
            </a:r>
            <a:r>
              <a:rPr lang="es-AR" sz="1800" b="1" dirty="0" smtClean="0">
                <a:solidFill>
                  <a:srgbClr val="FFFF00"/>
                </a:solidFill>
              </a:rPr>
              <a:t>, María Josefa Méndez Costa, Julio César Rivera y Horacio </a:t>
            </a:r>
            <a:r>
              <a:rPr lang="es-AR" sz="1800" b="1" dirty="0" err="1" smtClean="0">
                <a:solidFill>
                  <a:srgbClr val="FFFF00"/>
                </a:solidFill>
              </a:rPr>
              <a:t>Roitman</a:t>
            </a:r>
            <a:endParaRPr lang="es-AR" sz="18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s-AR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59936" cy="4464496"/>
          </a:xfrm>
          <a:ln w="38100">
            <a:solidFill>
              <a:srgbClr val="FCB4F7"/>
            </a:solidFill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AR" sz="3200" dirty="0" smtClean="0"/>
              <a:t>COMUNIDAD</a:t>
            </a:r>
          </a:p>
          <a:p>
            <a:pPr>
              <a:buFont typeface="Wingdings" pitchFamily="2" charset="2"/>
              <a:buChar char="q"/>
            </a:pPr>
            <a:endParaRPr lang="es-AR" sz="3200" dirty="0" smtClean="0"/>
          </a:p>
          <a:p>
            <a:pPr>
              <a:buFont typeface="Wingdings" pitchFamily="2" charset="2"/>
              <a:buChar char="q"/>
            </a:pPr>
            <a:endParaRPr lang="es-AR" sz="3200" dirty="0" smtClean="0"/>
          </a:p>
          <a:p>
            <a:pPr>
              <a:buFont typeface="Wingdings" pitchFamily="2" charset="2"/>
              <a:buChar char="q"/>
            </a:pPr>
            <a:endParaRPr lang="es-AR" sz="3200" dirty="0" smtClean="0"/>
          </a:p>
          <a:p>
            <a:pPr>
              <a:buFont typeface="Wingdings" pitchFamily="2" charset="2"/>
              <a:buChar char="q"/>
            </a:pPr>
            <a:r>
              <a:rPr lang="es-AR" sz="3200" dirty="0" smtClean="0"/>
              <a:t>SEPARACIÓN DE BIENES</a:t>
            </a:r>
          </a:p>
          <a:p>
            <a:pPr>
              <a:buNone/>
            </a:pPr>
            <a:endParaRPr lang="es-AR" sz="3200" dirty="0" smtClean="0"/>
          </a:p>
        </p:txBody>
      </p:sp>
      <p:pic>
        <p:nvPicPr>
          <p:cNvPr id="5" name="3 Imagen" descr="http://www.refugiolegal.com.ar/imag/pie/conyug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581128"/>
            <a:ext cx="1887343" cy="1343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6 Imagen" descr="http://www.masternewmedia.org/images/p2p-governance_id3929961_size4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5" y="2276872"/>
            <a:ext cx="1912541" cy="1456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matrimon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619647"/>
            <a:ext cx="4103687" cy="3077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195" name="2 CuadroTexto"/>
          <p:cNvSpPr txBox="1">
            <a:spLocks noChangeArrowheads="1"/>
          </p:cNvSpPr>
          <p:nvPr/>
        </p:nvSpPr>
        <p:spPr bwMode="auto">
          <a:xfrm>
            <a:off x="395288" y="476250"/>
            <a:ext cx="81371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3200" dirty="0" smtClean="0">
                <a:latin typeface="Arial Black" pitchFamily="34" charset="0"/>
              </a:rPr>
              <a:t>ANTES DEL CÓDIGI CIVIL Y COMERCIAL</a:t>
            </a:r>
            <a:endParaRPr lang="es-AR" sz="3200" dirty="0">
              <a:latin typeface="Arial Black" pitchFamily="34" charset="0"/>
            </a:endParaRPr>
          </a:p>
        </p:txBody>
      </p:sp>
      <p:sp>
        <p:nvSpPr>
          <p:cNvPr id="8196" name="3 CuadroTexto"/>
          <p:cNvSpPr txBox="1">
            <a:spLocks noChangeArrowheads="1"/>
          </p:cNvSpPr>
          <p:nvPr/>
        </p:nvSpPr>
        <p:spPr bwMode="auto">
          <a:xfrm>
            <a:off x="5364163" y="1773238"/>
            <a:ext cx="33845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>
                <a:solidFill>
                  <a:srgbClr val="FCB4F7"/>
                </a:solidFill>
                <a:latin typeface="Arial Black" pitchFamily="34" charset="0"/>
              </a:rPr>
              <a:t>RÉGIMEN ÚNICO , IMPERATIVO Y PARCIALMENTE INMUTABLE</a:t>
            </a:r>
          </a:p>
        </p:txBody>
      </p:sp>
      <p:sp>
        <p:nvSpPr>
          <p:cNvPr id="8197" name="4 CuadroTexto"/>
          <p:cNvSpPr txBox="1">
            <a:spLocks noChangeArrowheads="1"/>
          </p:cNvSpPr>
          <p:nvPr/>
        </p:nvSpPr>
        <p:spPr bwMode="auto">
          <a:xfrm>
            <a:off x="5148263" y="3716338"/>
            <a:ext cx="36718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 dirty="0">
                <a:latin typeface="Arial Black" pitchFamily="34" charset="0"/>
              </a:rPr>
              <a:t>SE HA IDO CONSTRUYENDO A LO LARGO DE </a:t>
            </a:r>
            <a:r>
              <a:rPr lang="es-AR" sz="2000" dirty="0" smtClean="0">
                <a:latin typeface="Arial Black" pitchFamily="34" charset="0"/>
              </a:rPr>
              <a:t>MÁS DE LOS </a:t>
            </a:r>
            <a:r>
              <a:rPr lang="es-AR" sz="2000" dirty="0">
                <a:latin typeface="Arial Black" pitchFamily="34" charset="0"/>
              </a:rPr>
              <a:t>AÑOS </a:t>
            </a:r>
          </a:p>
        </p:txBody>
      </p:sp>
      <p:sp>
        <p:nvSpPr>
          <p:cNvPr id="8198" name="5 CuadroTexto"/>
          <p:cNvSpPr txBox="1">
            <a:spLocks noChangeArrowheads="1"/>
          </p:cNvSpPr>
          <p:nvPr/>
        </p:nvSpPr>
        <p:spPr bwMode="auto">
          <a:xfrm>
            <a:off x="684213" y="5445125"/>
            <a:ext cx="6480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2000">
                <a:solidFill>
                  <a:srgbClr val="FCB4F7"/>
                </a:solidFill>
                <a:latin typeface="Arial Black" pitchFamily="34" charset="0"/>
              </a:rPr>
              <a:t>EVOLUCIÓN DESARMÓNICA CON OTROS ASPECTOS DEL RÉGIMEN MATRIMONIAL</a:t>
            </a:r>
          </a:p>
        </p:txBody>
      </p:sp>
      <p:sp>
        <p:nvSpPr>
          <p:cNvPr id="7" name="6 Flecha curvada hacia abajo"/>
          <p:cNvSpPr/>
          <p:nvPr/>
        </p:nvSpPr>
        <p:spPr>
          <a:xfrm rot="20035904">
            <a:off x="4382915" y="1786755"/>
            <a:ext cx="1216025" cy="73183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</a:endParaRPr>
          </a:p>
        </p:txBody>
      </p:sp>
      <p:sp>
        <p:nvSpPr>
          <p:cNvPr id="8" name="7 Flecha curvada hacia abajo"/>
          <p:cNvSpPr/>
          <p:nvPr/>
        </p:nvSpPr>
        <p:spPr>
          <a:xfrm rot="2573257">
            <a:off x="2930525" y="4465638"/>
            <a:ext cx="1216025" cy="7302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</a:endParaRPr>
          </a:p>
        </p:txBody>
      </p:sp>
      <p:sp>
        <p:nvSpPr>
          <p:cNvPr id="9" name="8 Flecha curvada hacia abajo"/>
          <p:cNvSpPr/>
          <p:nvPr/>
        </p:nvSpPr>
        <p:spPr>
          <a:xfrm>
            <a:off x="4427538" y="3213100"/>
            <a:ext cx="1216025" cy="7318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CuadroTexto"/>
          <p:cNvSpPr txBox="1">
            <a:spLocks noChangeArrowheads="1"/>
          </p:cNvSpPr>
          <p:nvPr/>
        </p:nvSpPr>
        <p:spPr bwMode="auto">
          <a:xfrm>
            <a:off x="827584" y="476672"/>
            <a:ext cx="741744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800" b="1" dirty="0" smtClean="0">
                <a:latin typeface="Garamond" pitchFamily="18" charset="0"/>
              </a:rPr>
              <a:t>Dificultades </a:t>
            </a:r>
            <a:r>
              <a:rPr lang="es-AR" sz="2800" b="1" dirty="0">
                <a:latin typeface="Garamond" pitchFamily="18" charset="0"/>
              </a:rPr>
              <a:t>que </a:t>
            </a:r>
            <a:r>
              <a:rPr lang="es-AR" sz="2800" b="1" dirty="0" smtClean="0">
                <a:latin typeface="Garamond" pitchFamily="18" charset="0"/>
              </a:rPr>
              <a:t>planteaba </a:t>
            </a:r>
            <a:r>
              <a:rPr lang="es-AR" sz="2800" b="1" dirty="0" smtClean="0">
                <a:latin typeface="Garamond" pitchFamily="18" charset="0"/>
              </a:rPr>
              <a:t>la interpretación del régimen argentino </a:t>
            </a:r>
            <a:endParaRPr lang="es-AR" sz="2800" b="1" dirty="0">
              <a:latin typeface="Garamond" pitchFamily="18" charset="0"/>
            </a:endParaRPr>
          </a:p>
        </p:txBody>
      </p:sp>
      <p:sp>
        <p:nvSpPr>
          <p:cNvPr id="7171" name="2 CuadroTexto"/>
          <p:cNvSpPr txBox="1">
            <a:spLocks noChangeArrowheads="1"/>
          </p:cNvSpPr>
          <p:nvPr/>
        </p:nvSpPr>
        <p:spPr bwMode="auto">
          <a:xfrm>
            <a:off x="1907704" y="1412776"/>
            <a:ext cx="5256213" cy="1631216"/>
          </a:xfrm>
          <a:prstGeom prst="rect">
            <a:avLst/>
          </a:prstGeom>
          <a:ln>
            <a:solidFill>
              <a:srgbClr val="FCB4F7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A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Libro II Sección III Título 2 del Código Civil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Reformas del Código y Leyes complementarias con deficiente técnica</a:t>
            </a:r>
          </a:p>
        </p:txBody>
      </p:sp>
      <p:sp>
        <p:nvSpPr>
          <p:cNvPr id="4" name="3 Flecha abajo"/>
          <p:cNvSpPr/>
          <p:nvPr/>
        </p:nvSpPr>
        <p:spPr>
          <a:xfrm rot="17446992">
            <a:off x="1629569" y="3777457"/>
            <a:ext cx="484187" cy="977900"/>
          </a:xfrm>
          <a:prstGeom prst="downArrow">
            <a:avLst>
              <a:gd name="adj1" fmla="val 50000"/>
              <a:gd name="adj2" fmla="val 52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7173" name="4 CuadroTexto"/>
          <p:cNvSpPr txBox="1">
            <a:spLocks noChangeArrowheads="1"/>
          </p:cNvSpPr>
          <p:nvPr/>
        </p:nvSpPr>
        <p:spPr bwMode="auto">
          <a:xfrm>
            <a:off x="2843808" y="3501008"/>
            <a:ext cx="590433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2400" dirty="0">
                <a:latin typeface="Arial Black" pitchFamily="34" charset="0"/>
              </a:rPr>
              <a:t> </a:t>
            </a:r>
            <a:r>
              <a:rPr lang="es-AR" sz="2400" b="1" dirty="0">
                <a:latin typeface="Garamond" pitchFamily="18" charset="0"/>
              </a:rPr>
              <a:t>Normas vigentes y aplicables</a:t>
            </a:r>
          </a:p>
          <a:p>
            <a:endParaRPr lang="es-AR" sz="2400" b="1" dirty="0">
              <a:latin typeface="Garamond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400" b="1" dirty="0">
                <a:latin typeface="Garamond" pitchFamily="18" charset="0"/>
              </a:rPr>
              <a:t> Normas dudosamente vigentes o de aplicación subordinada a una re-interpretación</a:t>
            </a:r>
          </a:p>
          <a:p>
            <a:endParaRPr lang="es-AR" sz="2400" b="1" dirty="0">
              <a:latin typeface="Garamond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400" b="1" dirty="0">
                <a:latin typeface="Garamond" pitchFamily="18" charset="0"/>
              </a:rPr>
              <a:t> Normas tácitamente derogadas</a:t>
            </a:r>
          </a:p>
        </p:txBody>
      </p:sp>
      <p:pic>
        <p:nvPicPr>
          <p:cNvPr id="6" name="5 Imagen" descr="http://bimg1.mlstatic.com/codigo-civil-argentino-1877-derecho-romano-1847-58-3-libros_MLA-F-3131330888_0920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52936"/>
            <a:ext cx="2244660" cy="2949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http://mitarima.files.wordpress.com/2008/11/ordenador_antigu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140968"/>
            <a:ext cx="2350093" cy="18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4762872" cy="2827784"/>
          </a:xfrm>
        </p:spPr>
        <p:txBody>
          <a:bodyPr/>
          <a:lstStyle/>
          <a:p>
            <a:r>
              <a:rPr lang="es-AR" dirty="0" smtClean="0"/>
              <a:t>SOCIEDAD CONYUGAL, Estructura y funcionamiento</a:t>
            </a:r>
          </a:p>
          <a:p>
            <a:endParaRPr lang="es-AR" dirty="0" smtClean="0"/>
          </a:p>
          <a:p>
            <a:r>
              <a:rPr lang="es-AR" dirty="0" smtClean="0"/>
              <a:t>UNIDAD de gestión y de responsabilidad por deudas, en cabeza del marido</a:t>
            </a:r>
          </a:p>
          <a:p>
            <a:endParaRPr lang="es-AR" dirty="0" smtClean="0"/>
          </a:p>
          <a:p>
            <a:pPr lvl="1">
              <a:buNone/>
            </a:pPr>
            <a:endParaRPr lang="es-AR" dirty="0" smtClean="0"/>
          </a:p>
          <a:p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652120" y="2060848"/>
            <a:ext cx="3113928" cy="2980928"/>
          </a:xfrm>
          <a:ln>
            <a:solidFill>
              <a:srgbClr val="FCB4F7"/>
            </a:solidFill>
            <a:prstDash val="sysDash"/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AR" sz="2000" dirty="0" smtClean="0"/>
              <a:t>Situación jurídica de varón y mujer casados</a:t>
            </a:r>
          </a:p>
          <a:p>
            <a:pPr>
              <a:buFont typeface="Wingdings" pitchFamily="2" charset="2"/>
              <a:buChar char="ü"/>
            </a:pPr>
            <a:r>
              <a:rPr lang="es-AR" sz="2000" dirty="0" smtClean="0"/>
              <a:t>Protección legal de la familia matrimonial</a:t>
            </a:r>
          </a:p>
          <a:p>
            <a:pPr>
              <a:buFont typeface="Wingdings" pitchFamily="2" charset="2"/>
              <a:buChar char="ü"/>
            </a:pPr>
            <a:r>
              <a:rPr lang="es-AR" sz="2000" dirty="0" smtClean="0"/>
              <a:t>Contexto socioeconómico</a:t>
            </a:r>
            <a:endParaRPr lang="es-AR" sz="20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652120" y="404664"/>
            <a:ext cx="3024336" cy="1327448"/>
          </a:xfrm>
          <a:ln w="38100">
            <a:solidFill>
              <a:srgbClr val="FCB4F7"/>
            </a:solidFill>
          </a:ln>
        </p:spPr>
        <p:txBody>
          <a:bodyPr>
            <a:noAutofit/>
          </a:bodyPr>
          <a:lstStyle/>
          <a:p>
            <a:pPr algn="ctr"/>
            <a:r>
              <a:rPr lang="es-AR" sz="2800" dirty="0" smtClean="0"/>
              <a:t>REGIMEN DEL CÓDIGO CIVIL DE 1871</a:t>
            </a:r>
            <a:endParaRPr lang="es-AR" sz="2800" dirty="0"/>
          </a:p>
        </p:txBody>
      </p:sp>
      <p:pic>
        <p:nvPicPr>
          <p:cNvPr id="6" name="5 Imagen" descr="http://pictures2.todocoleccion.net/fot/2007/11/12/641743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3501008"/>
            <a:ext cx="2592288" cy="19011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Imagen" descr="https://encrypted-tbn0.gstatic.com/images?q=tbn:ANd9GcQ3JvI-SsVEIXFkTiUcH2JBl_quiqjjF4EoLBW3AM95bqr6FoD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797152"/>
            <a:ext cx="2733675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4 CuadroTexto"/>
          <p:cNvSpPr txBox="1">
            <a:spLocks noChangeArrowheads="1"/>
          </p:cNvSpPr>
          <p:nvPr/>
        </p:nvSpPr>
        <p:spPr bwMode="auto">
          <a:xfrm>
            <a:off x="5220072" y="548680"/>
            <a:ext cx="3385071" cy="1692771"/>
          </a:xfrm>
          <a:prstGeom prst="rect">
            <a:avLst/>
          </a:prstGeom>
          <a:noFill/>
          <a:ln w="38100">
            <a:solidFill>
              <a:srgbClr val="FCB4F7"/>
            </a:solidFill>
            <a:prstDash val="lg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800" b="1" dirty="0" smtClean="0">
                <a:latin typeface="Garamond" pitchFamily="18" charset="0"/>
              </a:rPr>
              <a:t>DERECHOS </a:t>
            </a:r>
            <a:r>
              <a:rPr lang="es-AR" sz="2800" b="1" dirty="0">
                <a:latin typeface="Garamond" pitchFamily="18" charset="0"/>
              </a:rPr>
              <a:t>CIVILES DE LA </a:t>
            </a:r>
            <a:r>
              <a:rPr lang="es-AR" sz="2800" b="1" dirty="0" smtClean="0">
                <a:latin typeface="Garamond" pitchFamily="18" charset="0"/>
              </a:rPr>
              <a:t>MUJER</a:t>
            </a:r>
          </a:p>
          <a:p>
            <a:pPr algn="ctr"/>
            <a:r>
              <a:rPr lang="es-AR" sz="2000" b="1" dirty="0" smtClean="0">
                <a:latin typeface="Garamond" pitchFamily="18" charset="0"/>
              </a:rPr>
              <a:t>Ley 11.357 - 1926</a:t>
            </a:r>
            <a:endParaRPr lang="es-AR" sz="2000" b="1" dirty="0">
              <a:latin typeface="Garamond" pitchFamily="18" charset="0"/>
            </a:endParaRPr>
          </a:p>
        </p:txBody>
      </p:sp>
      <p:sp>
        <p:nvSpPr>
          <p:cNvPr id="12294" name="6 CuadroTexto"/>
          <p:cNvSpPr txBox="1">
            <a:spLocks noChangeArrowheads="1"/>
          </p:cNvSpPr>
          <p:nvPr/>
        </p:nvSpPr>
        <p:spPr bwMode="auto">
          <a:xfrm>
            <a:off x="4932040" y="5157192"/>
            <a:ext cx="37449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s-AR" sz="2000" b="1" dirty="0" smtClean="0">
                <a:latin typeface="Garamond" pitchFamily="18" charset="0"/>
              </a:rPr>
              <a:t>Cambios socioeconómicos</a:t>
            </a:r>
          </a:p>
          <a:p>
            <a:pPr algn="ctr">
              <a:buFont typeface="Wingdings" pitchFamily="2" charset="2"/>
              <a:buChar char="v"/>
            </a:pPr>
            <a:r>
              <a:rPr lang="es-AR" sz="2000" b="1" dirty="0" smtClean="0">
                <a:latin typeface="Garamond" pitchFamily="18" charset="0"/>
              </a:rPr>
              <a:t>Ingreso de la mujer al mundo del trabajo</a:t>
            </a:r>
            <a:endParaRPr lang="es-AR" sz="2000" b="1" dirty="0">
              <a:latin typeface="Garamond" pitchFamily="18" charset="0"/>
            </a:endParaRPr>
          </a:p>
        </p:txBody>
      </p:sp>
      <p:sp>
        <p:nvSpPr>
          <p:cNvPr id="12296" name="8 CuadroTexto"/>
          <p:cNvSpPr txBox="1">
            <a:spLocks noChangeArrowheads="1"/>
          </p:cNvSpPr>
          <p:nvPr/>
        </p:nvSpPr>
        <p:spPr bwMode="auto">
          <a:xfrm>
            <a:off x="467544" y="548680"/>
            <a:ext cx="4177159" cy="5324535"/>
          </a:xfrm>
          <a:prstGeom prst="rect">
            <a:avLst/>
          </a:prstGeom>
          <a:noFill/>
          <a:ln w="38100">
            <a:solidFill>
              <a:srgbClr val="FCB4F7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000" b="1" dirty="0">
                <a:latin typeface="Garamond" pitchFamily="18" charset="0"/>
              </a:rPr>
              <a:t>Puede ejercer profesión, oficio, empleo, etc. Sin autorización marital ni judicial</a:t>
            </a:r>
          </a:p>
          <a:p>
            <a:pPr>
              <a:buFont typeface="Wingdings" pitchFamily="2" charset="2"/>
              <a:buChar char="ü"/>
            </a:pPr>
            <a:r>
              <a:rPr lang="es-AR" sz="2000" b="1" dirty="0">
                <a:latin typeface="Garamond" pitchFamily="18" charset="0"/>
              </a:rPr>
              <a:t>Administra y dispone libremente de su peculio y de los bienes adquiridos con esos fondos</a:t>
            </a:r>
          </a:p>
          <a:p>
            <a:pPr>
              <a:buFont typeface="Wingdings" pitchFamily="2" charset="2"/>
              <a:buChar char="ü"/>
            </a:pPr>
            <a:r>
              <a:rPr lang="es-AR" sz="2000" b="1" dirty="0">
                <a:latin typeface="Garamond" pitchFamily="18" charset="0"/>
              </a:rPr>
              <a:t>Puede revocar el “mandato presunto” que ejerce su marido para la administración de sus bienes</a:t>
            </a:r>
          </a:p>
          <a:p>
            <a:pPr>
              <a:buFont typeface="Wingdings" pitchFamily="2" charset="2"/>
              <a:buChar char="ü"/>
            </a:pPr>
            <a:r>
              <a:rPr lang="es-AR" sz="2000" b="1" dirty="0">
                <a:latin typeface="Garamond" pitchFamily="18" charset="0"/>
              </a:rPr>
              <a:t>Puede formar parte de asociaciones civiles o comerciales y de sociedades cooperativas, etc.</a:t>
            </a:r>
          </a:p>
          <a:p>
            <a:pPr>
              <a:buFont typeface="Wingdings" pitchFamily="2" charset="2"/>
              <a:buChar char="ü"/>
            </a:pPr>
            <a:r>
              <a:rPr lang="es-AR" sz="2000" b="1" dirty="0">
                <a:latin typeface="Garamond" pitchFamily="18" charset="0"/>
              </a:rPr>
              <a:t>Gestión excepcional de los bs de administración marital</a:t>
            </a:r>
          </a:p>
          <a:p>
            <a:pPr>
              <a:buFont typeface="Wingdings" pitchFamily="2" charset="2"/>
              <a:buChar char="ü"/>
            </a:pPr>
            <a:r>
              <a:rPr lang="es-AR" sz="2000" b="1" dirty="0">
                <a:latin typeface="Garamond" pitchFamily="18" charset="0"/>
              </a:rPr>
              <a:t>NUEVO RÉGIMEN DE RESPONSABILIDAD POR </a:t>
            </a:r>
            <a:r>
              <a:rPr lang="es-AR" sz="2000" b="1" dirty="0" smtClean="0">
                <a:latin typeface="Garamond" pitchFamily="18" charset="0"/>
              </a:rPr>
              <a:t>DEUDAS –</a:t>
            </a:r>
            <a:r>
              <a:rPr lang="es-AR" sz="2000" b="1" dirty="0" err="1" smtClean="0">
                <a:latin typeface="Garamond" pitchFamily="18" charset="0"/>
              </a:rPr>
              <a:t>arts</a:t>
            </a:r>
            <a:r>
              <a:rPr lang="es-AR" sz="2000" b="1" dirty="0" smtClean="0">
                <a:latin typeface="Garamond" pitchFamily="18" charset="0"/>
              </a:rPr>
              <a:t> 5 y 6, hoy vigentes-</a:t>
            </a:r>
            <a:endParaRPr lang="es-AR" sz="2000" b="1" dirty="0">
              <a:latin typeface="Garamond" pitchFamily="18" charset="0"/>
            </a:endParaRPr>
          </a:p>
        </p:txBody>
      </p:sp>
      <p:pic>
        <p:nvPicPr>
          <p:cNvPr id="9" name="8 Imagen" descr="http://t2.gstatic.com/images?q=tbn:ANd9GcQNo12h65EmIuAhN8WXRqfSOmTTDAZ_m9pjQYlnfycsJCoYqnNHr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420888"/>
            <a:ext cx="3627487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4 CuadroTexto"/>
          <p:cNvSpPr txBox="1">
            <a:spLocks noChangeArrowheads="1"/>
          </p:cNvSpPr>
          <p:nvPr/>
        </p:nvSpPr>
        <p:spPr bwMode="auto">
          <a:xfrm>
            <a:off x="179512" y="260648"/>
            <a:ext cx="41044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400" b="1" dirty="0">
                <a:latin typeface="Garamond" pitchFamily="18" charset="0"/>
              </a:rPr>
              <a:t>Decreto-ley 9983 de </a:t>
            </a:r>
            <a:r>
              <a:rPr lang="es-AR" sz="2400" b="1" dirty="0" smtClean="0">
                <a:latin typeface="Garamond" pitchFamily="18" charset="0"/>
              </a:rPr>
              <a:t>1957</a:t>
            </a:r>
          </a:p>
          <a:p>
            <a:pPr algn="ctr"/>
            <a:r>
              <a:rPr lang="es-AR" sz="2400" b="1" dirty="0" smtClean="0">
                <a:latin typeface="Garamond" pitchFamily="18" charset="0"/>
              </a:rPr>
              <a:t>Ratifica </a:t>
            </a:r>
            <a:r>
              <a:rPr lang="es-AR" sz="2400" b="1" dirty="0">
                <a:latin typeface="Garamond" pitchFamily="18" charset="0"/>
              </a:rPr>
              <a:t>Convención de BOGOTÁ (2-5-48</a:t>
            </a:r>
            <a:r>
              <a:rPr lang="es-AR" sz="3200" b="1" dirty="0">
                <a:latin typeface="Garamond" pitchFamily="18" charset="0"/>
              </a:rPr>
              <a:t>)</a:t>
            </a:r>
          </a:p>
        </p:txBody>
      </p:sp>
      <p:pic>
        <p:nvPicPr>
          <p:cNvPr id="6" name="5 Imagen" descr="http://2.bp.blogspot.com/-DWo9qQuGrkw/T1UqlutUpZI/AAAAAAAAAX8/-A478sJbQcw/s1600/20061204224156-monografico-igualdad-1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3240360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7 CuadroTexto"/>
          <p:cNvSpPr txBox="1"/>
          <p:nvPr/>
        </p:nvSpPr>
        <p:spPr>
          <a:xfrm>
            <a:off x="827584" y="4869160"/>
            <a:ext cx="7632848" cy="1477328"/>
          </a:xfrm>
          <a:prstGeom prst="rect">
            <a:avLst/>
          </a:prstGeom>
          <a:noFill/>
          <a:ln w="28575">
            <a:solidFill>
              <a:srgbClr val="FCB4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“…</a:t>
            </a:r>
            <a:r>
              <a:rPr lang="es-AR" dirty="0" err="1" smtClean="0"/>
              <a:t>Ratifícanse</a:t>
            </a:r>
            <a:r>
              <a:rPr lang="es-AR" dirty="0" smtClean="0"/>
              <a:t> la "Convención Interamericana sobre concesión de los derechos civiles a la mujer" y la "Convención Interamericana sobre la concesión de los derechos políticos a la mujer", suscriptas por la Representación de la República en la Novena Conferencia Internacional Americana de Bogotá.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4427984" y="548680"/>
            <a:ext cx="4392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…VISTO: Las Convenciones Interamericanas sobre concesión de los derechos civiles y políticos a la mujer, suscriptas por la Representación de la República en la Novena Conferencia Internacional Americana de Bogotá, en 1948, y;</a:t>
            </a:r>
            <a:br>
              <a:rPr lang="es-ES" sz="1600" dirty="0" smtClean="0"/>
            </a:b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 smtClean="0"/>
              <a:t>CONSIDERANDO: Que en la Nación Argentina la legislación vigente ha equiparado a la mujer y al hombre desde el punto de vista de sus derechos civiles y políticos; Que la República ha hecho extensivos estos principios consagrados en el orden interno al campo internacional para generalizar dentro del continente americano una acción tendiente a abolir las diferencias que perjudiquen a la mujer….</a:t>
            </a:r>
            <a:br>
              <a:rPr lang="es-ES" sz="1600" dirty="0" smtClean="0"/>
            </a:b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http://cdn.blogosfere.it/mondodonna/images/Winston-e-Jane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856"/>
            <a:ext cx="2160240" cy="3227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39" name="2 CuadroTexto"/>
          <p:cNvSpPr txBox="1">
            <a:spLocks noChangeArrowheads="1"/>
          </p:cNvSpPr>
          <p:nvPr/>
        </p:nvSpPr>
        <p:spPr bwMode="auto">
          <a:xfrm>
            <a:off x="1043608" y="908720"/>
            <a:ext cx="6912000" cy="954107"/>
          </a:xfrm>
          <a:prstGeom prst="rect">
            <a:avLst/>
          </a:prstGeom>
          <a:noFill/>
          <a:ln w="28575">
            <a:solidFill>
              <a:srgbClr val="FCB4F7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800" dirty="0" smtClean="0">
                <a:latin typeface="+mj-lt"/>
              </a:rPr>
              <a:t>Modificaciones </a:t>
            </a:r>
            <a:r>
              <a:rPr lang="es-AR" sz="2800" dirty="0">
                <a:latin typeface="+mj-lt"/>
              </a:rPr>
              <a:t>al Código Civil y Leyes </a:t>
            </a:r>
            <a:r>
              <a:rPr lang="es-AR" sz="2800" dirty="0" smtClean="0">
                <a:latin typeface="+mj-lt"/>
              </a:rPr>
              <a:t>complementarias. LEY 17.711- Año 1968</a:t>
            </a:r>
            <a:endParaRPr lang="es-AR" sz="2800" dirty="0">
              <a:latin typeface="+mj-lt"/>
            </a:endParaRPr>
          </a:p>
        </p:txBody>
      </p:sp>
      <p:sp>
        <p:nvSpPr>
          <p:cNvPr id="14344" name="7 CuadroTexto"/>
          <p:cNvSpPr txBox="1">
            <a:spLocks noChangeArrowheads="1"/>
          </p:cNvSpPr>
          <p:nvPr/>
        </p:nvSpPr>
        <p:spPr bwMode="auto">
          <a:xfrm>
            <a:off x="3059832" y="3356992"/>
            <a:ext cx="5616873" cy="2554545"/>
          </a:xfrm>
          <a:prstGeom prst="rect">
            <a:avLst/>
          </a:prstGeom>
          <a:noFill/>
          <a:ln w="28575">
            <a:solidFill>
              <a:srgbClr val="FCB4F7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2400" b="1" dirty="0">
                <a:latin typeface="+mn-lt"/>
              </a:rPr>
              <a:t>PLENA CAPACIDAD CIVIL </a:t>
            </a:r>
            <a:endParaRPr lang="es-AR" sz="2400" b="1" dirty="0" smtClean="0">
              <a:latin typeface="+mn-lt"/>
            </a:endParaRPr>
          </a:p>
          <a:p>
            <a:r>
              <a:rPr lang="es-AR" sz="2400" b="1" dirty="0" smtClean="0">
                <a:latin typeface="+mn-lt"/>
              </a:rPr>
              <a:t>    DE </a:t>
            </a:r>
            <a:r>
              <a:rPr lang="es-AR" sz="2400" b="1" dirty="0">
                <a:latin typeface="+mn-lt"/>
              </a:rPr>
              <a:t>LA MUJER CASADA </a:t>
            </a:r>
            <a:endParaRPr lang="es-AR" sz="2400" b="1" dirty="0" smtClean="0">
              <a:latin typeface="+mn-lt"/>
            </a:endParaRPr>
          </a:p>
          <a:p>
            <a:endParaRPr lang="es-AR" sz="2000" b="1" dirty="0" smtClean="0">
              <a:latin typeface="+mn-lt"/>
            </a:endParaRPr>
          </a:p>
          <a:p>
            <a:endParaRPr lang="es-AR" sz="2000" b="1" dirty="0" smtClean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s-AR" sz="2400" b="1" dirty="0" smtClean="0">
                <a:latin typeface="+mn-lt"/>
              </a:rPr>
              <a:t>MODIFICA RÉGIMEN DE GESTIÓN</a:t>
            </a:r>
          </a:p>
          <a:p>
            <a:r>
              <a:rPr lang="es-AR" sz="2400" b="1" dirty="0" smtClean="0">
                <a:latin typeface="+mn-lt"/>
              </a:rPr>
              <a:t>Gestión separada con elementos de gestión </a:t>
            </a:r>
            <a:r>
              <a:rPr lang="es-AR" sz="2400" b="1" dirty="0" smtClean="0">
                <a:latin typeface="+mn-lt"/>
              </a:rPr>
              <a:t>conjunta</a:t>
            </a:r>
            <a:endParaRPr lang="es-AR" sz="24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bajo"/>
          <p:cNvSpPr/>
          <p:nvPr/>
        </p:nvSpPr>
        <p:spPr>
          <a:xfrm rot="956998">
            <a:off x="6606552" y="2875980"/>
            <a:ext cx="484188" cy="2258988"/>
          </a:xfrm>
          <a:prstGeom prst="downArrow">
            <a:avLst/>
          </a:prstGeom>
          <a:ln>
            <a:solidFill>
              <a:srgbClr val="FCB4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6390" name="5 CuadroTexto"/>
          <p:cNvSpPr txBox="1">
            <a:spLocks noChangeArrowheads="1"/>
          </p:cNvSpPr>
          <p:nvPr/>
        </p:nvSpPr>
        <p:spPr bwMode="auto">
          <a:xfrm>
            <a:off x="467544" y="4869160"/>
            <a:ext cx="8352928" cy="1200329"/>
          </a:xfrm>
          <a:prstGeom prst="rect">
            <a:avLst/>
          </a:prstGeom>
          <a:noFill/>
          <a:ln w="12700">
            <a:solidFill>
              <a:srgbClr val="FCB4F7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400" b="1" dirty="0" smtClean="0">
                <a:latin typeface="+mn-lt"/>
              </a:rPr>
              <a:t>LEY </a:t>
            </a:r>
            <a:r>
              <a:rPr lang="es-AR" sz="2400" b="1" dirty="0">
                <a:latin typeface="+mn-lt"/>
              </a:rPr>
              <a:t>25.781- año 2003</a:t>
            </a:r>
          </a:p>
          <a:p>
            <a:pPr algn="ctr"/>
            <a:r>
              <a:rPr lang="es-AR" sz="2400" b="1" dirty="0">
                <a:latin typeface="+mn-lt"/>
              </a:rPr>
              <a:t>Modifica segundo párrafo art. 1276 CC </a:t>
            </a:r>
          </a:p>
          <a:p>
            <a:pPr algn="ctr"/>
            <a:r>
              <a:rPr lang="es-AR" sz="2400" b="1" dirty="0">
                <a:latin typeface="+mn-lt"/>
              </a:rPr>
              <a:t>–gestión conjunta de los bienes de titularidad dudosa-</a:t>
            </a:r>
          </a:p>
        </p:txBody>
      </p:sp>
      <p:pic>
        <p:nvPicPr>
          <p:cNvPr id="7" name="6 Imagen" descr="http://www.webislam.com/media/2009/10/24291_un-cedaw_bi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76672"/>
            <a:ext cx="249403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611560" y="476672"/>
            <a:ext cx="4824536" cy="1200329"/>
          </a:xfrm>
          <a:prstGeom prst="rect">
            <a:avLst/>
          </a:prstGeom>
          <a:noFill/>
          <a:ln w="28575">
            <a:solidFill>
              <a:srgbClr val="FCB4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latin typeface="+mj-lt"/>
              </a:rPr>
              <a:t>CONVENCIÓN SOBRE ELIMINACIÓN DE TODAS LAS FORMAS DE DISCRIMINACIÓN CONTRA LA MUJER</a:t>
            </a:r>
          </a:p>
          <a:p>
            <a:pPr algn="ctr"/>
            <a:r>
              <a:rPr lang="es-AR" b="1" dirty="0" smtClean="0">
                <a:latin typeface="+mj-lt"/>
              </a:rPr>
              <a:t> -LEY 23.179, año 1985-</a:t>
            </a:r>
            <a:endParaRPr lang="es-AR" b="1" dirty="0">
              <a:latin typeface="+mj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1844824"/>
            <a:ext cx="58326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i="1" dirty="0" smtClean="0"/>
              <a:t>Artículo 16. 1.</a:t>
            </a:r>
          </a:p>
          <a:p>
            <a:pPr algn="ctr"/>
            <a:r>
              <a:rPr lang="es-AR" sz="1600" i="1" dirty="0" smtClean="0"/>
              <a:t>Los Estados partes adoptarán todas las medidas adecuadas para eliminar la discriminación contra la mujer en todos los asuntos relacionados con el matrimonio y las relaciones familiares y, en particular, asegurarán, en condiciones de igualdad entre hombres y mujeres: …</a:t>
            </a:r>
          </a:p>
          <a:p>
            <a:pPr algn="ctr"/>
            <a:r>
              <a:rPr lang="es-AR" sz="1600" i="1" dirty="0" smtClean="0">
                <a:solidFill>
                  <a:srgbClr val="FFFF00"/>
                </a:solidFill>
              </a:rPr>
              <a:t>h)los mismos derechos a cada uno de los cónyuges en materia de propiedad, compras, gestión, administración, goce y disposición de los bienes, tanto a título gratuito como oneroso. </a:t>
            </a:r>
            <a:r>
              <a:rPr lang="es-AR" sz="1200" dirty="0" smtClean="0">
                <a:solidFill>
                  <a:srgbClr val="FFFF00"/>
                </a:solidFill>
              </a:rPr>
              <a:t>..</a:t>
            </a:r>
          </a:p>
          <a:p>
            <a:pPr algn="ctr"/>
            <a:endParaRPr lang="es-AR" sz="1200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80112" y="2924944"/>
            <a:ext cx="3041920" cy="2376264"/>
          </a:xfrm>
          <a:ln w="12700">
            <a:solidFill>
              <a:srgbClr val="FCB4F7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AR" sz="2000" dirty="0" smtClean="0"/>
              <a:t>Modifica el art. 1217 inc. 3° -Donaciones nupciales-</a:t>
            </a:r>
          </a:p>
          <a:p>
            <a:pPr>
              <a:buFont typeface="Wingdings" pitchFamily="2" charset="2"/>
              <a:buChar char="ü"/>
            </a:pPr>
            <a:r>
              <a:rPr lang="es-AR" sz="2000" dirty="0" smtClean="0"/>
              <a:t>Varias modificaciones sólo terminológicas (ej. 1299, 1300, 1301, </a:t>
            </a:r>
            <a:r>
              <a:rPr lang="es-AR" sz="2000" dirty="0" err="1" smtClean="0"/>
              <a:t>etc</a:t>
            </a:r>
            <a:r>
              <a:rPr lang="es-AR" sz="2000" dirty="0" smtClean="0"/>
              <a:t>)</a:t>
            </a:r>
            <a:endParaRPr lang="es-AR" sz="2000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652120" y="1700808"/>
            <a:ext cx="2822848" cy="543272"/>
          </a:xfrm>
          <a:ln w="28575">
            <a:solidFill>
              <a:srgbClr val="FCB4F7"/>
            </a:solidFill>
          </a:ln>
        </p:spPr>
        <p:txBody>
          <a:bodyPr>
            <a:noAutofit/>
          </a:bodyPr>
          <a:lstStyle/>
          <a:p>
            <a:pPr algn="ctr"/>
            <a:r>
              <a:rPr lang="es-AR" sz="3600" dirty="0" smtClean="0"/>
              <a:t>Ley 26.618</a:t>
            </a:r>
            <a:endParaRPr lang="es-AR" sz="3600" dirty="0"/>
          </a:p>
        </p:txBody>
      </p:sp>
      <p:pic>
        <p:nvPicPr>
          <p:cNvPr id="5" name="4 Marcador de contenido" descr="http://www.diaadia.com.ar/files/nota_periodistica/matrimoniogay_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4968552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1129</TotalTime>
  <Words>851</Words>
  <Application>Microsoft Office PowerPoint</Application>
  <PresentationFormat>Presentación en pantalla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Papel</vt:lpstr>
      <vt:lpstr>Diapositiva 1</vt:lpstr>
      <vt:lpstr>Diapositiva 2</vt:lpstr>
      <vt:lpstr>Diapositiva 3</vt:lpstr>
      <vt:lpstr>REGIMEN DEL CÓDIGO CIVIL DE 1871</vt:lpstr>
      <vt:lpstr>Diapositiva 5</vt:lpstr>
      <vt:lpstr>Diapositiva 6</vt:lpstr>
      <vt:lpstr>Diapositiva 7</vt:lpstr>
      <vt:lpstr>Diapositiva 8</vt:lpstr>
      <vt:lpstr>Ley 26.618</vt:lpstr>
      <vt:lpstr> CARACTERES DEL RÉGIMEN PATRIMONIAL MATRIMONIAL VIGENTE HASTA EL 31-7-15</vt:lpstr>
      <vt:lpstr>Diapositiva 11</vt:lpstr>
      <vt:lpstr>Proyectos de Reforma del Código Civil de la primera mitad del Siglo XX</vt:lpstr>
      <vt:lpstr>Procesos de Reforma del Código Civil  a partir de 1980.  Unificación de los Códigos civil y comercial</vt:lpstr>
      <vt:lpstr>Proyecto de la Comisión designada por el P.E. por Decreto n° 468/92 </vt:lpstr>
      <vt:lpstr>Proyecto de la Comisión designada por el P.E. por Decreto n° 685/95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Malena</cp:lastModifiedBy>
  <cp:revision>47</cp:revision>
  <dcterms:modified xsi:type="dcterms:W3CDTF">2017-04-15T21:32:50Z</dcterms:modified>
</cp:coreProperties>
</file>