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8" autoAdjust="0"/>
    <p:restoredTop sz="90836" autoAdjust="0"/>
  </p:normalViewPr>
  <p:slideViewPr>
    <p:cSldViewPr>
      <p:cViewPr varScale="1">
        <p:scale>
          <a:sx n="84" d="100"/>
          <a:sy n="84" d="100"/>
        </p:scale>
        <p:origin x="-9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52FE876-9AB2-422B-81EE-ABD302D9FD58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itchFamily="18" charset="0"/>
              </a:defRPr>
            </a:lvl1pPr>
          </a:lstStyle>
          <a:p>
            <a:pPr>
              <a:defRPr/>
            </a:pPr>
            <a:fld id="{DCAD351D-4F91-4197-94FC-143608BDB94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8734C2-43D2-4015-8E4F-197F0E035244}" type="slidenum">
              <a:rPr lang="es-ES" smtClean="0"/>
              <a:pPr/>
              <a:t>1</a:t>
            </a:fld>
            <a:endParaRPr lang="es-ES" smtClean="0"/>
          </a:p>
        </p:txBody>
      </p:sp>
      <p:sp>
        <p:nvSpPr>
          <p:cNvPr id="20483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8" name="Line 3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dirty="0"/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ES" dirty="0"/>
              </a:p>
            </p:txBody>
          </p:sp>
        </p:grp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</p:grpSp>
      <p:sp>
        <p:nvSpPr>
          <p:cNvPr id="308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56A-1E6F-45CC-858F-061B2A1C85C9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9BFA9-7E9D-486D-8EE7-3DD37F009AF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9055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D8711-F46F-4872-AA3E-358F2FBA44C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ítulo y texto encima de l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0550" y="266700"/>
            <a:ext cx="8324850" cy="11049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43000" y="1790700"/>
            <a:ext cx="7772400" cy="21145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43000" y="4057650"/>
            <a:ext cx="7772400" cy="21145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A674-7190-4EC7-8F02-14414BFCA97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7FD9A-3A8A-45F7-AB15-9C08BB9E386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13DF6-88EA-4511-9514-6F4C77B6681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DDCE5-A731-4BCF-9EB4-401E31975EAB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AFDA5-1A66-4707-ACA9-19E18C969C3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C98FF-9D7B-4D3C-B9F3-5D367B37A722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8FE3F-B60F-4839-A45B-D5A31BAD68B3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0C23-7270-4AF6-AE34-69B20A3B0A3E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139AB-A9A3-4E07-8D61-1AC1CE4B5F5C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 dirty="0"/>
          </a:p>
        </p:txBody>
      </p:sp>
      <p:grpSp>
        <p:nvGrpSpPr>
          <p:cNvPr id="1027" name="Group 5"/>
          <p:cNvGrpSpPr>
            <a:grpSpLocks/>
          </p:cNvGrpSpPr>
          <p:nvPr/>
        </p:nvGrpSpPr>
        <p:grpSpPr bwMode="auto">
          <a:xfrm>
            <a:off x="620713" y="1447800"/>
            <a:ext cx="8523287" cy="76200"/>
            <a:chOff x="381" y="888"/>
            <a:chExt cx="5369" cy="48"/>
          </a:xfrm>
        </p:grpSpPr>
        <p:sp>
          <p:nvSpPr>
            <p:cNvPr id="2" name="Line 3"/>
            <p:cNvSpPr>
              <a:spLocks noChangeShapeType="1"/>
            </p:cNvSpPr>
            <p:nvPr/>
          </p:nvSpPr>
          <p:spPr bwMode="auto">
            <a:xfrm>
              <a:off x="381" y="936"/>
              <a:ext cx="5369" cy="0"/>
            </a:xfrm>
            <a:prstGeom prst="line">
              <a:avLst/>
            </a:prstGeom>
            <a:noFill/>
            <a:ln w="254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  <p:sp>
          <p:nvSpPr>
            <p:cNvPr id="1028" name="Line 4"/>
            <p:cNvSpPr>
              <a:spLocks noChangeShapeType="1"/>
            </p:cNvSpPr>
            <p:nvPr/>
          </p:nvSpPr>
          <p:spPr bwMode="auto">
            <a:xfrm>
              <a:off x="381" y="888"/>
              <a:ext cx="5369" cy="0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s-ES" dirty="0"/>
            </a:p>
          </p:txBody>
        </p:sp>
      </p:grp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B82E028F-29FE-44ED-B8EE-D7BC15FD2780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1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08720"/>
            <a:ext cx="7772400" cy="2520280"/>
          </a:xfrm>
        </p:spPr>
        <p:txBody>
          <a:bodyPr/>
          <a:lstStyle/>
          <a:p>
            <a:pPr eaLnBrk="1" hangingPunct="1">
              <a:defRPr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PRINCIPIOS JURÍDICOS </a:t>
            </a:r>
            <a:br>
              <a:rPr lang="es-ES" dirty="0" smtClean="0"/>
            </a:br>
            <a:r>
              <a:rPr lang="es-ES" dirty="0" smtClean="0"/>
              <a:t>en el Derecho de Familia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Código Civil y Comercial de la Nación Ley 26.994</a:t>
            </a:r>
            <a:endParaRPr lang="es-ES" dirty="0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endParaRPr lang="es-MX" smtClean="0"/>
          </a:p>
          <a:p>
            <a:pPr eaLnBrk="1" hangingPunct="1"/>
            <a:endParaRPr lang="es-MX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6: ADOPCIÓN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Crítica a la enunciación de principios del artículo 595 CCC</a:t>
            </a:r>
          </a:p>
          <a:p>
            <a:r>
              <a:rPr lang="es-AR" dirty="0" smtClean="0"/>
              <a:t>Principio del interés superior del niño</a:t>
            </a:r>
          </a:p>
          <a:p>
            <a:r>
              <a:rPr lang="es-AR" dirty="0" smtClean="0"/>
              <a:t>Principio de respeto por el derecho a la identidad</a:t>
            </a:r>
          </a:p>
          <a:p>
            <a:r>
              <a:rPr lang="es-AR" dirty="0" smtClean="0"/>
              <a:t>Derecho del niño y adolescente a ser oído y a que su opinión sea tenida en cuenta</a:t>
            </a:r>
            <a:endParaRPr lang="es-A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7: RESPONSABILIDAD PARENTAL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 del interés superior del niño</a:t>
            </a:r>
          </a:p>
          <a:p>
            <a:r>
              <a:rPr lang="es-AR" dirty="0" smtClean="0"/>
              <a:t>Principio de autonomía progresiva del hijo</a:t>
            </a:r>
          </a:p>
          <a:p>
            <a:r>
              <a:rPr lang="es-AR" dirty="0" smtClean="0"/>
              <a:t>Derecho del niño y adolescente a ser oído y a que su opinión sea tenida en cuenta</a:t>
            </a:r>
          </a:p>
          <a:p>
            <a:r>
              <a:rPr lang="es-AR" dirty="0" smtClean="0"/>
              <a:t>Principio de igualdad de los padres: ausencia de previsión legal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8: PROCESOS DE FAMILIA. Principios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43000" y="1790700"/>
            <a:ext cx="7772400" cy="3654524"/>
          </a:xfrm>
        </p:spPr>
        <p:txBody>
          <a:bodyPr/>
          <a:lstStyle/>
          <a:p>
            <a:r>
              <a:rPr lang="es-AR" dirty="0" smtClean="0"/>
              <a:t>Tutela judicial efectiva</a:t>
            </a:r>
          </a:p>
          <a:p>
            <a:r>
              <a:rPr lang="es-AR" dirty="0" smtClean="0"/>
              <a:t>Inmediación</a:t>
            </a:r>
          </a:p>
          <a:p>
            <a:r>
              <a:rPr lang="es-AR" dirty="0" smtClean="0"/>
              <a:t>Buena fe y lealtad procesal</a:t>
            </a:r>
          </a:p>
          <a:p>
            <a:r>
              <a:rPr lang="es-AR" dirty="0" smtClean="0"/>
              <a:t>Oficiosidad</a:t>
            </a:r>
          </a:p>
          <a:p>
            <a:r>
              <a:rPr lang="es-AR" dirty="0" smtClean="0"/>
              <a:t>Oralidad</a:t>
            </a:r>
          </a:p>
          <a:p>
            <a:r>
              <a:rPr lang="es-AR" dirty="0" smtClean="0"/>
              <a:t>Acceso limitado al expediente</a:t>
            </a:r>
          </a:p>
          <a:p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537321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dirty="0" smtClean="0"/>
              <a:t>Acceso a la Justicia, Solución pacífica de conflictos, Jueces especializados, Apoyo multidisciplinario, Interés superior del niño </a:t>
            </a:r>
            <a:endParaRPr lang="es-A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Funciones de los Principios jurídicos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790700"/>
            <a:ext cx="8591872" cy="4381500"/>
          </a:xfrm>
        </p:spPr>
        <p:txBody>
          <a:bodyPr/>
          <a:lstStyle/>
          <a:p>
            <a:r>
              <a:rPr lang="es-ES" sz="1800" dirty="0" smtClean="0"/>
              <a:t>Función </a:t>
            </a:r>
            <a:r>
              <a:rPr lang="es-ES" sz="1800" dirty="0" smtClean="0"/>
              <a:t>interpretativa, pues contribuyen a esclarecer el sentido de otras </a:t>
            </a:r>
            <a:r>
              <a:rPr lang="es-ES" sz="1800" dirty="0" smtClean="0"/>
              <a:t>normas</a:t>
            </a:r>
          </a:p>
          <a:p>
            <a:r>
              <a:rPr lang="es-ES" sz="1800" dirty="0" smtClean="0"/>
              <a:t>Función </a:t>
            </a:r>
            <a:r>
              <a:rPr lang="es-ES" sz="1800" dirty="0" smtClean="0"/>
              <a:t>directiva o programática, porque orientan al jurista en la creación de nuevas </a:t>
            </a:r>
            <a:r>
              <a:rPr lang="es-ES" sz="1800" dirty="0" smtClean="0"/>
              <a:t>normas</a:t>
            </a:r>
          </a:p>
          <a:p>
            <a:r>
              <a:rPr lang="es-ES" sz="1800" dirty="0" smtClean="0"/>
              <a:t>Función </a:t>
            </a:r>
            <a:r>
              <a:rPr lang="es-ES" sz="1800" dirty="0" err="1" smtClean="0"/>
              <a:t>integrativa</a:t>
            </a:r>
            <a:r>
              <a:rPr lang="es-ES" sz="1800" dirty="0" smtClean="0"/>
              <a:t>, en </a:t>
            </a:r>
            <a:r>
              <a:rPr lang="es-ES" sz="1800" dirty="0" smtClean="0"/>
              <a:t>cuanto ofrecen criterios para resolver casos no regulados por las </a:t>
            </a:r>
            <a:r>
              <a:rPr lang="es-ES" sz="1800" dirty="0" smtClean="0"/>
              <a:t>normas</a:t>
            </a:r>
          </a:p>
          <a:p>
            <a:r>
              <a:rPr lang="es-ES" sz="1800" dirty="0" smtClean="0"/>
              <a:t>Función </a:t>
            </a:r>
            <a:r>
              <a:rPr lang="es-ES" sz="1800" dirty="0" smtClean="0"/>
              <a:t>limitativa referida a los márgenes de las competencias legislativa, judicial y </a:t>
            </a:r>
            <a:r>
              <a:rPr lang="es-ES" sz="1800" dirty="0" err="1" smtClean="0"/>
              <a:t>negocial</a:t>
            </a:r>
            <a:r>
              <a:rPr lang="es-ES" sz="1800" dirty="0" smtClean="0"/>
              <a:t>.</a:t>
            </a:r>
          </a:p>
          <a:p>
            <a:r>
              <a:rPr lang="es-ES" sz="1800" dirty="0" smtClean="0"/>
              <a:t>Función </a:t>
            </a:r>
            <a:r>
              <a:rPr lang="es-ES" sz="1800" dirty="0" err="1" smtClean="0"/>
              <a:t>fundamentadora</a:t>
            </a:r>
            <a:r>
              <a:rPr lang="es-ES" sz="1800" dirty="0" smtClean="0"/>
              <a:t> del ordenamiento porque legitima la validez de otras fuentes del derecho</a:t>
            </a:r>
            <a:r>
              <a:rPr lang="es-ES" sz="1800" dirty="0" smtClean="0"/>
              <a:t>,</a:t>
            </a:r>
          </a:p>
          <a:p>
            <a:r>
              <a:rPr lang="es-ES" sz="1800" dirty="0" smtClean="0"/>
              <a:t>Función </a:t>
            </a:r>
            <a:r>
              <a:rPr lang="es-ES" sz="1800" dirty="0" err="1" smtClean="0"/>
              <a:t>sistematizadora</a:t>
            </a:r>
            <a:r>
              <a:rPr lang="es-ES" sz="1800" dirty="0" smtClean="0"/>
              <a:t>, porque permiten la estructuración del material jurídico. </a:t>
            </a:r>
            <a:endParaRPr lang="es-ES" sz="1800" dirty="0" smtClean="0"/>
          </a:p>
          <a:p>
            <a:r>
              <a:rPr lang="es-ES" sz="1800" dirty="0" smtClean="0"/>
              <a:t>Función </a:t>
            </a:r>
            <a:r>
              <a:rPr lang="es-ES" sz="1800" dirty="0" smtClean="0"/>
              <a:t>finalista, porque ayudan a orientar la interpretación hacia fines más amplios, de política legislativa</a:t>
            </a:r>
            <a:r>
              <a:rPr lang="es-ES" sz="1800" dirty="0" smtClean="0"/>
              <a:t>,</a:t>
            </a:r>
          </a:p>
          <a:p>
            <a:r>
              <a:rPr lang="es-ES" sz="1800" dirty="0" smtClean="0"/>
              <a:t>Función  </a:t>
            </a:r>
            <a:r>
              <a:rPr lang="es-ES" sz="1800" dirty="0" err="1" smtClean="0"/>
              <a:t>fundante</a:t>
            </a:r>
            <a:r>
              <a:rPr lang="es-ES" sz="1800" dirty="0" smtClean="0"/>
              <a:t>, porque pueden llegar a dar lugar a creaciones </a:t>
            </a:r>
            <a:r>
              <a:rPr lang="es-ES" sz="1800" dirty="0" smtClean="0"/>
              <a:t>pretorianas</a:t>
            </a:r>
            <a:endParaRPr lang="es-A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El artículo 2 del Código</a:t>
            </a:r>
            <a:r>
              <a:rPr lang="es-AR" dirty="0" smtClean="0"/>
              <a:t/>
            </a:r>
            <a:br>
              <a:rPr lang="es-AR" dirty="0" smtClean="0"/>
            </a:b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“</a:t>
            </a:r>
            <a:r>
              <a:rPr lang="es-AR" sz="2400" i="1" dirty="0" smtClean="0"/>
              <a:t>Interpretación. La ley debe ser interpretada teniendo en cuenta sus palabras, sus finalidades, las leyes análogas, las disposiciones que surgen de los tratados sobre derechos humanos, los principios y los valores, de modo coherente con todo el ordenamiento”</a:t>
            </a:r>
          </a:p>
          <a:p>
            <a:r>
              <a:rPr lang="es-AR" sz="2400" dirty="0" smtClean="0"/>
              <a:t>Amplitud de funciones de los PRINCIPIOS a pesar de la limitación de su función en el texto legal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dirty="0" smtClean="0"/>
              <a:t>Principios en la regulación de las Relaciones de Familia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Principios expresos y principios implícitos</a:t>
            </a:r>
          </a:p>
          <a:p>
            <a:r>
              <a:rPr lang="es-AR" dirty="0" smtClean="0"/>
              <a:t>Críticas:</a:t>
            </a:r>
          </a:p>
          <a:p>
            <a:pPr lvl="1"/>
            <a:r>
              <a:rPr lang="es-AR" dirty="0" smtClean="0"/>
              <a:t>Enunciación inadecuada</a:t>
            </a:r>
          </a:p>
          <a:p>
            <a:pPr lvl="1"/>
            <a:r>
              <a:rPr lang="es-AR" dirty="0" smtClean="0"/>
              <a:t>“Principios” que no son tales</a:t>
            </a:r>
          </a:p>
          <a:p>
            <a:pPr lvl="1"/>
            <a:r>
              <a:rPr lang="es-AR" dirty="0" smtClean="0"/>
              <a:t>Ausencias</a:t>
            </a:r>
          </a:p>
          <a:p>
            <a:pPr lvl="1">
              <a:buNone/>
            </a:pPr>
            <a:endParaRPr lang="es-A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1: MATRIMONIO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 de libertad</a:t>
            </a:r>
          </a:p>
          <a:p>
            <a:r>
              <a:rPr lang="es-AR" dirty="0" smtClean="0"/>
              <a:t>Principio de igualdad</a:t>
            </a:r>
            <a:endParaRPr lang="es-AR" dirty="0" smtClean="0"/>
          </a:p>
          <a:p>
            <a:r>
              <a:rPr lang="es-AR" dirty="0" smtClean="0"/>
              <a:t>Principio de cooperación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2: RÉGIMEN PATRIMONIAL MATRIMONIAL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 de autonomía</a:t>
            </a:r>
          </a:p>
          <a:p>
            <a:r>
              <a:rPr lang="es-AR" dirty="0" smtClean="0"/>
              <a:t>Principio de cooperación</a:t>
            </a:r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3: UNIONES CONVIVENCIALES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 de libertad y sus límites</a:t>
            </a:r>
          </a:p>
          <a:p>
            <a:r>
              <a:rPr lang="es-AR" dirty="0" smtClean="0"/>
              <a:t>Principio de cooperación</a:t>
            </a:r>
          </a:p>
          <a:p>
            <a:r>
              <a:rPr lang="es-AR" dirty="0" smtClean="0"/>
              <a:t>Principio de autonomía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4: PARENTESCO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 de solidaridad familiar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En el Título 5: FILIACIÓN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Principio de igualdad: críticas a la regulación legal</a:t>
            </a:r>
          </a:p>
          <a:p>
            <a:r>
              <a:rPr lang="es-AR" dirty="0" smtClean="0"/>
              <a:t>Principio de autonomía en la filiación por voluntad </a:t>
            </a:r>
            <a:r>
              <a:rPr lang="es-AR" dirty="0" err="1" smtClean="0"/>
              <a:t>procreacional</a:t>
            </a:r>
            <a:r>
              <a:rPr lang="es-AR" dirty="0" smtClean="0"/>
              <a:t>: críticas</a:t>
            </a:r>
          </a:p>
          <a:p>
            <a:r>
              <a:rPr lang="es-AR" dirty="0" smtClean="0"/>
              <a:t>Principio de respeto por el derecho a la identidad: reconocimiento desigual de este derecho humano fundamental</a:t>
            </a:r>
            <a:endParaRPr lang="es-A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valuación del proyecto">
  <a:themeElements>
    <a:clrScheme name="Evaluación del proyecto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Evaluación del proyecto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valuación del proyecto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ción del proyecto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ción del proyecto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ción del proyecto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ción del proyecto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ción del proyecto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1974</TotalTime>
  <Words>449</Words>
  <Application>Microsoft Office PowerPoint</Application>
  <PresentationFormat>Presentación en pantalla (4:3)</PresentationFormat>
  <Paragraphs>55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Evaluación del proyecto</vt:lpstr>
      <vt:lpstr>      PRINCIPIOS JURÍDICOS  en el Derecho de Familia     Código Civil y Comercial de la Nación Ley 26.994</vt:lpstr>
      <vt:lpstr>Funciones de los Principios jurídicos</vt:lpstr>
      <vt:lpstr>     El artículo 2 del Código </vt:lpstr>
      <vt:lpstr>Principios en la regulación de las Relaciones de Familia</vt:lpstr>
      <vt:lpstr>En el Título 1: MATRIMONIO</vt:lpstr>
      <vt:lpstr>En el Título 2: RÉGIMEN PATRIMONIAL MATRIMONIAL</vt:lpstr>
      <vt:lpstr>En el Título 3: UNIONES CONVIVENCIALES</vt:lpstr>
      <vt:lpstr>En el Título 4: PARENTESCO</vt:lpstr>
      <vt:lpstr>En el Título 5: FILIACIÓN</vt:lpstr>
      <vt:lpstr>En el Título 6: ADOPCIÓN</vt:lpstr>
      <vt:lpstr>En el Título 7: RESPONSABILIDAD PARENTAL</vt:lpstr>
      <vt:lpstr>En el Título 8: PROCESOS DE FAMILIA. Principios</vt:lpstr>
    </vt:vector>
  </TitlesOfParts>
  <Company>Gabriel y Angelita Haquin &amp; Flia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BASICA (2DA. PARTE)</dc:title>
  <dc:creator>Compaq</dc:creator>
  <cp:lastModifiedBy>Malena</cp:lastModifiedBy>
  <cp:revision>125</cp:revision>
  <cp:lastPrinted>1601-01-01T00:00:00Z</cp:lastPrinted>
  <dcterms:created xsi:type="dcterms:W3CDTF">2003-06-18T02:46:42Z</dcterms:created>
  <dcterms:modified xsi:type="dcterms:W3CDTF">2015-03-24T22:23:16Z</dcterms:modified>
</cp:coreProperties>
</file>