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12/04/2016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http://www.abc.es/Media/201403/11/bodas--644x36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933056"/>
            <a:ext cx="4030201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4797152"/>
            <a:ext cx="6400800" cy="1600200"/>
          </a:xfrm>
        </p:spPr>
        <p:txBody>
          <a:bodyPr>
            <a:normAutofit lnSpcReduction="10000"/>
          </a:bodyPr>
          <a:lstStyle/>
          <a:p>
            <a:r>
              <a:rPr lang="es-AR" sz="4400" b="1" dirty="0" smtClean="0">
                <a:solidFill>
                  <a:schemeClr val="tx1"/>
                </a:solidFill>
              </a:rPr>
              <a:t>Código Civil y Comercial</a:t>
            </a:r>
          </a:p>
          <a:p>
            <a:endParaRPr lang="es-AR" b="1" dirty="0" smtClean="0">
              <a:solidFill>
                <a:schemeClr val="tx1"/>
              </a:solidFill>
            </a:endParaRPr>
          </a:p>
          <a:p>
            <a:r>
              <a:rPr lang="es-AR" b="1" dirty="0" err="1" smtClean="0">
                <a:solidFill>
                  <a:schemeClr val="tx1"/>
                </a:solidFill>
              </a:rPr>
              <a:t>Abog</a:t>
            </a:r>
            <a:r>
              <a:rPr lang="es-AR" b="1" dirty="0" smtClean="0">
                <a:solidFill>
                  <a:schemeClr val="tx1"/>
                </a:solidFill>
              </a:rPr>
              <a:t>. MARÍA MAGDALENA GALLI FIANT</a:t>
            </a:r>
            <a:endParaRPr lang="es-AR" b="1" dirty="0">
              <a:solidFill>
                <a:schemeClr val="tx1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CALIFICACIÓN DE BIENES</a:t>
            </a:r>
            <a:br>
              <a:rPr lang="es-AR" dirty="0" smtClean="0"/>
            </a:br>
            <a:r>
              <a:rPr lang="es-AR" dirty="0" smtClean="0"/>
              <a:t>en el régimen de Comunidad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http://www.derecho-chile.cl/wp-content/uploads/2014/03/Sociedad-conyugal-los-haberes-propios-de-cada-c%C3%B3nyug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5013176"/>
            <a:ext cx="2153816" cy="1607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652934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/>
              <a:t>JUSTIFICACIÓN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99592" y="1124744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El régimen patrimonial matrimonial supletorio (art. 463 CCC) es de Comunidad restringida a los gananciales, o Comunidad de ganancias</a:t>
            </a:r>
          </a:p>
          <a:p>
            <a:r>
              <a:rPr lang="es-AR" dirty="0" smtClean="0"/>
              <a:t>Por ello, se distinguen dentro del patrimonio de cada uno de los cónyuges los bienes PROPIOS y los bienes GANANCIALES</a:t>
            </a:r>
          </a:p>
          <a:p>
            <a:r>
              <a:rPr lang="es-AR" dirty="0" smtClean="0"/>
              <a:t>Todos los bienes de los cónyuges están sujetos a calificación: las cosas, los derechos, las porciones alícuotas en unas y otros, las universalidades de hecho</a:t>
            </a:r>
          </a:p>
          <a:p>
            <a:r>
              <a:rPr lang="es-AR" dirty="0" smtClean="0"/>
              <a:t>La calificación de los bienes como propios o gananciales está sujeta a normas imperativas (arts. 464, 465 y 466)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OPORTUNIDAD Y TRASCENDENCIA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4411920" cy="4572000"/>
          </a:xfrm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s-AR" dirty="0" smtClean="0"/>
              <a:t>Durante la vigencia del régimen</a:t>
            </a:r>
          </a:p>
          <a:p>
            <a:pPr lvl="1"/>
            <a:endParaRPr lang="es-AR" dirty="0" smtClean="0"/>
          </a:p>
          <a:p>
            <a:pPr lvl="1"/>
            <a:r>
              <a:rPr lang="es-AR" dirty="0" smtClean="0"/>
              <a:t>Necesaria para establecer cuáles son los bienes cuya disposición se encuentra restringida para el cónyuge propietario (art. 470 y </a:t>
            </a:r>
            <a:r>
              <a:rPr lang="es-AR" dirty="0" err="1" smtClean="0"/>
              <a:t>conc</a:t>
            </a:r>
            <a:r>
              <a:rPr lang="es-AR" dirty="0" smtClean="0"/>
              <a:t>)</a:t>
            </a:r>
          </a:p>
          <a:p>
            <a:pPr lvl="1"/>
            <a:r>
              <a:rPr lang="es-AR" dirty="0" smtClean="0"/>
              <a:t>Y para determinar cuáles </a:t>
            </a:r>
            <a:r>
              <a:rPr lang="es-AR" dirty="0" smtClean="0"/>
              <a:t>son </a:t>
            </a:r>
            <a:r>
              <a:rPr lang="es-AR" dirty="0" smtClean="0"/>
              <a:t>los bienes que el acreedor puede atacar en los casos excepcionales del art. 467 2° párrafo</a:t>
            </a:r>
            <a:endParaRPr lang="es-AR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4030538" cy="4572000"/>
          </a:xfrm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s-AR" dirty="0" smtClean="0"/>
              <a:t>Al finalizar el régimen</a:t>
            </a:r>
          </a:p>
          <a:p>
            <a:pPr lvl="1"/>
            <a:endParaRPr lang="es-AR" dirty="0" smtClean="0"/>
          </a:p>
          <a:p>
            <a:pPr lvl="1"/>
            <a:r>
              <a:rPr lang="es-AR" dirty="0" smtClean="0"/>
              <a:t>Esencial para determinar los bienes partibles entre los cónyuges o sus herederos (art. 475 y </a:t>
            </a:r>
            <a:r>
              <a:rPr lang="es-AR" dirty="0" err="1" smtClean="0"/>
              <a:t>ss</a:t>
            </a:r>
            <a:r>
              <a:rPr lang="es-AR" dirty="0" smtClean="0"/>
              <a:t>)</a:t>
            </a:r>
            <a:endParaRPr lang="es-AR" dirty="0"/>
          </a:p>
        </p:txBody>
      </p:sp>
      <p:pic>
        <p:nvPicPr>
          <p:cNvPr id="5" name="4 Imagen" descr="http://www.hernandez-vilches.com/imagenes/familia-ganaciale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005064"/>
            <a:ext cx="23812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BIENES PROPIOS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 smtClean="0"/>
              <a:t>Nota característica: no serán compartidos por los cónyuges o sus herederos al extinguirse la Comunidad</a:t>
            </a:r>
            <a:endParaRPr lang="es-AR" dirty="0" smtClean="0"/>
          </a:p>
          <a:p>
            <a:r>
              <a:rPr lang="es-AR" dirty="0" smtClean="0"/>
              <a:t>Categorías (art. 464)</a:t>
            </a:r>
          </a:p>
          <a:p>
            <a:pPr lvl="0"/>
            <a:r>
              <a:rPr lang="es-AR" dirty="0" smtClean="0"/>
              <a:t>Señalar cinco ejemplos de bienes propios que correspondan a distintas categorías (Ej. el automóvil heredado por cónyuge A durante la vigencia de la comunidad es bien propio porque…)</a:t>
            </a:r>
          </a:p>
          <a:p>
            <a:endParaRPr lang="es-AR" dirty="0"/>
          </a:p>
        </p:txBody>
      </p:sp>
      <p:sp>
        <p:nvSpPr>
          <p:cNvPr id="3074" name="AutoShape 2" descr="https://www.mindmeister.com/images/download/1350884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3076" name="AutoShape 4" descr="https://www.mindmeister.com/images/download/1350884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6" name="5 Imagen" descr="http://www.finanzasparatodos.es/comun/imagenes/bloqueB/separacion_biene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005064"/>
            <a:ext cx="3816424" cy="247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BIENES GANANCIALES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AR" dirty="0" smtClean="0"/>
              <a:t>Nota característica: </a:t>
            </a:r>
            <a:r>
              <a:rPr lang="es-AR" dirty="0" smtClean="0"/>
              <a:t>se presume la adquisición gracias al esfuerzo común; serán </a:t>
            </a:r>
            <a:r>
              <a:rPr lang="es-AR" dirty="0" smtClean="0"/>
              <a:t>compartidos </a:t>
            </a:r>
            <a:r>
              <a:rPr lang="es-AR" dirty="0" smtClean="0"/>
              <a:t>por </a:t>
            </a:r>
            <a:r>
              <a:rPr lang="es-AR" dirty="0" smtClean="0"/>
              <a:t>los cónyuges o sus herederos al extinguirse la Comunidad</a:t>
            </a:r>
          </a:p>
          <a:p>
            <a:r>
              <a:rPr lang="es-AR" dirty="0" smtClean="0"/>
              <a:t>Categorías </a:t>
            </a:r>
            <a:r>
              <a:rPr lang="es-AR" dirty="0" smtClean="0"/>
              <a:t>(art. 465)</a:t>
            </a:r>
          </a:p>
          <a:p>
            <a:pPr lvl="0"/>
            <a:r>
              <a:rPr lang="es-AR" dirty="0" smtClean="0"/>
              <a:t>Señalar cinco ejemplos de bienes gananciales que correspondan a distintas categorías (Ej. el inmueble comprado por cónyuge B durante la vigencia de la comunidad es bien ganancial porque…)</a:t>
            </a:r>
          </a:p>
          <a:p>
            <a:endParaRPr lang="es-AR" dirty="0"/>
          </a:p>
        </p:txBody>
      </p:sp>
      <p:pic>
        <p:nvPicPr>
          <p:cNvPr id="4" name="3 Imagen" descr="https://encrypted-tbn3.gstatic.com/images?q=tbn:ANd9GcRRrMFFKMCtS5v_MtDPjkTEiYGW0B-ZTZCM6sV5R9rhg2OI2YdX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4077072"/>
            <a:ext cx="4176464" cy="2207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encrypted-tbn1.gstatic.com/images?q=tbn:ANd9GcR5qe8CmnUOLtnUziM0ljJT7FFrtEk7lgZ3_ckTx1R14LGJoKr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501008"/>
            <a:ext cx="3154660" cy="315466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dirty="0" smtClean="0"/>
              <a:t>PRUEBA DEL CARÁCTER DE LOS BIENES (art. 466)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7772400" cy="4572000"/>
          </a:xfrm>
        </p:spPr>
        <p:txBody>
          <a:bodyPr/>
          <a:lstStyle/>
          <a:p>
            <a:r>
              <a:rPr lang="es-AR" dirty="0" smtClean="0"/>
              <a:t>Presunción de </a:t>
            </a:r>
            <a:r>
              <a:rPr lang="es-AR" dirty="0" err="1" smtClean="0"/>
              <a:t>ganancialidad</a:t>
            </a:r>
            <a:endParaRPr lang="es-AR" dirty="0" smtClean="0"/>
          </a:p>
          <a:p>
            <a:r>
              <a:rPr lang="es-AR" dirty="0" smtClean="0"/>
              <a:t>Prueba del carácter propio frente a terceros:</a:t>
            </a:r>
          </a:p>
          <a:p>
            <a:pPr lvl="1"/>
            <a:r>
              <a:rPr lang="es-AR" dirty="0" smtClean="0"/>
              <a:t>Valor de la confesión de los cónyuges frente a </a:t>
            </a:r>
            <a:r>
              <a:rPr lang="es-AR" dirty="0" smtClean="0"/>
              <a:t>terceros: insuficiente</a:t>
            </a:r>
            <a:endParaRPr lang="es-AR" dirty="0" smtClean="0"/>
          </a:p>
          <a:p>
            <a:pPr lvl="1"/>
            <a:r>
              <a:rPr lang="es-AR" dirty="0" smtClean="0"/>
              <a:t>Bienes registrables adquiridos por inversión o reinversión de bienes </a:t>
            </a:r>
            <a:r>
              <a:rPr lang="es-AR" dirty="0" smtClean="0"/>
              <a:t>propios</a:t>
            </a:r>
          </a:p>
          <a:p>
            <a:pPr lvl="2"/>
            <a:r>
              <a:rPr lang="es-AR" dirty="0" smtClean="0"/>
              <a:t>Constancia en el acto de adquisición </a:t>
            </a:r>
          </a:p>
          <a:p>
            <a:pPr lvl="2">
              <a:buNone/>
            </a:pPr>
            <a:r>
              <a:rPr lang="es-AR" dirty="0" smtClean="0"/>
              <a:t>+ origen + conformidad del cónyuge</a:t>
            </a:r>
          </a:p>
          <a:p>
            <a:pPr lvl="2"/>
            <a:r>
              <a:rPr lang="es-AR" dirty="0" smtClean="0"/>
              <a:t>Declaración judicial del carácter propio</a:t>
            </a:r>
          </a:p>
          <a:p>
            <a:pPr lvl="2">
              <a:buNone/>
            </a:pPr>
            <a:r>
              <a:rPr lang="es-AR" dirty="0" smtClean="0"/>
              <a:t> inscripta marginalmente</a:t>
            </a:r>
          </a:p>
          <a:p>
            <a:pPr lvl="2"/>
            <a:r>
              <a:rPr lang="es-AR" dirty="0" smtClean="0"/>
              <a:t>Declaración judicial posterior</a:t>
            </a:r>
          </a:p>
        </p:txBody>
      </p:sp>
      <p:sp>
        <p:nvSpPr>
          <p:cNvPr id="1028" name="AutoShape 4" descr="https://www.mindmeister.com/images/download/1350884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sp>
        <p:nvSpPr>
          <p:cNvPr id="1030" name="AutoShape 6" descr="https://www.mindmeister.com/images/download/1350884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64</TotalTime>
  <Words>372</Words>
  <Application>Microsoft Office PowerPoint</Application>
  <PresentationFormat>Presentación en pantalla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Equidad</vt:lpstr>
      <vt:lpstr>CALIFICACIÓN DE BIENES en el régimen de Comunidad</vt:lpstr>
      <vt:lpstr>JUSTIFICACIÓN</vt:lpstr>
      <vt:lpstr>OPORTUNIDAD Y TRASCENDENCIA</vt:lpstr>
      <vt:lpstr>BIENES PROPIOS</vt:lpstr>
      <vt:lpstr>BIENES GANANCIALES</vt:lpstr>
      <vt:lpstr>PRUEBA DEL CARÁCTER DE LOS BIENES (art. 466)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CALIFICACIÓN DE BIENES en el régimen de Comunidad</dc:title>
  <cp:lastModifiedBy>Malena</cp:lastModifiedBy>
  <cp:revision>6</cp:revision>
  <dcterms:modified xsi:type="dcterms:W3CDTF">2016-04-12T12:16:49Z</dcterms:modified>
</cp:coreProperties>
</file>