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</p:sldIdLst>
  <p:sldSz cx="9144000" cy="6858000" type="screen4x3"/>
  <p:notesSz cx="9144000" cy="6858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C5BCF-7CD9-4080-9861-6358810E7038}" type="datetimeFigureOut">
              <a:rPr lang="es-AR" smtClean="0"/>
              <a:t>13/5/2019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EFB44-4B46-45B4-85C7-8B0E2AE9CE5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534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638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7C76C6-54FD-44F6-9339-82958F025A2A}" type="slidenum">
              <a:rPr lang="es-AR" altLang="es-AR"/>
              <a:pPr/>
              <a:t>1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631195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Gill Sans Ultra Bold"/>
                <a:cs typeface="Gill Sans Ultr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Gill Sans Ultra Bold"/>
                <a:cs typeface="Gill Sans Ultr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10200" y="3893820"/>
            <a:ext cx="3733800" cy="2540"/>
          </a:xfrm>
          <a:custGeom>
            <a:avLst/>
            <a:gdLst/>
            <a:ahLst/>
            <a:cxnLst/>
            <a:rect l="l" t="t" r="r" b="b"/>
            <a:pathLst>
              <a:path w="3733800" h="2539">
                <a:moveTo>
                  <a:pt x="0" y="2539"/>
                </a:moveTo>
                <a:lnTo>
                  <a:pt x="3733800" y="2539"/>
                </a:lnTo>
                <a:lnTo>
                  <a:pt x="3733800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410200" y="3896359"/>
            <a:ext cx="3733800" cy="191770"/>
          </a:xfrm>
          <a:custGeom>
            <a:avLst/>
            <a:gdLst/>
            <a:ahLst/>
            <a:cxnLst/>
            <a:rect l="l" t="t" r="r" b="b"/>
            <a:pathLst>
              <a:path w="3733800" h="191770">
                <a:moveTo>
                  <a:pt x="3733800" y="0"/>
                </a:moveTo>
                <a:lnTo>
                  <a:pt x="0" y="0"/>
                </a:lnTo>
                <a:lnTo>
                  <a:pt x="0" y="191769"/>
                </a:lnTo>
                <a:lnTo>
                  <a:pt x="3733800" y="191769"/>
                </a:lnTo>
                <a:lnTo>
                  <a:pt x="3733800" y="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410200" y="4119245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8889">
            <a:solidFill>
              <a:srgbClr val="427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410200" y="4172584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9050">
            <a:solidFill>
              <a:srgbClr val="427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410200" y="4203700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0160">
            <a:solidFill>
              <a:srgbClr val="427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816350"/>
            <a:ext cx="9144000" cy="77470"/>
          </a:xfrm>
          <a:custGeom>
            <a:avLst/>
            <a:gdLst/>
            <a:ahLst/>
            <a:cxnLst/>
            <a:rect l="l" t="t" r="r" b="b"/>
            <a:pathLst>
              <a:path w="9144000" h="77470">
                <a:moveTo>
                  <a:pt x="0" y="77469"/>
                </a:moveTo>
                <a:lnTo>
                  <a:pt x="9144000" y="77469"/>
                </a:lnTo>
                <a:lnTo>
                  <a:pt x="9144000" y="0"/>
                </a:lnTo>
                <a:lnTo>
                  <a:pt x="0" y="0"/>
                </a:lnTo>
                <a:lnTo>
                  <a:pt x="0" y="77469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3702050"/>
            <a:ext cx="6413500" cy="114300"/>
          </a:xfrm>
          <a:custGeom>
            <a:avLst/>
            <a:gdLst/>
            <a:ahLst/>
            <a:cxnLst/>
            <a:rect l="l" t="t" r="r" b="b"/>
            <a:pathLst>
              <a:path w="6413500" h="114300">
                <a:moveTo>
                  <a:pt x="0" y="114300"/>
                </a:moveTo>
                <a:lnTo>
                  <a:pt x="6413500" y="114300"/>
                </a:lnTo>
                <a:lnTo>
                  <a:pt x="64135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413500" y="3702050"/>
            <a:ext cx="2730500" cy="189230"/>
          </a:xfrm>
          <a:custGeom>
            <a:avLst/>
            <a:gdLst/>
            <a:ahLst/>
            <a:cxnLst/>
            <a:rect l="l" t="t" r="r" b="b"/>
            <a:pathLst>
              <a:path w="2730500" h="189229">
                <a:moveTo>
                  <a:pt x="0" y="189230"/>
                </a:moveTo>
                <a:lnTo>
                  <a:pt x="2730500" y="189230"/>
                </a:lnTo>
                <a:lnTo>
                  <a:pt x="2730500" y="0"/>
                </a:lnTo>
                <a:lnTo>
                  <a:pt x="0" y="0"/>
                </a:lnTo>
                <a:lnTo>
                  <a:pt x="0" y="189230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9144000" y="0"/>
                </a:moveTo>
                <a:lnTo>
                  <a:pt x="0" y="0"/>
                </a:lnTo>
                <a:lnTo>
                  <a:pt x="0" y="3702050"/>
                </a:lnTo>
                <a:lnTo>
                  <a:pt x="9144000" y="3702050"/>
                </a:lnTo>
                <a:lnTo>
                  <a:pt x="9144000" y="0"/>
                </a:lnTo>
                <a:close/>
              </a:path>
            </a:pathLst>
          </a:custGeom>
          <a:solidFill>
            <a:srgbClr val="4143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Gill Sans Ultra Bold"/>
                <a:cs typeface="Gill Sans Ultr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215">
                <a:solidFill>
                  <a:schemeClr val="tx2">
                    <a:shade val="75000"/>
                  </a:schemeClr>
                </a:solidFill>
              </a:defRPr>
            </a:lvl1pPr>
            <a:lvl2pPr marL="422041" indent="0" algn="ctr">
              <a:buNone/>
            </a:lvl2pPr>
            <a:lvl3pPr marL="844083" indent="0" algn="ctr">
              <a:buNone/>
            </a:lvl3pPr>
            <a:lvl4pPr marL="1266124" indent="0" algn="ctr">
              <a:buNone/>
            </a:lvl4pPr>
            <a:lvl5pPr marL="1688165" indent="0" algn="ctr">
              <a:buNone/>
            </a:lvl5pPr>
            <a:lvl6pPr marL="2110207" indent="0" algn="ctr">
              <a:buNone/>
            </a:lvl6pPr>
            <a:lvl7pPr marL="2532248" indent="0" algn="ctr">
              <a:buNone/>
            </a:lvl7pPr>
            <a:lvl8pPr marL="2954289" indent="0" algn="ctr">
              <a:buNone/>
            </a:lvl8pPr>
            <a:lvl9pPr marL="3376331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430DF-EE9F-4708-9726-43F099C3E0F4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94823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143365" y="400050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800"/>
                </a:lnTo>
              </a:path>
            </a:pathLst>
          </a:custGeom>
          <a:ln w="50800">
            <a:solidFill>
              <a:srgbClr val="427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79230" y="400050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800"/>
                </a:lnTo>
              </a:path>
            </a:pathLst>
          </a:custGeom>
          <a:ln w="50800">
            <a:solidFill>
              <a:srgbClr val="427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00050"/>
            <a:ext cx="9043670" cy="50800"/>
          </a:xfrm>
          <a:custGeom>
            <a:avLst/>
            <a:gdLst/>
            <a:ahLst/>
            <a:cxnLst/>
            <a:rect l="l" t="t" r="r" b="b"/>
            <a:pathLst>
              <a:path w="9043670" h="50800">
                <a:moveTo>
                  <a:pt x="0" y="50800"/>
                </a:moveTo>
                <a:lnTo>
                  <a:pt x="9043670" y="50800"/>
                </a:lnTo>
                <a:lnTo>
                  <a:pt x="9043670" y="0"/>
                </a:lnTo>
                <a:lnTo>
                  <a:pt x="0" y="0"/>
                </a:lnTo>
                <a:lnTo>
                  <a:pt x="0" y="5080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42730" y="0"/>
            <a:ext cx="1270" cy="307340"/>
          </a:xfrm>
          <a:custGeom>
            <a:avLst/>
            <a:gdLst/>
            <a:ahLst/>
            <a:cxnLst/>
            <a:rect l="l" t="t" r="r" b="b"/>
            <a:pathLst>
              <a:path w="1270" h="307340">
                <a:moveTo>
                  <a:pt x="0" y="307340"/>
                </a:moveTo>
                <a:lnTo>
                  <a:pt x="1270" y="307340"/>
                </a:lnTo>
                <a:lnTo>
                  <a:pt x="1270" y="0"/>
                </a:lnTo>
                <a:lnTo>
                  <a:pt x="0" y="0"/>
                </a:lnTo>
                <a:lnTo>
                  <a:pt x="0" y="307340"/>
                </a:lnTo>
                <a:close/>
              </a:path>
            </a:pathLst>
          </a:custGeom>
          <a:solidFill>
            <a:srgbClr val="4143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072880" y="0"/>
            <a:ext cx="12700" cy="307340"/>
          </a:xfrm>
          <a:custGeom>
            <a:avLst/>
            <a:gdLst/>
            <a:ahLst/>
            <a:cxnLst/>
            <a:rect l="l" t="t" r="r" b="b"/>
            <a:pathLst>
              <a:path w="12700" h="307340">
                <a:moveTo>
                  <a:pt x="0" y="307340"/>
                </a:moveTo>
                <a:lnTo>
                  <a:pt x="12700" y="307340"/>
                </a:lnTo>
                <a:lnTo>
                  <a:pt x="12700" y="0"/>
                </a:lnTo>
                <a:lnTo>
                  <a:pt x="0" y="0"/>
                </a:lnTo>
                <a:lnTo>
                  <a:pt x="0" y="307340"/>
                </a:lnTo>
                <a:close/>
              </a:path>
            </a:pathLst>
          </a:custGeom>
          <a:solidFill>
            <a:srgbClr val="4143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9043670" cy="307340"/>
          </a:xfrm>
          <a:custGeom>
            <a:avLst/>
            <a:gdLst/>
            <a:ahLst/>
            <a:cxnLst/>
            <a:rect l="l" t="t" r="r" b="b"/>
            <a:pathLst>
              <a:path w="9043670" h="307340">
                <a:moveTo>
                  <a:pt x="0" y="307340"/>
                </a:moveTo>
                <a:lnTo>
                  <a:pt x="9043670" y="307340"/>
                </a:lnTo>
                <a:lnTo>
                  <a:pt x="9043670" y="0"/>
                </a:lnTo>
                <a:lnTo>
                  <a:pt x="0" y="0"/>
                </a:lnTo>
                <a:lnTo>
                  <a:pt x="0" y="307340"/>
                </a:lnTo>
                <a:close/>
              </a:path>
            </a:pathLst>
          </a:custGeom>
          <a:solidFill>
            <a:srgbClr val="4143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142730" y="307340"/>
            <a:ext cx="1270" cy="92710"/>
          </a:xfrm>
          <a:custGeom>
            <a:avLst/>
            <a:gdLst/>
            <a:ahLst/>
            <a:cxnLst/>
            <a:rect l="l" t="t" r="r" b="b"/>
            <a:pathLst>
              <a:path w="1270" h="92710">
                <a:moveTo>
                  <a:pt x="0" y="92709"/>
                </a:moveTo>
                <a:lnTo>
                  <a:pt x="1270" y="92709"/>
                </a:lnTo>
                <a:lnTo>
                  <a:pt x="1270" y="0"/>
                </a:lnTo>
                <a:lnTo>
                  <a:pt x="0" y="0"/>
                </a:lnTo>
                <a:lnTo>
                  <a:pt x="0" y="92709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79230" y="307340"/>
            <a:ext cx="0" cy="130810"/>
          </a:xfrm>
          <a:custGeom>
            <a:avLst/>
            <a:gdLst/>
            <a:ahLst/>
            <a:cxnLst/>
            <a:rect l="l" t="t" r="r" b="b"/>
            <a:pathLst>
              <a:path h="130809">
                <a:moveTo>
                  <a:pt x="0" y="130809"/>
                </a:moveTo>
                <a:lnTo>
                  <a:pt x="0" y="0"/>
                </a:lnTo>
                <a:lnTo>
                  <a:pt x="0" y="130809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307340"/>
            <a:ext cx="9043670" cy="92710"/>
          </a:xfrm>
          <a:custGeom>
            <a:avLst/>
            <a:gdLst/>
            <a:ahLst/>
            <a:cxnLst/>
            <a:rect l="l" t="t" r="r" b="b"/>
            <a:pathLst>
              <a:path w="9043670" h="92710">
                <a:moveTo>
                  <a:pt x="0" y="92709"/>
                </a:moveTo>
                <a:lnTo>
                  <a:pt x="9043670" y="92709"/>
                </a:lnTo>
                <a:lnTo>
                  <a:pt x="9043670" y="0"/>
                </a:lnTo>
                <a:lnTo>
                  <a:pt x="0" y="0"/>
                </a:lnTo>
                <a:lnTo>
                  <a:pt x="0" y="92709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142730" y="359409"/>
            <a:ext cx="1270" cy="78740"/>
          </a:xfrm>
          <a:custGeom>
            <a:avLst/>
            <a:gdLst/>
            <a:ahLst/>
            <a:cxnLst/>
            <a:rect l="l" t="t" r="r" b="b"/>
            <a:pathLst>
              <a:path w="1270" h="78740">
                <a:moveTo>
                  <a:pt x="0" y="78739"/>
                </a:moveTo>
                <a:lnTo>
                  <a:pt x="1270" y="78739"/>
                </a:lnTo>
                <a:lnTo>
                  <a:pt x="1270" y="0"/>
                </a:lnTo>
                <a:lnTo>
                  <a:pt x="0" y="0"/>
                </a:lnTo>
                <a:lnTo>
                  <a:pt x="0" y="78739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410200" y="359409"/>
            <a:ext cx="3633470" cy="78740"/>
          </a:xfrm>
          <a:custGeom>
            <a:avLst/>
            <a:gdLst/>
            <a:ahLst/>
            <a:cxnLst/>
            <a:rect l="l" t="t" r="r" b="b"/>
            <a:pathLst>
              <a:path w="3633470" h="78740">
                <a:moveTo>
                  <a:pt x="0" y="78739"/>
                </a:moveTo>
                <a:lnTo>
                  <a:pt x="3633470" y="78739"/>
                </a:lnTo>
                <a:lnTo>
                  <a:pt x="3633470" y="0"/>
                </a:lnTo>
                <a:lnTo>
                  <a:pt x="0" y="0"/>
                </a:lnTo>
                <a:lnTo>
                  <a:pt x="0" y="78739"/>
                </a:lnTo>
                <a:close/>
              </a:path>
            </a:pathLst>
          </a:custGeom>
          <a:solidFill>
            <a:srgbClr val="427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142730" y="438150"/>
            <a:ext cx="1270" cy="181610"/>
          </a:xfrm>
          <a:custGeom>
            <a:avLst/>
            <a:gdLst/>
            <a:ahLst/>
            <a:cxnLst/>
            <a:rect l="l" t="t" r="r" b="b"/>
            <a:pathLst>
              <a:path w="1270" h="181609">
                <a:moveTo>
                  <a:pt x="0" y="181610"/>
                </a:moveTo>
                <a:lnTo>
                  <a:pt x="1270" y="181610"/>
                </a:lnTo>
                <a:lnTo>
                  <a:pt x="1270" y="0"/>
                </a:lnTo>
                <a:lnTo>
                  <a:pt x="0" y="0"/>
                </a:lnTo>
                <a:lnTo>
                  <a:pt x="0" y="18161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072880" y="438150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610"/>
                </a:moveTo>
                <a:lnTo>
                  <a:pt x="12700" y="181610"/>
                </a:lnTo>
                <a:lnTo>
                  <a:pt x="12700" y="0"/>
                </a:lnTo>
                <a:lnTo>
                  <a:pt x="0" y="0"/>
                </a:lnTo>
                <a:lnTo>
                  <a:pt x="0" y="18161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10200" y="438150"/>
            <a:ext cx="3633470" cy="181610"/>
          </a:xfrm>
          <a:custGeom>
            <a:avLst/>
            <a:gdLst/>
            <a:ahLst/>
            <a:cxnLst/>
            <a:rect l="l" t="t" r="r" b="b"/>
            <a:pathLst>
              <a:path w="3633470" h="181609">
                <a:moveTo>
                  <a:pt x="0" y="181610"/>
                </a:moveTo>
                <a:lnTo>
                  <a:pt x="3633470" y="181610"/>
                </a:lnTo>
                <a:lnTo>
                  <a:pt x="3633470" y="0"/>
                </a:lnTo>
                <a:lnTo>
                  <a:pt x="0" y="0"/>
                </a:lnTo>
                <a:lnTo>
                  <a:pt x="0" y="181610"/>
                </a:lnTo>
                <a:close/>
              </a:path>
            </a:pathLst>
          </a:custGeom>
          <a:solidFill>
            <a:srgbClr val="427F85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114155" y="0"/>
            <a:ext cx="0" cy="621030"/>
          </a:xfrm>
          <a:custGeom>
            <a:avLst/>
            <a:gdLst/>
            <a:ahLst/>
            <a:cxnLst/>
            <a:rect l="l" t="t" r="r" b="b"/>
            <a:pathLst>
              <a:path h="621030">
                <a:moveTo>
                  <a:pt x="0" y="0"/>
                </a:moveTo>
                <a:lnTo>
                  <a:pt x="0" y="621030"/>
                </a:lnTo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058275" y="0"/>
            <a:ext cx="0" cy="621030"/>
          </a:xfrm>
          <a:custGeom>
            <a:avLst/>
            <a:gdLst/>
            <a:ahLst/>
            <a:cxnLst/>
            <a:rect l="l" t="t" r="r" b="b"/>
            <a:pathLst>
              <a:path h="621030">
                <a:moveTo>
                  <a:pt x="0" y="0"/>
                </a:moveTo>
                <a:lnTo>
                  <a:pt x="0" y="62103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029700" y="0"/>
            <a:ext cx="0" cy="621030"/>
          </a:xfrm>
          <a:custGeom>
            <a:avLst/>
            <a:gdLst/>
            <a:ahLst/>
            <a:cxnLst/>
            <a:rect l="l" t="t" r="r" b="b"/>
            <a:pathLst>
              <a:path h="621030">
                <a:moveTo>
                  <a:pt x="0" y="0"/>
                </a:moveTo>
                <a:lnTo>
                  <a:pt x="0" y="62103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989059" y="0"/>
            <a:ext cx="0" cy="621030"/>
          </a:xfrm>
          <a:custGeom>
            <a:avLst/>
            <a:gdLst/>
            <a:ahLst/>
            <a:cxnLst/>
            <a:rect l="l" t="t" r="r" b="b"/>
            <a:pathLst>
              <a:path h="621030">
                <a:moveTo>
                  <a:pt x="0" y="0"/>
                </a:moveTo>
                <a:lnTo>
                  <a:pt x="0" y="621030"/>
                </a:lnTo>
              </a:path>
            </a:pathLst>
          </a:custGeom>
          <a:ln w="279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94334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470"/>
                </a:lnTo>
              </a:path>
            </a:pathLst>
          </a:custGeom>
          <a:ln w="558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877934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470"/>
                </a:lnTo>
              </a:path>
            </a:pathLst>
          </a:custGeom>
          <a:ln w="88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0500" y="1217929"/>
            <a:ext cx="6222999" cy="1703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Gill Sans Ultra Bold"/>
                <a:cs typeface="Gill Sans Ultr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4189" y="3157220"/>
            <a:ext cx="5595620" cy="203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openxmlformats.org/officeDocument/2006/relationships/image" Target="../media/image13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9.png"/><Relationship Id="rId4" Type="http://schemas.openxmlformats.org/officeDocument/2006/relationships/image" Target="../media/image3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4.png"/><Relationship Id="rId5" Type="http://schemas.openxmlformats.org/officeDocument/2006/relationships/image" Target="../media/image33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46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0.png"/><Relationship Id="rId11" Type="http://schemas.openxmlformats.org/officeDocument/2006/relationships/image" Target="../media/image4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29.png"/><Relationship Id="rId9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4692650"/>
            <a:ext cx="15287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57738"/>
            <a:ext cx="15954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409891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AR" sz="3323" b="1" dirty="0" smtClean="0">
                <a:solidFill>
                  <a:schemeClr val="tx1"/>
                </a:solidFill>
              </a:rPr>
              <a:t>FACULTAD DE CIENCIAS SOCIALES Y JURÍDICAS UNL</a:t>
            </a:r>
            <a:br>
              <a:rPr lang="es-AR" sz="3323" b="1" dirty="0" smtClean="0">
                <a:solidFill>
                  <a:schemeClr val="tx1"/>
                </a:solidFill>
              </a:rPr>
            </a:br>
            <a:r>
              <a:rPr lang="es-AR" sz="3323" b="1" dirty="0" smtClean="0">
                <a:solidFill>
                  <a:schemeClr val="tx1"/>
                </a:solidFill>
              </a:rPr>
              <a:t>MATERIA:CONOMÍA </a:t>
            </a:r>
            <a:r>
              <a:rPr lang="es-AR" sz="3323" b="1" dirty="0" smtClean="0">
                <a:solidFill>
                  <a:schemeClr val="tx1"/>
                </a:solidFill>
              </a:rPr>
              <a:t>POLÍTICA</a:t>
            </a:r>
            <a:r>
              <a:rPr lang="es-AR" sz="3323" b="1" dirty="0" smtClean="0">
                <a:solidFill>
                  <a:schemeClr val="tx1"/>
                </a:solidFill>
              </a:rPr>
              <a:t/>
            </a:r>
            <a:br>
              <a:rPr lang="es-AR" sz="3323" b="1" dirty="0" smtClean="0">
                <a:solidFill>
                  <a:schemeClr val="tx1"/>
                </a:solidFill>
              </a:rPr>
            </a:br>
            <a:r>
              <a:rPr lang="es-AR" sz="3323" b="1" smtClean="0">
                <a:solidFill>
                  <a:schemeClr val="tx1"/>
                </a:solidFill>
              </a:rPr>
              <a:t/>
            </a:r>
            <a:br>
              <a:rPr lang="es-AR" sz="3323" b="1" smtClean="0">
                <a:solidFill>
                  <a:schemeClr val="tx1"/>
                </a:solidFill>
              </a:rPr>
            </a:br>
            <a:r>
              <a:rPr lang="es-AR" sz="2700" b="1" dirty="0">
                <a:solidFill>
                  <a:schemeClr val="tx1"/>
                </a:solidFill>
              </a:rPr>
              <a:t/>
            </a:r>
            <a:br>
              <a:rPr lang="es-AR" sz="2700" b="1" dirty="0">
                <a:solidFill>
                  <a:schemeClr val="tx1"/>
                </a:solidFill>
              </a:rPr>
            </a:br>
            <a:r>
              <a:rPr lang="es-AR" sz="2700" b="1" dirty="0">
                <a:solidFill>
                  <a:schemeClr val="tx1"/>
                </a:solidFill>
              </a:rPr>
              <a:t>Profesor JTP: Orlando Sotto</a:t>
            </a:r>
            <a:r>
              <a:rPr lang="es-AR" sz="3323" b="1" dirty="0">
                <a:solidFill>
                  <a:schemeClr val="tx1"/>
                </a:solidFill>
              </a:rPr>
              <a:t/>
            </a:r>
            <a:br>
              <a:rPr lang="es-AR" sz="3323" b="1" dirty="0">
                <a:solidFill>
                  <a:schemeClr val="tx1"/>
                </a:solidFill>
              </a:rPr>
            </a:br>
            <a:r>
              <a:rPr lang="es-AR" sz="3323" dirty="0" smtClean="0"/>
              <a:t/>
            </a:r>
            <a:br>
              <a:rPr lang="es-AR" sz="3323" dirty="0" smtClean="0"/>
            </a:br>
            <a:endParaRPr lang="es-AR" sz="3323" dirty="0"/>
          </a:p>
        </p:txBody>
      </p:sp>
    </p:spTree>
    <p:extLst>
      <p:ext uri="{BB962C8B-B14F-4D97-AF65-F5344CB8AC3E}">
        <p14:creationId xmlns:p14="http://schemas.microsoft.com/office/powerpoint/2010/main" val="12345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0"/>
            <a:ext cx="2618740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31970" y="2800350"/>
            <a:ext cx="172719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9600" y="243840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4064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34509" y="4095750"/>
            <a:ext cx="171450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0234" y="373380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34290"/>
            <a:ext cx="8324215" cy="592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R="508634" algn="ctr">
              <a:lnSpc>
                <a:spcPct val="100000"/>
              </a:lnSpc>
              <a:spcBef>
                <a:spcPts val="570"/>
              </a:spcBef>
            </a:pPr>
            <a:r>
              <a:rPr sz="4000" b="1" spc="-35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INFLACIÓN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r>
              <a:rPr sz="4000" b="1" spc="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DEMANDA</a:t>
            </a:r>
            <a:endParaRPr sz="4000" dirty="0">
              <a:latin typeface="Gill Sans Ultra Bold"/>
              <a:cs typeface="Gill Sans Ultra Bold"/>
            </a:endParaRPr>
          </a:p>
          <a:p>
            <a:pPr marR="471805" algn="ctr">
              <a:lnSpc>
                <a:spcPct val="100000"/>
              </a:lnSpc>
              <a:spcBef>
                <a:spcPts val="2400"/>
              </a:spcBef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Teoría</a:t>
            </a:r>
            <a:r>
              <a:rPr sz="32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Monetarista</a:t>
            </a:r>
            <a:endParaRPr sz="3200" dirty="0">
              <a:latin typeface="Gill Sans Ultra Bold"/>
              <a:cs typeface="Gill Sans Ultra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2231390" marR="1875155" indent="-521970">
              <a:lnSpc>
                <a:spcPct val="100000"/>
              </a:lnSpc>
            </a:pPr>
            <a:r>
              <a:rPr sz="2400" b="1" i="1" spc="-5" dirty="0">
                <a:latin typeface="Georgia"/>
                <a:cs typeface="Georgia"/>
              </a:rPr>
              <a:t>Explica el comportamiento </a:t>
            </a:r>
            <a:r>
              <a:rPr sz="2400" b="1" i="1" dirty="0">
                <a:latin typeface="Georgia"/>
                <a:cs typeface="Georgia"/>
              </a:rPr>
              <a:t>de  la </a:t>
            </a:r>
            <a:r>
              <a:rPr sz="2400" b="1" i="1" spc="-5" dirty="0">
                <a:latin typeface="Georgia"/>
                <a:cs typeface="Georgia"/>
              </a:rPr>
              <a:t>Demanda</a:t>
            </a:r>
            <a:r>
              <a:rPr sz="2400" b="1" i="1" spc="-15" dirty="0">
                <a:latin typeface="Georgia"/>
                <a:cs typeface="Georgia"/>
              </a:rPr>
              <a:t> </a:t>
            </a:r>
            <a:r>
              <a:rPr sz="2400" b="1" i="1" spc="-5" dirty="0">
                <a:latin typeface="Georgia"/>
                <a:cs typeface="Georgia"/>
              </a:rPr>
              <a:t>Agregada:</a:t>
            </a:r>
            <a:endParaRPr sz="2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749935" marR="1221105" indent="-1270" algn="ctr">
              <a:lnSpc>
                <a:spcPct val="100000"/>
              </a:lnSpc>
            </a:pPr>
            <a:r>
              <a:rPr sz="2800" b="1" i="1" spc="-5" dirty="0">
                <a:latin typeface="Georgia"/>
                <a:cs typeface="Georgia"/>
              </a:rPr>
              <a:t>Un Aumento </a:t>
            </a:r>
            <a:r>
              <a:rPr sz="2800" b="1" i="1" spc="-10" dirty="0">
                <a:latin typeface="Georgia"/>
                <a:cs typeface="Georgia"/>
              </a:rPr>
              <a:t>de </a:t>
            </a:r>
            <a:r>
              <a:rPr sz="2800" b="1" i="1" dirty="0">
                <a:latin typeface="Georgia"/>
                <a:cs typeface="Georgia"/>
              </a:rPr>
              <a:t>la </a:t>
            </a:r>
            <a:r>
              <a:rPr sz="2800" b="1" i="1" spc="-5" dirty="0">
                <a:latin typeface="Georgia"/>
                <a:cs typeface="Georgia"/>
              </a:rPr>
              <a:t>cantidad de  dinero </a:t>
            </a:r>
            <a:r>
              <a:rPr sz="2800" b="1" i="1" spc="-10" dirty="0">
                <a:latin typeface="Georgia"/>
                <a:cs typeface="Georgia"/>
              </a:rPr>
              <a:t>por </a:t>
            </a:r>
            <a:r>
              <a:rPr sz="2800" b="1" i="1" spc="-5" dirty="0">
                <a:latin typeface="Georgia"/>
                <a:cs typeface="Georgia"/>
              </a:rPr>
              <a:t>encima del</a:t>
            </a:r>
            <a:r>
              <a:rPr sz="2800" b="1" i="1" spc="-75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crecimiento  </a:t>
            </a:r>
            <a:r>
              <a:rPr sz="2800" b="1" i="1" spc="-10" dirty="0">
                <a:latin typeface="Georgia"/>
                <a:cs typeface="Georgia"/>
              </a:rPr>
              <a:t>de </a:t>
            </a:r>
            <a:r>
              <a:rPr sz="2800" b="1" i="1" dirty="0">
                <a:latin typeface="Georgia"/>
                <a:cs typeface="Georgia"/>
              </a:rPr>
              <a:t>la </a:t>
            </a:r>
            <a:r>
              <a:rPr sz="2800" b="1" i="1" spc="-5" dirty="0">
                <a:latin typeface="Georgia"/>
                <a:cs typeface="Georgia"/>
              </a:rPr>
              <a:t>producción provocará un  aumento </a:t>
            </a:r>
            <a:r>
              <a:rPr sz="2800" b="1" i="1" spc="5" dirty="0">
                <a:latin typeface="Georgia"/>
                <a:cs typeface="Georgia"/>
              </a:rPr>
              <a:t>en </a:t>
            </a:r>
            <a:r>
              <a:rPr sz="2800" b="1" i="1" dirty="0">
                <a:latin typeface="Georgia"/>
                <a:cs typeface="Georgia"/>
              </a:rPr>
              <a:t>los</a:t>
            </a:r>
            <a:r>
              <a:rPr sz="2800" b="1" i="1" spc="-65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precios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4870" y="3006090"/>
            <a:ext cx="3823335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Georgia"/>
                <a:cs typeface="Georgia"/>
              </a:rPr>
              <a:t>Producción </a:t>
            </a:r>
            <a:r>
              <a:rPr sz="2000" b="1" spc="-5" dirty="0">
                <a:latin typeface="Georgia"/>
                <a:cs typeface="Georgia"/>
              </a:rPr>
              <a:t>del </a:t>
            </a:r>
            <a:r>
              <a:rPr sz="2000" b="1" dirty="0">
                <a:latin typeface="Georgia"/>
                <a:cs typeface="Georgia"/>
              </a:rPr>
              <a:t>único </a:t>
            </a:r>
            <a:r>
              <a:rPr sz="2000" b="1" spc="-5" dirty="0">
                <a:latin typeface="Georgia"/>
                <a:cs typeface="Georgia"/>
              </a:rPr>
              <a:t>Bien</a:t>
            </a:r>
            <a:r>
              <a:rPr sz="2000" b="1" spc="-75" dirty="0">
                <a:latin typeface="Georgia"/>
                <a:cs typeface="Georgia"/>
              </a:rPr>
              <a:t> </a:t>
            </a:r>
            <a:r>
              <a:rPr sz="2000" b="1" dirty="0">
                <a:latin typeface="Georgia"/>
                <a:cs typeface="Georgia"/>
              </a:rPr>
              <a:t>X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b="1" spc="-5" dirty="0">
                <a:latin typeface="Georgia"/>
                <a:cs typeface="Georgia"/>
              </a:rPr>
              <a:t>Precio por Unidad del Bien</a:t>
            </a:r>
            <a:r>
              <a:rPr sz="2000" b="1" spc="-30" dirty="0">
                <a:latin typeface="Georgia"/>
                <a:cs typeface="Georgia"/>
              </a:rPr>
              <a:t> </a:t>
            </a:r>
            <a:r>
              <a:rPr sz="2000" b="1" dirty="0">
                <a:latin typeface="Georgia"/>
                <a:cs typeface="Georgia"/>
              </a:rPr>
              <a:t>X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72251" y="3006090"/>
            <a:ext cx="2075814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Georgia"/>
                <a:cs typeface="Georgia"/>
              </a:rPr>
              <a:t>500</a:t>
            </a:r>
            <a:r>
              <a:rPr sz="2000" b="1" spc="-4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Unidades</a:t>
            </a:r>
            <a:endParaRPr sz="2000">
              <a:latin typeface="Georgia"/>
              <a:cs typeface="Georgia"/>
            </a:endParaRPr>
          </a:p>
          <a:p>
            <a:pPr marL="146685" marR="441959" indent="-109220">
              <a:lnSpc>
                <a:spcPct val="150000"/>
              </a:lnSpc>
              <a:spcBef>
                <a:spcPts val="600"/>
              </a:spcBef>
              <a:tabLst>
                <a:tab pos="989965" algn="l"/>
              </a:tabLst>
            </a:pPr>
            <a:r>
              <a:rPr sz="2000" u="heavy" dirty="0">
                <a:uFill>
                  <a:solidFill>
                    <a:srgbClr val="52538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40" dirty="0">
                <a:uFill>
                  <a:solidFill>
                    <a:srgbClr val="52538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525389"/>
                  </a:solidFill>
                </a:uFill>
                <a:latin typeface="Georgia"/>
                <a:cs typeface="Georgia"/>
              </a:rPr>
              <a:t>1000	</a:t>
            </a:r>
            <a:r>
              <a:rPr sz="3000" b="1" baseline="-33333" dirty="0">
                <a:latin typeface="Georgia"/>
                <a:cs typeface="Georgia"/>
              </a:rPr>
              <a:t>=</a:t>
            </a:r>
            <a:r>
              <a:rPr sz="3000" b="1" spc="-150" baseline="-33333" dirty="0">
                <a:latin typeface="Georgia"/>
                <a:cs typeface="Georgia"/>
              </a:rPr>
              <a:t> </a:t>
            </a:r>
            <a:r>
              <a:rPr sz="3000" b="1" spc="-7" baseline="-33333" dirty="0">
                <a:latin typeface="Georgia"/>
                <a:cs typeface="Georgia"/>
              </a:rPr>
              <a:t>$2  </a:t>
            </a:r>
            <a:r>
              <a:rPr sz="2000" b="1" spc="-5" dirty="0">
                <a:latin typeface="Georgia"/>
                <a:cs typeface="Georgia"/>
              </a:rPr>
              <a:t>500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2669" y="4758690"/>
            <a:ext cx="8832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Georgia"/>
                <a:cs typeface="Georgia"/>
              </a:rPr>
              <a:t>$</a:t>
            </a:r>
            <a:r>
              <a:rPr sz="2000" b="1" spc="5" dirty="0">
                <a:latin typeface="Georgia"/>
                <a:cs typeface="Georgia"/>
              </a:rPr>
              <a:t>20</a:t>
            </a:r>
            <a:r>
              <a:rPr sz="2000" b="1" spc="-5" dirty="0">
                <a:latin typeface="Georgia"/>
                <a:cs typeface="Georgia"/>
              </a:rPr>
              <a:t>0</a:t>
            </a:r>
            <a:r>
              <a:rPr sz="2000" b="1" dirty="0">
                <a:latin typeface="Georgia"/>
                <a:cs typeface="Georgia"/>
              </a:rPr>
              <a:t>0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5469" y="5292090"/>
            <a:ext cx="1839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Georgia"/>
                <a:cs typeface="Georgia"/>
              </a:rPr>
              <a:t>500</a:t>
            </a:r>
            <a:r>
              <a:rPr sz="2000" b="1" spc="-5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Unidades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070" y="4758690"/>
            <a:ext cx="627507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91995" algn="l"/>
              </a:tabLst>
            </a:pPr>
            <a:r>
              <a:rPr sz="2000" b="1" dirty="0">
                <a:solidFill>
                  <a:srgbClr val="BF0000"/>
                </a:solidFill>
                <a:latin typeface="Georgia"/>
                <a:cs typeface="Georgia"/>
              </a:rPr>
              <a:t>Momento</a:t>
            </a:r>
            <a:r>
              <a:rPr sz="2000" b="1" spc="-15" dirty="0">
                <a:solidFill>
                  <a:srgbClr val="BF0000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BF0000"/>
                </a:solidFill>
                <a:latin typeface="Georgia"/>
                <a:cs typeface="Georgia"/>
              </a:rPr>
              <a:t>2	</a:t>
            </a:r>
            <a:r>
              <a:rPr sz="2000" b="1" dirty="0">
                <a:latin typeface="Georgia"/>
                <a:cs typeface="Georgia"/>
              </a:rPr>
              <a:t>Aumenta la </a:t>
            </a:r>
            <a:r>
              <a:rPr sz="2000" b="1" spc="-5" dirty="0">
                <a:latin typeface="Georgia"/>
                <a:cs typeface="Georgia"/>
              </a:rPr>
              <a:t>Existencia </a:t>
            </a:r>
            <a:r>
              <a:rPr sz="2000" b="1" dirty="0">
                <a:latin typeface="Georgia"/>
                <a:cs typeface="Georgia"/>
              </a:rPr>
              <a:t>de</a:t>
            </a:r>
            <a:r>
              <a:rPr sz="2000" b="1" spc="-8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Dinero</a:t>
            </a:r>
            <a:endParaRPr sz="2000">
              <a:latin typeface="Georgia"/>
              <a:cs typeface="Georgia"/>
            </a:endParaRPr>
          </a:p>
          <a:p>
            <a:pPr marL="1993900" marR="107314" indent="-1066800">
              <a:lnSpc>
                <a:spcPct val="175000"/>
              </a:lnSpc>
            </a:pPr>
            <a:r>
              <a:rPr sz="2000" b="1" dirty="0">
                <a:latin typeface="Georgia"/>
                <a:cs typeface="Georgia"/>
              </a:rPr>
              <a:t>No </a:t>
            </a:r>
            <a:r>
              <a:rPr sz="2000" b="1" spc="-5" dirty="0">
                <a:latin typeface="Georgia"/>
                <a:cs typeface="Georgia"/>
              </a:rPr>
              <a:t>Varía la </a:t>
            </a:r>
            <a:r>
              <a:rPr sz="2000" b="1" dirty="0">
                <a:latin typeface="Georgia"/>
                <a:cs typeface="Georgia"/>
              </a:rPr>
              <a:t>Producción del único </a:t>
            </a:r>
            <a:r>
              <a:rPr sz="2000" b="1" spc="-5" dirty="0">
                <a:latin typeface="Georgia"/>
                <a:cs typeface="Georgia"/>
              </a:rPr>
              <a:t>Bien</a:t>
            </a:r>
            <a:r>
              <a:rPr sz="2000" b="1" spc="-125" dirty="0">
                <a:latin typeface="Georgia"/>
                <a:cs typeface="Georgia"/>
              </a:rPr>
              <a:t> </a:t>
            </a:r>
            <a:r>
              <a:rPr sz="2000" b="1" dirty="0">
                <a:latin typeface="Georgia"/>
                <a:cs typeface="Georgia"/>
              </a:rPr>
              <a:t>X  </a:t>
            </a:r>
            <a:r>
              <a:rPr sz="2000" b="1" spc="-5" dirty="0">
                <a:latin typeface="Georgia"/>
                <a:cs typeface="Georgia"/>
              </a:rPr>
              <a:t>Precio por Unidad del Bien </a:t>
            </a:r>
            <a:r>
              <a:rPr sz="2000" b="1" dirty="0">
                <a:latin typeface="Georgia"/>
                <a:cs typeface="Georgia"/>
              </a:rPr>
              <a:t>X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73851" y="5673090"/>
            <a:ext cx="90614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" marR="5080" indent="-184150">
              <a:lnSpc>
                <a:spcPct val="150000"/>
              </a:lnSpc>
              <a:spcBef>
                <a:spcPts val="100"/>
              </a:spcBef>
            </a:pPr>
            <a:r>
              <a:rPr sz="2000" u="heavy" dirty="0">
                <a:uFill>
                  <a:solidFill>
                    <a:srgbClr val="525389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2000" u="heavy" spc="-40" dirty="0">
                <a:uFill>
                  <a:solidFill>
                    <a:srgbClr val="52538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5" dirty="0">
                <a:uFill>
                  <a:solidFill>
                    <a:srgbClr val="525389"/>
                  </a:solidFill>
                </a:uFill>
                <a:latin typeface="Georgia"/>
                <a:cs typeface="Georgia"/>
              </a:rPr>
              <a:t>20</a:t>
            </a:r>
            <a:r>
              <a:rPr sz="2000" b="1" u="heavy" spc="-5" dirty="0">
                <a:uFill>
                  <a:solidFill>
                    <a:srgbClr val="525389"/>
                  </a:solidFill>
                </a:uFill>
                <a:latin typeface="Georgia"/>
                <a:cs typeface="Georgia"/>
              </a:rPr>
              <a:t>0</a:t>
            </a:r>
            <a:r>
              <a:rPr sz="2000" b="1" u="heavy" dirty="0">
                <a:uFill>
                  <a:solidFill>
                    <a:srgbClr val="525389"/>
                  </a:solidFill>
                </a:uFill>
                <a:latin typeface="Georgia"/>
                <a:cs typeface="Georgia"/>
              </a:rPr>
              <a:t>0 </a:t>
            </a:r>
            <a:r>
              <a:rPr sz="2000" b="1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500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2400" y="5977890"/>
            <a:ext cx="5956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Georgia"/>
                <a:cs typeface="Georgia"/>
              </a:rPr>
              <a:t>=</a:t>
            </a:r>
            <a:r>
              <a:rPr sz="2000" b="1" spc="-90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$4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62750" y="2583179"/>
            <a:ext cx="171450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5400" y="2667635"/>
            <a:ext cx="1691639" cy="0"/>
          </a:xfrm>
          <a:custGeom>
            <a:avLst/>
            <a:gdLst/>
            <a:ahLst/>
            <a:cxnLst/>
            <a:rect l="l" t="t" r="r" b="b"/>
            <a:pathLst>
              <a:path w="1691640">
                <a:moveTo>
                  <a:pt x="0" y="0"/>
                </a:moveTo>
                <a:lnTo>
                  <a:pt x="1691640" y="0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72200" y="3115310"/>
            <a:ext cx="38100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80479" y="3648709"/>
            <a:ext cx="172720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0" y="373443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91350" y="4867909"/>
            <a:ext cx="171450" cy="1727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495363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53200" y="5401309"/>
            <a:ext cx="381000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2200" y="5934709"/>
            <a:ext cx="38100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6070" y="34290"/>
            <a:ext cx="8554085" cy="263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800" dirty="0">
              <a:latin typeface="Arial"/>
              <a:cs typeface="Arial"/>
            </a:endParaRPr>
          </a:p>
          <a:p>
            <a:pPr marR="278765" algn="ctr">
              <a:lnSpc>
                <a:spcPct val="100000"/>
              </a:lnSpc>
              <a:spcBef>
                <a:spcPts val="570"/>
              </a:spcBef>
            </a:pPr>
            <a:endParaRPr lang="es-AR" sz="2300" dirty="0">
              <a:latin typeface="Times New Roman"/>
              <a:cs typeface="Times New Roman"/>
            </a:endParaRPr>
          </a:p>
          <a:p>
            <a:pPr marR="278765" algn="ctr">
              <a:lnSpc>
                <a:spcPct val="100000"/>
              </a:lnSpc>
              <a:spcBef>
                <a:spcPts val="570"/>
              </a:spcBef>
            </a:pPr>
            <a:r>
              <a:rPr sz="4000" b="1" spc="-35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INFLACIÓN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r>
              <a:rPr sz="4000" b="1" spc="1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DEMANDA</a:t>
            </a:r>
            <a:endParaRPr sz="4000" dirty="0">
              <a:latin typeface="Gill Sans Ultra Bold"/>
              <a:cs typeface="Gill Sans Ultra Bold"/>
            </a:endParaRPr>
          </a:p>
          <a:p>
            <a:pPr marR="394970" algn="ctr">
              <a:lnSpc>
                <a:spcPct val="100000"/>
              </a:lnSpc>
              <a:spcBef>
                <a:spcPts val="1800"/>
              </a:spcBef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Teoría</a:t>
            </a:r>
            <a:r>
              <a:rPr sz="32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Monetarista</a:t>
            </a:r>
            <a:endParaRPr sz="3200" dirty="0">
              <a:latin typeface="Gill Sans Ultra Bold"/>
              <a:cs typeface="Gill Sans Ultra Bold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  <a:tabLst>
                <a:tab pos="1840864" algn="l"/>
                <a:tab pos="6946265" algn="l"/>
              </a:tabLst>
            </a:pPr>
            <a:r>
              <a:rPr sz="2000" b="1" dirty="0">
                <a:solidFill>
                  <a:srgbClr val="BF0000"/>
                </a:solidFill>
                <a:latin typeface="Georgia"/>
                <a:cs typeface="Georgia"/>
              </a:rPr>
              <a:t>Momento</a:t>
            </a:r>
            <a:r>
              <a:rPr sz="2000" b="1" spc="-15" dirty="0">
                <a:solidFill>
                  <a:srgbClr val="BF0000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BF0000"/>
                </a:solidFill>
                <a:latin typeface="Georgia"/>
                <a:cs typeface="Georgia"/>
              </a:rPr>
              <a:t>1	</a:t>
            </a:r>
            <a:r>
              <a:rPr sz="2000" b="1" spc="-5" dirty="0">
                <a:latin typeface="Georgia"/>
                <a:cs typeface="Georgia"/>
              </a:rPr>
              <a:t>Existencia</a:t>
            </a:r>
            <a:r>
              <a:rPr sz="2000" b="1" spc="5" dirty="0">
                <a:latin typeface="Georgia"/>
                <a:cs typeface="Georgia"/>
              </a:rPr>
              <a:t> </a:t>
            </a:r>
            <a:r>
              <a:rPr sz="2000" b="1" dirty="0">
                <a:latin typeface="Georgia"/>
                <a:cs typeface="Georgia"/>
              </a:rPr>
              <a:t>de </a:t>
            </a:r>
            <a:r>
              <a:rPr sz="2000" b="1" spc="-5" dirty="0">
                <a:latin typeface="Georgia"/>
                <a:cs typeface="Georgia"/>
              </a:rPr>
              <a:t>Dinero	</a:t>
            </a:r>
            <a:r>
              <a:rPr sz="2000" b="1" dirty="0">
                <a:latin typeface="Georgia"/>
                <a:cs typeface="Georgia"/>
              </a:rPr>
              <a:t>$1000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6060" y="4375150"/>
            <a:ext cx="592455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3200" b="1" i="1" spc="5" dirty="0">
                <a:latin typeface="Georgia"/>
                <a:cs typeface="Georgia"/>
              </a:rPr>
              <a:t>Un </a:t>
            </a:r>
            <a:r>
              <a:rPr sz="3200" b="1" i="1" dirty="0">
                <a:latin typeface="Georgia"/>
                <a:cs typeface="Georgia"/>
              </a:rPr>
              <a:t>aumento de </a:t>
            </a:r>
            <a:r>
              <a:rPr sz="3200" b="1" i="1" spc="-5" dirty="0">
                <a:latin typeface="Georgia"/>
                <a:cs typeface="Georgia"/>
              </a:rPr>
              <a:t>la</a:t>
            </a:r>
            <a:r>
              <a:rPr sz="3200" b="1" i="1" spc="-50" dirty="0">
                <a:latin typeface="Georgia"/>
                <a:cs typeface="Georgia"/>
              </a:rPr>
              <a:t> </a:t>
            </a:r>
            <a:r>
              <a:rPr sz="3200" b="1" i="1" dirty="0">
                <a:latin typeface="Georgia"/>
                <a:cs typeface="Georgia"/>
              </a:rPr>
              <a:t>Demanda  Agregada provocará un  incremento en los</a:t>
            </a:r>
            <a:r>
              <a:rPr sz="3200" b="1" i="1" spc="-20" dirty="0">
                <a:latin typeface="Georgia"/>
                <a:cs typeface="Georgia"/>
              </a:rPr>
              <a:t> </a:t>
            </a:r>
            <a:r>
              <a:rPr sz="3200" b="1" i="1" dirty="0">
                <a:latin typeface="Georgia"/>
                <a:cs typeface="Georgia"/>
              </a:rPr>
              <a:t>precios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31970" y="2647950"/>
            <a:ext cx="172719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9600" y="228600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4064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34509" y="4019550"/>
            <a:ext cx="17145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0234" y="365760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34290"/>
            <a:ext cx="8324215" cy="361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5227320" marR="1495425" indent="-350520">
              <a:lnSpc>
                <a:spcPct val="100000"/>
              </a:lnSpc>
              <a:tabLst>
                <a:tab pos="6139815" algn="l"/>
              </a:tabLst>
            </a:pP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MARICEL</a:t>
            </a:r>
            <a:r>
              <a:rPr sz="800" spc="5" dirty="0">
                <a:solidFill>
                  <a:srgbClr val="427F85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VAIROLETTI	11/09/11</a:t>
            </a:r>
            <a:r>
              <a:rPr sz="800" spc="-80" dirty="0">
                <a:solidFill>
                  <a:srgbClr val="427F85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04:50  ECONOMÍA</a:t>
            </a:r>
            <a:r>
              <a:rPr sz="800" spc="5" dirty="0">
                <a:solidFill>
                  <a:srgbClr val="427F85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III</a:t>
            </a:r>
            <a:endParaRPr sz="800">
              <a:latin typeface="Arial"/>
              <a:cs typeface="Arial"/>
            </a:endParaRPr>
          </a:p>
          <a:p>
            <a:pPr marR="508634" algn="ctr">
              <a:lnSpc>
                <a:spcPct val="100000"/>
              </a:lnSpc>
              <a:spcBef>
                <a:spcPts val="570"/>
              </a:spcBef>
            </a:pPr>
            <a:r>
              <a:rPr sz="4000" b="1" spc="-35" dirty="0">
                <a:solidFill>
                  <a:srgbClr val="414355"/>
                </a:solidFill>
                <a:latin typeface="Gill Sans Ultra Bold"/>
                <a:cs typeface="Gill Sans Ultra Bold"/>
              </a:rPr>
              <a:t>INFLACIÓN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r>
              <a:rPr sz="4000" b="1" spc="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DEMANDA</a:t>
            </a:r>
            <a:endParaRPr sz="4000">
              <a:latin typeface="Gill Sans Ultra Bold"/>
              <a:cs typeface="Gill Sans Ultra Bold"/>
            </a:endParaRPr>
          </a:p>
          <a:p>
            <a:pPr marR="624205" algn="ctr">
              <a:lnSpc>
                <a:spcPct val="100000"/>
              </a:lnSpc>
              <a:spcBef>
                <a:spcPts val="1800"/>
              </a:spcBef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Teoría</a:t>
            </a:r>
            <a:r>
              <a:rPr sz="32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Keynesiana</a:t>
            </a:r>
            <a:endParaRPr sz="3200">
              <a:latin typeface="Gill Sans Ultra Bold"/>
              <a:cs typeface="Gill Sans Ultra 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1838960" marR="2003425" indent="-2540">
              <a:lnSpc>
                <a:spcPct val="100000"/>
              </a:lnSpc>
            </a:pPr>
            <a:r>
              <a:rPr sz="2400" b="1" i="1" dirty="0">
                <a:latin typeface="Georgia"/>
                <a:cs typeface="Georgia"/>
              </a:rPr>
              <a:t>Si </a:t>
            </a:r>
            <a:r>
              <a:rPr sz="2400" b="1" i="1" spc="-5" dirty="0">
                <a:latin typeface="Georgia"/>
                <a:cs typeface="Georgia"/>
              </a:rPr>
              <a:t>la Economía se encuentra  próxima al PLENO</a:t>
            </a:r>
            <a:r>
              <a:rPr sz="2400" b="1" i="1" spc="-50" dirty="0">
                <a:latin typeface="Georgia"/>
                <a:cs typeface="Georgia"/>
              </a:rPr>
              <a:t> </a:t>
            </a:r>
            <a:r>
              <a:rPr sz="2400" b="1" i="1" spc="-5" dirty="0">
                <a:latin typeface="Georgia"/>
                <a:cs typeface="Georgia"/>
              </a:rPr>
              <a:t>EMPLEO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61364" y="4726984"/>
            <a:ext cx="2210344" cy="1513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34290"/>
            <a:ext cx="8324215" cy="5722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800" dirty="0">
              <a:latin typeface="Arial"/>
              <a:cs typeface="Arial"/>
            </a:endParaRPr>
          </a:p>
          <a:p>
            <a:pPr marR="508634" algn="ctr">
              <a:lnSpc>
                <a:spcPct val="100000"/>
              </a:lnSpc>
              <a:spcBef>
                <a:spcPts val="570"/>
              </a:spcBef>
            </a:pPr>
            <a:endParaRPr lang="es-AR" sz="4000" b="1" spc="-35" dirty="0">
              <a:solidFill>
                <a:srgbClr val="414355"/>
              </a:solidFill>
              <a:latin typeface="Gill Sans Ultra Bold"/>
              <a:cs typeface="Gill Sans Ultra Bold"/>
            </a:endParaRPr>
          </a:p>
          <a:p>
            <a:pPr marR="508634" algn="ctr">
              <a:lnSpc>
                <a:spcPct val="100000"/>
              </a:lnSpc>
              <a:spcBef>
                <a:spcPts val="570"/>
              </a:spcBef>
            </a:pPr>
            <a:r>
              <a:rPr sz="4000" b="1" spc="-35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INFLACIÓN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r>
              <a:rPr sz="4000" b="1" spc="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DEMANDA</a:t>
            </a:r>
            <a:endParaRPr sz="4000" dirty="0">
              <a:latin typeface="Gill Sans Ultra Bold"/>
              <a:cs typeface="Gill Sans Ultra Bold"/>
            </a:endParaRPr>
          </a:p>
          <a:p>
            <a:pPr marR="624205" algn="ctr">
              <a:lnSpc>
                <a:spcPct val="100000"/>
              </a:lnSpc>
              <a:spcBef>
                <a:spcPts val="1800"/>
              </a:spcBef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Teoría</a:t>
            </a:r>
            <a:r>
              <a:rPr sz="32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Keynesiana</a:t>
            </a:r>
            <a:endParaRPr sz="3200" dirty="0">
              <a:latin typeface="Gill Sans Ultra Bold"/>
              <a:cs typeface="Gill Sans Ultra Bold"/>
            </a:endParaRPr>
          </a:p>
          <a:p>
            <a:pPr marL="1091565" marR="1561465" indent="-1905" algn="ctr">
              <a:lnSpc>
                <a:spcPct val="100000"/>
              </a:lnSpc>
              <a:spcBef>
                <a:spcPts val="2050"/>
              </a:spcBef>
            </a:pPr>
            <a:r>
              <a:rPr sz="3200" b="1" i="1" dirty="0">
                <a:latin typeface="Georgia"/>
                <a:cs typeface="Georgia"/>
              </a:rPr>
              <a:t>Pleno Empleo: Todos los  Recursos o Factores  Productivos se</a:t>
            </a:r>
            <a:r>
              <a:rPr sz="3200" b="1" i="1" spc="-65" dirty="0">
                <a:latin typeface="Georgia"/>
                <a:cs typeface="Georgia"/>
              </a:rPr>
              <a:t> </a:t>
            </a:r>
            <a:r>
              <a:rPr sz="3200" b="1" i="1" dirty="0">
                <a:latin typeface="Georgia"/>
                <a:cs typeface="Georgia"/>
              </a:rPr>
              <a:t>encuentran  empleados</a:t>
            </a:r>
            <a:endParaRPr sz="3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 dirty="0">
              <a:latin typeface="Times New Roman"/>
              <a:cs typeface="Times New Roman"/>
            </a:endParaRPr>
          </a:p>
          <a:p>
            <a:pPr marL="838200">
              <a:lnSpc>
                <a:spcPct val="100000"/>
              </a:lnSpc>
            </a:pPr>
            <a:r>
              <a:rPr sz="3200" b="1" i="1" dirty="0">
                <a:latin typeface="Georgia"/>
                <a:cs typeface="Georgia"/>
              </a:rPr>
              <a:t>No existe</a:t>
            </a:r>
            <a:r>
              <a:rPr sz="3200" b="1" i="1" spc="15" dirty="0">
                <a:latin typeface="Georgia"/>
                <a:cs typeface="Georgia"/>
              </a:rPr>
              <a:t> </a:t>
            </a:r>
            <a:r>
              <a:rPr sz="3200" b="1" i="1" dirty="0">
                <a:latin typeface="Georgia"/>
                <a:cs typeface="Georgia"/>
              </a:rPr>
              <a:t>Desempleo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80" y="1280724"/>
            <a:ext cx="2066289" cy="1385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28440" y="2190750"/>
            <a:ext cx="17145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14800" y="1524000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39"/>
                </a:lnTo>
              </a:path>
            </a:pathLst>
          </a:custGeom>
          <a:ln w="4064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757420"/>
            <a:ext cx="1442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Gill Sans Ultra Bold"/>
                <a:cs typeface="Gill Sans Ultra Bold"/>
              </a:rPr>
              <a:t>C</a:t>
            </a:r>
            <a:r>
              <a:rPr sz="2400" b="1" spc="-5" dirty="0">
                <a:latin typeface="Gill Sans Ultra Bold"/>
                <a:cs typeface="Gill Sans Ultra Bold"/>
              </a:rPr>
              <a:t>OS</a:t>
            </a:r>
            <a:r>
              <a:rPr sz="2400" b="1" spc="5" dirty="0">
                <a:latin typeface="Gill Sans Ultra Bold"/>
                <a:cs typeface="Gill Sans Ultra Bold"/>
              </a:rPr>
              <a:t>T</a:t>
            </a:r>
            <a:r>
              <a:rPr sz="2400" b="1" spc="-5" dirty="0">
                <a:latin typeface="Gill Sans Ultra Bold"/>
                <a:cs typeface="Gill Sans Ultra Bold"/>
              </a:rPr>
              <a:t>OS</a:t>
            </a:r>
            <a:endParaRPr sz="2400">
              <a:latin typeface="Gill Sans Ultra Bold"/>
              <a:cs typeface="Gill Sans Ultra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94989" y="4516120"/>
            <a:ext cx="181610" cy="1612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55850" y="4572000"/>
            <a:ext cx="798830" cy="322580"/>
          </a:xfrm>
          <a:custGeom>
            <a:avLst/>
            <a:gdLst/>
            <a:ahLst/>
            <a:cxnLst/>
            <a:rect l="l" t="t" r="r" b="b"/>
            <a:pathLst>
              <a:path w="798830" h="322579">
                <a:moveTo>
                  <a:pt x="784860" y="0"/>
                </a:moveTo>
                <a:lnTo>
                  <a:pt x="0" y="287019"/>
                </a:lnTo>
                <a:lnTo>
                  <a:pt x="12700" y="322580"/>
                </a:lnTo>
                <a:lnTo>
                  <a:pt x="798830" y="35560"/>
                </a:lnTo>
                <a:lnTo>
                  <a:pt x="78486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47389" y="5086350"/>
            <a:ext cx="181610" cy="1676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8389" y="4933950"/>
            <a:ext cx="941069" cy="259079"/>
          </a:xfrm>
          <a:custGeom>
            <a:avLst/>
            <a:gdLst/>
            <a:ahLst/>
            <a:cxnLst/>
            <a:rect l="l" t="t" r="r" b="b"/>
            <a:pathLst>
              <a:path w="941070" h="259079">
                <a:moveTo>
                  <a:pt x="7620" y="0"/>
                </a:moveTo>
                <a:lnTo>
                  <a:pt x="0" y="38100"/>
                </a:lnTo>
                <a:lnTo>
                  <a:pt x="932180" y="259080"/>
                </a:lnTo>
                <a:lnTo>
                  <a:pt x="941070" y="222250"/>
                </a:lnTo>
                <a:lnTo>
                  <a:pt x="762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6550" y="5619750"/>
            <a:ext cx="171450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72029" y="5016500"/>
            <a:ext cx="692150" cy="690880"/>
          </a:xfrm>
          <a:custGeom>
            <a:avLst/>
            <a:gdLst/>
            <a:ahLst/>
            <a:cxnLst/>
            <a:rect l="l" t="t" r="r" b="b"/>
            <a:pathLst>
              <a:path w="692150" h="690879">
                <a:moveTo>
                  <a:pt x="26669" y="0"/>
                </a:moveTo>
                <a:lnTo>
                  <a:pt x="0" y="25400"/>
                </a:lnTo>
                <a:lnTo>
                  <a:pt x="665480" y="690880"/>
                </a:lnTo>
                <a:lnTo>
                  <a:pt x="692150" y="664210"/>
                </a:lnTo>
                <a:lnTo>
                  <a:pt x="26669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79500" y="2471420"/>
            <a:ext cx="6758940" cy="2236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latin typeface="Georgia"/>
                <a:cs typeface="Georgia"/>
              </a:rPr>
              <a:t>Explica el aumento </a:t>
            </a:r>
            <a:r>
              <a:rPr sz="2800" b="1" i="1" spc="-10" dirty="0">
                <a:latin typeface="Georgia"/>
                <a:cs typeface="Georgia"/>
              </a:rPr>
              <a:t>de </a:t>
            </a:r>
            <a:r>
              <a:rPr sz="2800" b="1" i="1" spc="-5" dirty="0">
                <a:latin typeface="Georgia"/>
                <a:cs typeface="Georgia"/>
              </a:rPr>
              <a:t>los precios </a:t>
            </a:r>
            <a:r>
              <a:rPr sz="2800" b="1" i="1" dirty="0">
                <a:latin typeface="Georgia"/>
                <a:cs typeface="Georgia"/>
              </a:rPr>
              <a:t>a  </a:t>
            </a:r>
            <a:r>
              <a:rPr sz="2800" b="1" i="1" spc="-10" dirty="0">
                <a:latin typeface="Georgia"/>
                <a:cs typeface="Georgia"/>
              </a:rPr>
              <a:t>partir </a:t>
            </a:r>
            <a:r>
              <a:rPr sz="2800" b="1" i="1" spc="-5" dirty="0">
                <a:latin typeface="Georgia"/>
                <a:cs typeface="Georgia"/>
              </a:rPr>
              <a:t>del incremento de </a:t>
            </a:r>
            <a:r>
              <a:rPr sz="2800" b="1" i="1" dirty="0">
                <a:latin typeface="Georgia"/>
                <a:cs typeface="Georgia"/>
              </a:rPr>
              <a:t>los</a:t>
            </a:r>
            <a:r>
              <a:rPr sz="2800" b="1" i="1" spc="-65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salarios  </a:t>
            </a:r>
            <a:r>
              <a:rPr sz="2800" b="1" i="1" dirty="0">
                <a:latin typeface="Georgia"/>
                <a:cs typeface="Georgia"/>
              </a:rPr>
              <a:t>y </a:t>
            </a:r>
            <a:r>
              <a:rPr sz="2800" b="1" i="1" spc="-5" dirty="0">
                <a:latin typeface="Georgia"/>
                <a:cs typeface="Georgia"/>
              </a:rPr>
              <a:t>demás </a:t>
            </a:r>
            <a:r>
              <a:rPr sz="2800" b="1" i="1" spc="-10" dirty="0">
                <a:latin typeface="Georgia"/>
                <a:cs typeface="Georgia"/>
              </a:rPr>
              <a:t>componentes </a:t>
            </a:r>
            <a:r>
              <a:rPr sz="2800" b="1" i="1" spc="-5" dirty="0">
                <a:latin typeface="Georgia"/>
                <a:cs typeface="Georgia"/>
              </a:rPr>
              <a:t>de los </a:t>
            </a:r>
            <a:r>
              <a:rPr sz="2800" b="1" i="1" spc="-10" dirty="0">
                <a:latin typeface="Georgia"/>
                <a:cs typeface="Georgia"/>
              </a:rPr>
              <a:t>costos  </a:t>
            </a:r>
            <a:r>
              <a:rPr sz="2800" b="1" i="1" spc="-5" dirty="0">
                <a:latin typeface="Georgia"/>
                <a:cs typeface="Georgia"/>
              </a:rPr>
              <a:t>de</a:t>
            </a:r>
            <a:r>
              <a:rPr sz="2800" b="1" i="1" spc="-20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producción</a:t>
            </a:r>
            <a:endParaRPr sz="2800">
              <a:latin typeface="Georgia"/>
              <a:cs typeface="Georgia"/>
            </a:endParaRPr>
          </a:p>
          <a:p>
            <a:pPr marR="643255" algn="ctr">
              <a:lnSpc>
                <a:spcPct val="100000"/>
              </a:lnSpc>
              <a:spcBef>
                <a:spcPts val="1570"/>
              </a:spcBef>
            </a:pPr>
            <a:r>
              <a:rPr sz="2000" b="1" spc="-5" dirty="0">
                <a:latin typeface="Gill Sans Ultra Bold"/>
                <a:cs typeface="Gill Sans Ultra Bold"/>
              </a:rPr>
              <a:t>Laborales</a:t>
            </a:r>
            <a:endParaRPr sz="2000">
              <a:latin typeface="Gill Sans Ultra Bold"/>
              <a:cs typeface="Gill Sans Ultra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00400" y="4888229"/>
            <a:ext cx="5504815" cy="1115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Gill Sans Ultra Bold"/>
                <a:cs typeface="Gill Sans Ultra Bold"/>
              </a:rPr>
              <a:t>De Bienes </a:t>
            </a:r>
            <a:r>
              <a:rPr sz="2000" b="1" spc="-5" dirty="0">
                <a:latin typeface="Gill Sans Ultra Bold"/>
                <a:cs typeface="Gill Sans Ultra Bold"/>
              </a:rPr>
              <a:t>y </a:t>
            </a:r>
            <a:r>
              <a:rPr sz="2000" b="1" dirty="0">
                <a:latin typeface="Gill Sans Ultra Bold"/>
                <a:cs typeface="Gill Sans Ultra Bold"/>
              </a:rPr>
              <a:t>Servicios </a:t>
            </a:r>
            <a:r>
              <a:rPr sz="2000" b="1" spc="-5" dirty="0">
                <a:latin typeface="Gill Sans Ultra Bold"/>
                <a:cs typeface="Gill Sans Ultra Bold"/>
              </a:rPr>
              <a:t>comprados  a otras</a:t>
            </a:r>
            <a:r>
              <a:rPr sz="2000" b="1" spc="15" dirty="0">
                <a:latin typeface="Gill Sans Ultra Bold"/>
                <a:cs typeface="Gill Sans Ultra Bold"/>
              </a:rPr>
              <a:t> </a:t>
            </a:r>
            <a:r>
              <a:rPr sz="2000" b="1" spc="-5" dirty="0">
                <a:latin typeface="Gill Sans Ultra Bold"/>
                <a:cs typeface="Gill Sans Ultra Bold"/>
              </a:rPr>
              <a:t>empresas</a:t>
            </a:r>
            <a:endParaRPr sz="2000">
              <a:latin typeface="Gill Sans Ultra Bold"/>
              <a:cs typeface="Gill Sans Ultra Bold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000" b="1" dirty="0">
                <a:latin typeface="Gill Sans Ultra Bold"/>
                <a:cs typeface="Gill Sans Ultra Bold"/>
              </a:rPr>
              <a:t>De los</a:t>
            </a:r>
            <a:r>
              <a:rPr sz="2000" b="1" spc="10" dirty="0">
                <a:latin typeface="Gill Sans Ultra Bold"/>
                <a:cs typeface="Gill Sans Ultra Bold"/>
              </a:rPr>
              <a:t> </a:t>
            </a:r>
            <a:r>
              <a:rPr sz="2000" b="1" spc="-5" dirty="0">
                <a:latin typeface="Gill Sans Ultra Bold"/>
                <a:cs typeface="Gill Sans Ultra Bold"/>
              </a:rPr>
              <a:t>Impuestos</a:t>
            </a:r>
            <a:endParaRPr sz="2000">
              <a:latin typeface="Gill Sans Ultra Bold"/>
              <a:cs typeface="Gill Sans Ultra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1739" y="34290"/>
            <a:ext cx="7638415" cy="1336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4000" b="1" spc="-35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INFLACIÓN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r>
              <a:rPr sz="4000" b="1" spc="1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20" dirty="0">
                <a:solidFill>
                  <a:srgbClr val="414355"/>
                </a:solidFill>
                <a:latin typeface="Gill Sans Ultra Bold"/>
                <a:cs typeface="Gill Sans Ultra Bold"/>
              </a:rPr>
              <a:t>COSTOS</a:t>
            </a:r>
            <a:endParaRPr sz="4000" dirty="0">
              <a:latin typeface="Gill Sans Ultra Bold"/>
              <a:cs typeface="Gill Sans Ultra 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4953000"/>
            <a:ext cx="1524000" cy="1540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663690" y="646429"/>
            <a:ext cx="7061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11/09/11</a:t>
            </a:r>
            <a:r>
              <a:rPr sz="800" spc="-65" dirty="0">
                <a:solidFill>
                  <a:srgbClr val="427F85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04:50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0040" y="646429"/>
            <a:ext cx="11061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MARICEL</a:t>
            </a:r>
            <a:r>
              <a:rPr sz="800" spc="-75" dirty="0">
                <a:solidFill>
                  <a:srgbClr val="427F85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VAIROLETTI</a:t>
            </a:r>
            <a:endParaRPr sz="800">
              <a:latin typeface="Arial"/>
              <a:cs typeface="Arial"/>
            </a:endParaRPr>
          </a:p>
          <a:p>
            <a:pPr marR="62230" algn="r">
              <a:lnSpc>
                <a:spcPct val="100000"/>
              </a:lnSpc>
            </a:pP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ECONOMÍA</a:t>
            </a:r>
            <a:r>
              <a:rPr sz="800" spc="-80" dirty="0">
                <a:solidFill>
                  <a:srgbClr val="427F85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III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1038859"/>
            <a:ext cx="8064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35" dirty="0">
                <a:solidFill>
                  <a:srgbClr val="414355"/>
                </a:solidFill>
                <a:latin typeface="Gill Sans Ultra Bold"/>
                <a:cs typeface="Gill Sans Ultra Bold"/>
              </a:rPr>
              <a:t>INFLACIÓN</a:t>
            </a:r>
            <a:r>
              <a:rPr sz="4000" b="1" spc="-4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15" dirty="0">
                <a:solidFill>
                  <a:srgbClr val="414355"/>
                </a:solidFill>
                <a:latin typeface="Gill Sans Ultra Bold"/>
                <a:cs typeface="Gill Sans Ultra Bold"/>
              </a:rPr>
              <a:t>ESTRUCTURAL</a:t>
            </a:r>
            <a:endParaRPr sz="4000">
              <a:latin typeface="Gill Sans Ultra Bold"/>
              <a:cs typeface="Gill Sans Ultra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200" y="4570729"/>
            <a:ext cx="1524000" cy="1540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8039" y="2265679"/>
            <a:ext cx="171450" cy="172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1676400"/>
            <a:ext cx="0" cy="624840"/>
          </a:xfrm>
          <a:custGeom>
            <a:avLst/>
            <a:gdLst/>
            <a:ahLst/>
            <a:cxnLst/>
            <a:rect l="l" t="t" r="r" b="b"/>
            <a:pathLst>
              <a:path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4063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57440" y="3563620"/>
            <a:ext cx="171450" cy="1714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43800" y="3200400"/>
            <a:ext cx="0" cy="397510"/>
          </a:xfrm>
          <a:custGeom>
            <a:avLst/>
            <a:gdLst/>
            <a:ahLst/>
            <a:cxnLst/>
            <a:rect l="l" t="t" r="r" b="b"/>
            <a:pathLst>
              <a:path h="397510">
                <a:moveTo>
                  <a:pt x="0" y="0"/>
                </a:moveTo>
                <a:lnTo>
                  <a:pt x="0" y="397510"/>
                </a:lnTo>
              </a:path>
            </a:pathLst>
          </a:custGeom>
          <a:ln w="4064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73190" y="2548890"/>
            <a:ext cx="2141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un aumento</a:t>
            </a:r>
            <a:r>
              <a:rPr sz="1800" b="1" spc="-8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de  </a:t>
            </a:r>
            <a:r>
              <a:rPr sz="1800" b="1" dirty="0">
                <a:latin typeface="Gill Sans Ultra Bold"/>
                <a:cs typeface="Gill Sans Ultra Bold"/>
              </a:rPr>
              <a:t>la</a:t>
            </a:r>
            <a:r>
              <a:rPr sz="1800" b="1" spc="-3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Demanda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0530" y="2471420"/>
            <a:ext cx="24898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Un aumento de</a:t>
            </a:r>
            <a:r>
              <a:rPr sz="1800" b="1" spc="-7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la  población o un  aumento en el  Ingreso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86150" y="2734310"/>
            <a:ext cx="171450" cy="1714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24200" y="2820035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811270" y="2617026"/>
            <a:ext cx="1687830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50" b="1" i="1" spc="-40" dirty="0">
                <a:latin typeface="Gill Sans Ultra Bold"/>
                <a:cs typeface="Gill Sans Ultra Bold"/>
              </a:rPr>
              <a:t>Ocasionaría</a:t>
            </a:r>
            <a:endParaRPr sz="1850">
              <a:latin typeface="Gill Sans Ultra Bold"/>
              <a:cs typeface="Gill Sans Ultra Bold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00750" y="2734310"/>
            <a:ext cx="171450" cy="1714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15000" y="2820035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97220" y="3834129"/>
            <a:ext cx="31610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Si hablamos de</a:t>
            </a:r>
            <a:r>
              <a:rPr sz="1800" b="1" spc="-5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Bienes  con una Oferta  Inelástica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457440" y="4800600"/>
            <a:ext cx="171450" cy="38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905500" y="5368290"/>
            <a:ext cx="2820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832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Llevará a un  aumento de</a:t>
            </a:r>
            <a:r>
              <a:rPr sz="1800" b="1" spc="-6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precios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05400" y="3877309"/>
            <a:ext cx="171450" cy="171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2559" y="3963034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41629" y="3768090"/>
            <a:ext cx="2133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8547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Bienes  </a:t>
            </a:r>
            <a:r>
              <a:rPr sz="1800" b="1" dirty="0">
                <a:latin typeface="Gill Sans Ultra Bold"/>
                <a:cs typeface="Gill Sans Ultra Bold"/>
              </a:rPr>
              <a:t>A</a:t>
            </a:r>
            <a:r>
              <a:rPr sz="1800" b="1" spc="-5" dirty="0">
                <a:latin typeface="Gill Sans Ultra Bold"/>
                <a:cs typeface="Gill Sans Ultra Bold"/>
              </a:rPr>
              <a:t>gr</a:t>
            </a:r>
            <a:r>
              <a:rPr sz="1800" b="1" spc="-10" dirty="0">
                <a:latin typeface="Gill Sans Ultra Bold"/>
                <a:cs typeface="Gill Sans Ultra Bold"/>
              </a:rPr>
              <a:t>op</a:t>
            </a:r>
            <a:r>
              <a:rPr sz="1800" b="1" spc="-5" dirty="0">
                <a:latin typeface="Gill Sans Ultra Bold"/>
                <a:cs typeface="Gill Sans Ultra Bold"/>
              </a:rPr>
              <a:t>ec</a:t>
            </a:r>
            <a:r>
              <a:rPr sz="1800" b="1" spc="-10" dirty="0">
                <a:latin typeface="Gill Sans Ultra Bold"/>
                <a:cs typeface="Gill Sans Ultra Bold"/>
              </a:rPr>
              <a:t>ua</a:t>
            </a:r>
            <a:r>
              <a:rPr sz="1800" b="1" spc="-5" dirty="0">
                <a:latin typeface="Gill Sans Ultra Bold"/>
                <a:cs typeface="Gill Sans Ultra Bold"/>
              </a:rPr>
              <a:t>r</a:t>
            </a:r>
            <a:r>
              <a:rPr sz="1800" b="1" dirty="0">
                <a:latin typeface="Gill Sans Ultra Bold"/>
                <a:cs typeface="Gill Sans Ultra Bold"/>
              </a:rPr>
              <a:t>i</a:t>
            </a:r>
            <a:r>
              <a:rPr sz="1800" b="1" spc="-10" dirty="0">
                <a:latin typeface="Gill Sans Ultra Bold"/>
                <a:cs typeface="Gill Sans Ultra Bold"/>
              </a:rPr>
              <a:t>o</a:t>
            </a:r>
            <a:r>
              <a:rPr sz="1800" b="1" spc="-5" dirty="0">
                <a:latin typeface="Gill Sans Ultra Bold"/>
                <a:cs typeface="Gill Sans Ultra Bold"/>
              </a:rPr>
              <a:t>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81400" y="5317490"/>
            <a:ext cx="1524000" cy="1540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049270" y="3843020"/>
            <a:ext cx="17614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Por</a:t>
            </a:r>
            <a:r>
              <a:rPr sz="1800" b="1" spc="-6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ejemplo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38400" y="3877309"/>
            <a:ext cx="171450" cy="171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75560" y="3963034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592819" y="34290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3800" y="1143000"/>
            <a:ext cx="1676400" cy="2095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80260" y="2928620"/>
            <a:ext cx="5288915" cy="296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0" marR="5080" indent="-723900">
              <a:lnSpc>
                <a:spcPct val="100000"/>
              </a:lnSpc>
              <a:spcBef>
                <a:spcPts val="100"/>
              </a:spcBef>
              <a:buClr>
                <a:srgbClr val="414355"/>
              </a:buClr>
              <a:buFont typeface="Gill Sans Ultra Bold"/>
              <a:buAutoNum type="arabicParenR"/>
              <a:tabLst>
                <a:tab pos="723900" algn="l"/>
              </a:tabLst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Pérdida del</a:t>
            </a:r>
            <a:r>
              <a:rPr sz="3200" b="1" spc="-7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poder  adquisitivo</a:t>
            </a:r>
            <a:endParaRPr sz="3200">
              <a:latin typeface="Gill Sans Ultra Bold"/>
              <a:cs typeface="Gill Sans Ultra Bold"/>
            </a:endParaRPr>
          </a:p>
          <a:p>
            <a:pPr marL="1388110" indent="-711835">
              <a:lnSpc>
                <a:spcPct val="100000"/>
              </a:lnSpc>
              <a:spcBef>
                <a:spcPts val="3240"/>
              </a:spcBef>
              <a:buAutoNum type="arabicParenR"/>
              <a:tabLst>
                <a:tab pos="1388110" algn="l"/>
              </a:tabLst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Incertidumbre</a:t>
            </a:r>
            <a:endParaRPr sz="3200">
              <a:latin typeface="Gill Sans Ultra Bold"/>
              <a:cs typeface="Gill Sans Ultra Bold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14355"/>
              </a:buClr>
              <a:buFont typeface="Gill Sans Ultra Bold"/>
              <a:buAutoNum type="arabicParenR"/>
            </a:pPr>
            <a:endParaRPr sz="3950">
              <a:latin typeface="Times New Roman"/>
              <a:cs typeface="Times New Roman"/>
            </a:endParaRPr>
          </a:p>
          <a:p>
            <a:pPr marL="1068705" indent="-713105">
              <a:lnSpc>
                <a:spcPct val="100000"/>
              </a:lnSpc>
              <a:buAutoNum type="arabicParenR"/>
              <a:tabLst>
                <a:tab pos="1069340" algn="l"/>
              </a:tabLst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Desempleo</a:t>
            </a:r>
            <a:endParaRPr sz="3200">
              <a:latin typeface="Gill Sans Ultra Bold"/>
              <a:cs typeface="Gill Sans Ultra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4600" y="5095875"/>
            <a:ext cx="1047750" cy="847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52600" y="4038600"/>
            <a:ext cx="838200" cy="8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2140" y="34290"/>
            <a:ext cx="824801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endParaRPr lang="es-AR" sz="4000" b="1" spc="-15" dirty="0">
              <a:solidFill>
                <a:srgbClr val="414355"/>
              </a:solidFill>
              <a:latin typeface="Gill Sans Ultra Bold"/>
              <a:cs typeface="Gill Sans Ultra Bold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4000" b="1" spc="-15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EFECTOS</a:t>
            </a:r>
            <a:r>
              <a:rPr sz="4000" b="1" spc="-20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PERJUDICIALES</a:t>
            </a:r>
            <a:endParaRPr sz="4000" dirty="0">
              <a:latin typeface="Gill Sans Ultra Bold"/>
              <a:cs typeface="Gill Sans Ultra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0200" y="2284729"/>
            <a:ext cx="762000" cy="10198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09800"/>
            <a:ext cx="239522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60570" y="3333750"/>
            <a:ext cx="17145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7565" y="2743200"/>
            <a:ext cx="0" cy="624840"/>
          </a:xfrm>
          <a:custGeom>
            <a:avLst/>
            <a:gdLst/>
            <a:ahLst/>
            <a:cxnLst/>
            <a:rect l="l" t="t" r="r" b="b"/>
            <a:pathLst>
              <a:path h="624839">
                <a:moveTo>
                  <a:pt x="0" y="0"/>
                </a:moveTo>
                <a:lnTo>
                  <a:pt x="0" y="624839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2210" y="3614420"/>
            <a:ext cx="4641850" cy="2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Gill Sans Ultra Bold"/>
                <a:cs typeface="Gill Sans Ultra Bold"/>
              </a:rPr>
              <a:t>Reduce </a:t>
            </a:r>
            <a:r>
              <a:rPr sz="1800" b="1" spc="-5" dirty="0">
                <a:latin typeface="Gill Sans Ultra Bold"/>
                <a:cs typeface="Gill Sans Ultra Bold"/>
              </a:rPr>
              <a:t>el valor del dinero, con  una cantidad determinada se  pueden adquirir cada vez</a:t>
            </a:r>
            <a:r>
              <a:rPr sz="1800" b="1" spc="-5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menos  cantidad de bienes y</a:t>
            </a:r>
            <a:r>
              <a:rPr sz="1800" b="1" spc="-2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servicios</a:t>
            </a:r>
            <a:endParaRPr sz="1800">
              <a:latin typeface="Gill Sans Ultra Bold"/>
              <a:cs typeface="Gill Sans Ultra Bold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286385" marR="246379" algn="ctr">
              <a:lnSpc>
                <a:spcPct val="100000"/>
              </a:lnSpc>
            </a:pPr>
            <a:r>
              <a:rPr sz="1800" b="1" spc="-5" dirty="0">
                <a:latin typeface="Gill Sans Ultra Bold"/>
                <a:cs typeface="Gill Sans Ultra Bold"/>
              </a:rPr>
              <a:t>Perjudica </a:t>
            </a:r>
            <a:r>
              <a:rPr sz="1800" b="1" dirty="0">
                <a:latin typeface="Gill Sans Ultra Bold"/>
                <a:cs typeface="Gill Sans Ultra Bold"/>
              </a:rPr>
              <a:t>más </a:t>
            </a:r>
            <a:r>
              <a:rPr sz="1800" b="1" spc="-5" dirty="0">
                <a:latin typeface="Gill Sans Ultra Bold"/>
                <a:cs typeface="Gill Sans Ultra Bold"/>
              </a:rPr>
              <a:t>a unos</a:t>
            </a:r>
            <a:r>
              <a:rPr sz="1800" b="1" spc="-6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grupos  sociales que a</a:t>
            </a:r>
            <a:r>
              <a:rPr sz="1800" b="1" spc="-1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otros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34290"/>
            <a:ext cx="8248015" cy="2385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4000" b="1" spc="-15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EFECTOS</a:t>
            </a:r>
            <a:r>
              <a:rPr sz="4000" b="1" spc="-20" dirty="0" smtClean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PERJUDICIALES</a:t>
            </a:r>
            <a:endParaRPr sz="4000" dirty="0">
              <a:latin typeface="Gill Sans Ultra Bold"/>
              <a:cs typeface="Gill Sans Ultra Bold"/>
            </a:endParaRPr>
          </a:p>
          <a:p>
            <a:pPr marL="2614295" marR="1572260" indent="-1210310">
              <a:lnSpc>
                <a:spcPct val="100000"/>
              </a:lnSpc>
              <a:spcBef>
                <a:spcPts val="480"/>
              </a:spcBef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1) Pérdida del</a:t>
            </a:r>
            <a:r>
              <a:rPr sz="3200" b="1" spc="-7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poder  adquisitivo</a:t>
            </a:r>
            <a:endParaRPr sz="3200" dirty="0">
              <a:latin typeface="Gill Sans Ultra Bold"/>
              <a:cs typeface="Gill Sans Ultra Bol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1905000"/>
            <a:ext cx="838200" cy="857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139" y="1038859"/>
            <a:ext cx="7717155" cy="2343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0" b="1" spc="-15" dirty="0">
                <a:solidFill>
                  <a:srgbClr val="414355"/>
                </a:solidFill>
                <a:latin typeface="Gill Sans Ultra Bold"/>
                <a:cs typeface="Gill Sans Ultra Bold"/>
              </a:rPr>
              <a:t>EFECTOS</a:t>
            </a:r>
            <a:r>
              <a:rPr sz="4000" b="1" spc="-2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PERJUDICIALES</a:t>
            </a:r>
            <a:endParaRPr sz="4000">
              <a:latin typeface="Gill Sans Ultra Bold"/>
              <a:cs typeface="Gill Sans Ultra Bold"/>
            </a:endParaRPr>
          </a:p>
          <a:p>
            <a:pPr marL="1610995">
              <a:lnSpc>
                <a:spcPct val="100000"/>
              </a:lnSpc>
              <a:spcBef>
                <a:spcPts val="4200"/>
              </a:spcBef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2) Incertidumbre</a:t>
            </a:r>
            <a:endParaRPr sz="3200">
              <a:latin typeface="Gill Sans Ultra Bold"/>
              <a:cs typeface="Gill Sans Ultra Bold"/>
            </a:endParaRPr>
          </a:p>
          <a:p>
            <a:pPr marL="50165" algn="ctr">
              <a:lnSpc>
                <a:spcPct val="100000"/>
              </a:lnSpc>
              <a:spcBef>
                <a:spcPts val="325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Inseguridad </a:t>
            </a:r>
            <a:r>
              <a:rPr sz="1800" b="1" spc="-10" dirty="0">
                <a:latin typeface="Gill Sans Ultra Bold"/>
                <a:cs typeface="Gill Sans Ultra Bold"/>
              </a:rPr>
              <a:t>ante </a:t>
            </a:r>
            <a:r>
              <a:rPr sz="1800" b="1" dirty="0">
                <a:latin typeface="Gill Sans Ultra Bold"/>
                <a:cs typeface="Gill Sans Ultra Bold"/>
              </a:rPr>
              <a:t>el</a:t>
            </a:r>
            <a:r>
              <a:rPr sz="1800" b="1" spc="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futuro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270" y="3691890"/>
            <a:ext cx="2557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ill Sans Ultra Bold"/>
                <a:cs typeface="Gill Sans Ultra Bold"/>
              </a:rPr>
              <a:t>Los</a:t>
            </a:r>
            <a:r>
              <a:rPr sz="1800" b="1" spc="-7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consumidores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92819" y="34290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270" y="4300220"/>
            <a:ext cx="19361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Las</a:t>
            </a:r>
            <a:r>
              <a:rPr sz="1800" b="1" spc="-7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empresas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70" y="4997450"/>
            <a:ext cx="20472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ill Sans Ultra Bold"/>
                <a:cs typeface="Gill Sans Ultra Bold"/>
              </a:rPr>
              <a:t>Los</a:t>
            </a:r>
            <a:r>
              <a:rPr sz="1800" b="1" spc="-7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ahorristas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270" y="5759450"/>
            <a:ext cx="2386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ill Sans Ultra Bold"/>
                <a:cs typeface="Gill Sans Ultra Bold"/>
              </a:rPr>
              <a:t>El </a:t>
            </a:r>
            <a:r>
              <a:rPr sz="1800" b="1" spc="-5" dirty="0">
                <a:latin typeface="Gill Sans Ultra Bold"/>
                <a:cs typeface="Gill Sans Ultra Bold"/>
              </a:rPr>
              <a:t>sector</a:t>
            </a:r>
            <a:r>
              <a:rPr sz="1800" b="1" spc="-8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público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62350" y="3799840"/>
            <a:ext cx="17145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0400" y="3885565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51479" y="4410709"/>
            <a:ext cx="172719" cy="1727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0800" y="4496434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28950" y="5095240"/>
            <a:ext cx="17145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7000" y="5180965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57550" y="5858509"/>
            <a:ext cx="171450" cy="1714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95600" y="5944234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86200" y="3614420"/>
            <a:ext cx="4057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Georgia"/>
                <a:cs typeface="Georgia"/>
              </a:rPr>
              <a:t>Desconocen </a:t>
            </a:r>
            <a:r>
              <a:rPr sz="1800" i="1" dirty="0">
                <a:latin typeface="Georgia"/>
                <a:cs typeface="Georgia"/>
              </a:rPr>
              <a:t>el </a:t>
            </a:r>
            <a:r>
              <a:rPr sz="1800" i="1" spc="-5" dirty="0">
                <a:latin typeface="Georgia"/>
                <a:cs typeface="Georgia"/>
              </a:rPr>
              <a:t>precio futuro de Bienes </a:t>
            </a:r>
            <a:r>
              <a:rPr sz="1800" i="1" dirty="0">
                <a:latin typeface="Georgia"/>
                <a:cs typeface="Georgia"/>
              </a:rPr>
              <a:t>y  </a:t>
            </a:r>
            <a:r>
              <a:rPr sz="1800" i="1" spc="-5" dirty="0">
                <a:latin typeface="Georgia"/>
                <a:cs typeface="Georgia"/>
              </a:rPr>
              <a:t>Servicios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54070" y="4264659"/>
            <a:ext cx="4568190" cy="122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Georgia"/>
                <a:cs typeface="Georgia"/>
              </a:rPr>
              <a:t>No saben </a:t>
            </a:r>
            <a:r>
              <a:rPr sz="1800" i="1" dirty="0">
                <a:latin typeface="Georgia"/>
                <a:cs typeface="Georgia"/>
              </a:rPr>
              <a:t>a </a:t>
            </a:r>
            <a:r>
              <a:rPr sz="1800" i="1" spc="-10" dirty="0">
                <a:latin typeface="Georgia"/>
                <a:cs typeface="Georgia"/>
              </a:rPr>
              <a:t>cuanto </a:t>
            </a:r>
            <a:r>
              <a:rPr sz="1800" i="1" spc="-5" dirty="0">
                <a:latin typeface="Georgia"/>
                <a:cs typeface="Georgia"/>
              </a:rPr>
              <a:t>pueden vender </a:t>
            </a:r>
            <a:r>
              <a:rPr sz="1800" i="1" dirty="0">
                <a:latin typeface="Georgia"/>
                <a:cs typeface="Georgia"/>
              </a:rPr>
              <a:t>sus </a:t>
            </a:r>
            <a:r>
              <a:rPr sz="1800" i="1" spc="-5" dirty="0">
                <a:latin typeface="Georgia"/>
                <a:cs typeface="Georgia"/>
              </a:rPr>
              <a:t>bienes  </a:t>
            </a:r>
            <a:r>
              <a:rPr sz="1800" i="1" dirty="0">
                <a:latin typeface="Georgia"/>
                <a:cs typeface="Georgia"/>
              </a:rPr>
              <a:t>y </a:t>
            </a:r>
            <a:r>
              <a:rPr sz="1800" i="1" spc="-5" dirty="0">
                <a:latin typeface="Georgia"/>
                <a:cs typeface="Georgia"/>
              </a:rPr>
              <a:t>cuanto </a:t>
            </a:r>
            <a:r>
              <a:rPr sz="1800" i="1" dirty="0">
                <a:latin typeface="Georgia"/>
                <a:cs typeface="Georgia"/>
              </a:rPr>
              <a:t>les </a:t>
            </a:r>
            <a:r>
              <a:rPr sz="1800" i="1" spc="-5" dirty="0">
                <a:latin typeface="Georgia"/>
                <a:cs typeface="Georgia"/>
              </a:rPr>
              <a:t>costará</a:t>
            </a:r>
            <a:r>
              <a:rPr sz="1800" i="1" spc="-15" dirty="0">
                <a:latin typeface="Georgia"/>
                <a:cs typeface="Georgia"/>
              </a:rPr>
              <a:t> </a:t>
            </a:r>
            <a:r>
              <a:rPr sz="1800" i="1" spc="-5" dirty="0">
                <a:latin typeface="Georgia"/>
                <a:cs typeface="Georgia"/>
              </a:rPr>
              <a:t>producirlos</a:t>
            </a:r>
            <a:endParaRPr sz="1800">
              <a:latin typeface="Georgia"/>
              <a:cs typeface="Georgia"/>
            </a:endParaRPr>
          </a:p>
          <a:p>
            <a:pPr marL="12700" marR="42545">
              <a:lnSpc>
                <a:spcPct val="100000"/>
              </a:lnSpc>
              <a:spcBef>
                <a:spcPts val="770"/>
              </a:spcBef>
            </a:pPr>
            <a:r>
              <a:rPr sz="1800" i="1" spc="-5" dirty="0">
                <a:latin typeface="Georgia"/>
                <a:cs typeface="Georgia"/>
              </a:rPr>
              <a:t>No conocen lo </a:t>
            </a:r>
            <a:r>
              <a:rPr sz="1800" i="1" spc="-10" dirty="0">
                <a:latin typeface="Georgia"/>
                <a:cs typeface="Georgia"/>
              </a:rPr>
              <a:t>que </a:t>
            </a:r>
            <a:r>
              <a:rPr sz="1800" i="1" spc="-5" dirty="0">
                <a:latin typeface="Georgia"/>
                <a:cs typeface="Georgia"/>
              </a:rPr>
              <a:t>valdrán sus ahorros </a:t>
            </a:r>
            <a:r>
              <a:rPr sz="1800" i="1" spc="5" dirty="0">
                <a:latin typeface="Georgia"/>
                <a:cs typeface="Georgia"/>
              </a:rPr>
              <a:t>en el  </a:t>
            </a:r>
            <a:r>
              <a:rPr sz="1800" i="1" spc="-5" dirty="0">
                <a:latin typeface="Georgia"/>
                <a:cs typeface="Georgia"/>
              </a:rPr>
              <a:t>futuro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82670" y="5759450"/>
            <a:ext cx="4270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Georgia"/>
                <a:cs typeface="Georgia"/>
              </a:rPr>
              <a:t>Desconoce </a:t>
            </a:r>
            <a:r>
              <a:rPr sz="1800" i="1" dirty="0">
                <a:latin typeface="Georgia"/>
                <a:cs typeface="Georgia"/>
              </a:rPr>
              <a:t>el valor </a:t>
            </a:r>
            <a:r>
              <a:rPr sz="1800" i="1" spc="-5" dirty="0">
                <a:latin typeface="Georgia"/>
                <a:cs typeface="Georgia"/>
              </a:rPr>
              <a:t>de </a:t>
            </a:r>
            <a:r>
              <a:rPr sz="1800" i="1" dirty="0">
                <a:latin typeface="Georgia"/>
                <a:cs typeface="Georgia"/>
              </a:rPr>
              <a:t>los Gastos a los </a:t>
            </a:r>
            <a:r>
              <a:rPr sz="1800" i="1" spc="-5" dirty="0">
                <a:latin typeface="Georgia"/>
                <a:cs typeface="Georgia"/>
              </a:rPr>
              <a:t>que  deberá hacer frente </a:t>
            </a:r>
            <a:r>
              <a:rPr sz="1800" i="1" spc="5" dirty="0">
                <a:latin typeface="Georgia"/>
                <a:cs typeface="Georgia"/>
              </a:rPr>
              <a:t>en el</a:t>
            </a:r>
            <a:r>
              <a:rPr sz="1800" i="1" spc="-55" dirty="0">
                <a:latin typeface="Georgia"/>
                <a:cs typeface="Georgia"/>
              </a:rPr>
              <a:t> </a:t>
            </a:r>
            <a:r>
              <a:rPr sz="1800" i="1" spc="-5" dirty="0">
                <a:latin typeface="Georgia"/>
                <a:cs typeface="Georgia"/>
              </a:rPr>
              <a:t>futuro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275830" y="1981873"/>
            <a:ext cx="857250" cy="9816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96200" y="1666875"/>
            <a:ext cx="1047750" cy="847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140" y="34290"/>
            <a:ext cx="8248015" cy="22595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5151120" marR="1495425" indent="-350520">
              <a:lnSpc>
                <a:spcPct val="100000"/>
              </a:lnSpc>
              <a:tabLst>
                <a:tab pos="6063615" algn="l"/>
              </a:tabLst>
            </a:pP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4000" b="1" spc="-15" dirty="0">
                <a:solidFill>
                  <a:srgbClr val="414355"/>
                </a:solidFill>
                <a:latin typeface="Gill Sans Ultra Bold"/>
                <a:cs typeface="Gill Sans Ultra Bold"/>
              </a:rPr>
              <a:t>EFECTOS</a:t>
            </a:r>
            <a:r>
              <a:rPr sz="4000" b="1" spc="-2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PERJUDICIALES</a:t>
            </a:r>
            <a:endParaRPr sz="4000" dirty="0">
              <a:latin typeface="Gill Sans Ultra Bold"/>
              <a:cs typeface="Gill Sans Ultra Bold"/>
            </a:endParaRPr>
          </a:p>
          <a:p>
            <a:pPr marL="2131060">
              <a:lnSpc>
                <a:spcPct val="100000"/>
              </a:lnSpc>
              <a:spcBef>
                <a:spcPts val="2400"/>
              </a:spcBef>
            </a:pPr>
            <a:r>
              <a:rPr sz="32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3) Desempleo</a:t>
            </a:r>
            <a:endParaRPr sz="3200" dirty="0">
              <a:latin typeface="Gill Sans Ultra Bold"/>
              <a:cs typeface="Gill Sans Ultra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1600200"/>
            <a:ext cx="1905000" cy="1534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31970" y="2877820"/>
            <a:ext cx="172719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9600" y="251587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39"/>
                </a:lnTo>
              </a:path>
            </a:pathLst>
          </a:custGeom>
          <a:ln w="4064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33240" y="4323079"/>
            <a:ext cx="171450" cy="1727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19600" y="4037329"/>
            <a:ext cx="0" cy="321310"/>
          </a:xfrm>
          <a:custGeom>
            <a:avLst/>
            <a:gdLst/>
            <a:ahLst/>
            <a:cxnLst/>
            <a:rect l="l" t="t" r="r" b="b"/>
            <a:pathLst>
              <a:path h="321310">
                <a:moveTo>
                  <a:pt x="0" y="0"/>
                </a:moveTo>
                <a:lnTo>
                  <a:pt x="0" y="321310"/>
                </a:lnTo>
              </a:path>
            </a:pathLst>
          </a:custGeom>
          <a:ln w="4064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27020" y="3157220"/>
            <a:ext cx="3489960" cy="3288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 marR="279400" indent="-635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Gill Sans Ultra Bold"/>
                <a:cs typeface="Gill Sans Ultra Bold"/>
              </a:rPr>
              <a:t>Se </a:t>
            </a:r>
            <a:r>
              <a:rPr sz="1800" b="1" spc="-5" dirty="0">
                <a:latin typeface="Gill Sans Ultra Bold"/>
                <a:cs typeface="Gill Sans Ultra Bold"/>
              </a:rPr>
              <a:t>reduce </a:t>
            </a:r>
            <a:r>
              <a:rPr sz="1800" b="1" dirty="0">
                <a:latin typeface="Gill Sans Ultra Bold"/>
                <a:cs typeface="Gill Sans Ultra Bold"/>
              </a:rPr>
              <a:t>la  </a:t>
            </a:r>
            <a:r>
              <a:rPr sz="1800" b="1" spc="-5" dirty="0">
                <a:latin typeface="Gill Sans Ultra Bold"/>
                <a:cs typeface="Gill Sans Ultra Bold"/>
              </a:rPr>
              <a:t>competitividad de</a:t>
            </a:r>
            <a:r>
              <a:rPr sz="1800" b="1" spc="-65" dirty="0">
                <a:latin typeface="Gill Sans Ultra Bold"/>
                <a:cs typeface="Gill Sans Ultra Bold"/>
              </a:rPr>
              <a:t> </a:t>
            </a:r>
            <a:r>
              <a:rPr sz="1800" b="1" dirty="0">
                <a:latin typeface="Gill Sans Ultra Bold"/>
                <a:cs typeface="Gill Sans Ultra Bold"/>
              </a:rPr>
              <a:t>los  </a:t>
            </a:r>
            <a:r>
              <a:rPr sz="1800" b="1" spc="-5" dirty="0">
                <a:latin typeface="Gill Sans Ultra Bold"/>
                <a:cs typeface="Gill Sans Ultra Bold"/>
              </a:rPr>
              <a:t>productos</a:t>
            </a:r>
            <a:r>
              <a:rPr sz="1800" b="1" spc="-6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nacionales</a:t>
            </a:r>
            <a:endParaRPr sz="1800">
              <a:latin typeface="Gill Sans Ultra Bold"/>
              <a:cs typeface="Gill Sans Ultra Bold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91135" marR="182880" algn="ctr">
              <a:lnSpc>
                <a:spcPct val="100000"/>
              </a:lnSpc>
              <a:spcBef>
                <a:spcPts val="1789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Se </a:t>
            </a:r>
            <a:r>
              <a:rPr sz="1800" b="1" spc="-10" dirty="0">
                <a:latin typeface="Gill Sans Ultra Bold"/>
                <a:cs typeface="Gill Sans Ultra Bold"/>
              </a:rPr>
              <a:t>reduce </a:t>
            </a:r>
            <a:r>
              <a:rPr sz="1800" b="1" dirty="0">
                <a:latin typeface="Gill Sans Ultra Bold"/>
                <a:cs typeface="Gill Sans Ultra Bold"/>
              </a:rPr>
              <a:t>la</a:t>
            </a:r>
            <a:r>
              <a:rPr sz="1800" b="1" spc="-3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demanda  de bienes y</a:t>
            </a:r>
            <a:r>
              <a:rPr sz="1800" b="1" spc="-3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servicios</a:t>
            </a:r>
            <a:endParaRPr sz="1800">
              <a:latin typeface="Gill Sans Ultra Bold"/>
              <a:cs typeface="Gill Sans Ultra Bold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156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Se reduce la </a:t>
            </a:r>
            <a:r>
              <a:rPr sz="1800" b="1" spc="-10" dirty="0">
                <a:latin typeface="Gill Sans Ultra Bold"/>
                <a:cs typeface="Gill Sans Ultra Bold"/>
              </a:rPr>
              <a:t>cantidad </a:t>
            </a:r>
            <a:r>
              <a:rPr sz="1800" b="1" spc="-5" dirty="0">
                <a:latin typeface="Gill Sans Ultra Bold"/>
                <a:cs typeface="Gill Sans Ultra Bold"/>
              </a:rPr>
              <a:t>de  trabajadores necesarios  para</a:t>
            </a:r>
            <a:r>
              <a:rPr sz="1800" b="1" spc="-1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producir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34509" y="5392420"/>
            <a:ext cx="171450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20234" y="5105400"/>
            <a:ext cx="0" cy="321310"/>
          </a:xfrm>
          <a:custGeom>
            <a:avLst/>
            <a:gdLst/>
            <a:ahLst/>
            <a:cxnLst/>
            <a:rect l="l" t="t" r="r" b="b"/>
            <a:pathLst>
              <a:path h="321310">
                <a:moveTo>
                  <a:pt x="0" y="0"/>
                </a:moveTo>
                <a:lnTo>
                  <a:pt x="0" y="321309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1217929"/>
            <a:ext cx="6222999" cy="173316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43204" marR="5080" indent="789940">
              <a:lnSpc>
                <a:spcPts val="6730"/>
              </a:lnSpc>
              <a:spcBef>
                <a:spcPts val="114"/>
              </a:spcBef>
            </a:pPr>
            <a:r>
              <a:rPr lang="es-AR" spc="-5" dirty="0" smtClean="0"/>
              <a:t>TEMA 4.4</a:t>
            </a:r>
            <a:br>
              <a:rPr lang="es-AR" spc="-5" dirty="0" smtClean="0"/>
            </a:br>
            <a:r>
              <a:rPr spc="-15" dirty="0" smtClean="0"/>
              <a:t>LA</a:t>
            </a:r>
            <a:r>
              <a:rPr spc="-45" dirty="0" smtClean="0"/>
              <a:t> </a:t>
            </a:r>
            <a:r>
              <a:rPr spc="-45" dirty="0"/>
              <a:t>INFLACIÓN</a:t>
            </a:r>
          </a:p>
        </p:txBody>
      </p:sp>
      <p:sp>
        <p:nvSpPr>
          <p:cNvPr id="3" name="object 3"/>
          <p:cNvSpPr/>
          <p:nvPr/>
        </p:nvSpPr>
        <p:spPr>
          <a:xfrm>
            <a:off x="1600200" y="4038600"/>
            <a:ext cx="2781300" cy="245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81800" y="4267200"/>
            <a:ext cx="1428750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3200" y="4800600"/>
            <a:ext cx="1428750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48400" y="5257800"/>
            <a:ext cx="1428750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67400" y="5715000"/>
            <a:ext cx="1428750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592819" y="34290"/>
            <a:ext cx="26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900" y="836929"/>
            <a:ext cx="7850505" cy="140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1130" marR="5080" indent="-1408430">
              <a:lnSpc>
                <a:spcPts val="3500"/>
              </a:lnSpc>
              <a:spcBef>
                <a:spcPts val="100"/>
              </a:spcBef>
            </a:pPr>
            <a:r>
              <a:rPr sz="28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Porqué </a:t>
            </a:r>
            <a:r>
              <a:rPr sz="28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se </a:t>
            </a:r>
            <a:r>
              <a:rPr sz="2800" b="1" spc="-20" dirty="0">
                <a:solidFill>
                  <a:srgbClr val="414355"/>
                </a:solidFill>
                <a:latin typeface="Gill Sans Ultra Bold"/>
                <a:cs typeface="Gill Sans Ultra Bold"/>
              </a:rPr>
              <a:t>reduce </a:t>
            </a:r>
            <a:r>
              <a:rPr sz="28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la competitividad  </a:t>
            </a:r>
            <a:r>
              <a:rPr sz="28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con </a:t>
            </a:r>
            <a:r>
              <a:rPr sz="28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países</a:t>
            </a:r>
            <a:r>
              <a:rPr sz="2800" b="1" spc="-1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28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extranjeros</a:t>
            </a:r>
            <a:endParaRPr sz="2800" dirty="0">
              <a:latin typeface="Gill Sans Ultra Bold"/>
              <a:cs typeface="Gill Sans Ultra Bold"/>
            </a:endParaRPr>
          </a:p>
          <a:p>
            <a:pPr marR="527050" algn="ctr">
              <a:lnSpc>
                <a:spcPct val="100000"/>
              </a:lnSpc>
              <a:spcBef>
                <a:spcPts val="168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Dólar</a:t>
            </a:r>
            <a:r>
              <a:rPr sz="1800" b="1" spc="-1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Estable</a:t>
            </a:r>
            <a:endParaRPr sz="1800" dirty="0">
              <a:latin typeface="Gill Sans Ultra Bold"/>
              <a:cs typeface="Gill Sans Ultra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39189" y="1748789"/>
            <a:ext cx="1231899" cy="2609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9930" y="2471420"/>
            <a:ext cx="2008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ARGENTINA</a:t>
            </a:r>
            <a:endParaRPr sz="1800">
              <a:latin typeface="Gill Sans Ultra Bold"/>
              <a:cs typeface="Gill Sans Ultra Bold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Gill Sans Ultra Bold"/>
                <a:cs typeface="Gill Sans Ultra Bold"/>
              </a:rPr>
              <a:t>Inflación</a:t>
            </a:r>
            <a:r>
              <a:rPr sz="1800" b="1" spc="-7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18%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32450" y="1973579"/>
            <a:ext cx="2653029" cy="2378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70320" y="2167890"/>
            <a:ext cx="18141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BRASIL</a:t>
            </a:r>
            <a:endParaRPr sz="1800">
              <a:latin typeface="Gill Sans Ultra Bold"/>
              <a:cs typeface="Gill Sans Ultra Bold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Gill Sans Ultra Bold"/>
                <a:cs typeface="Gill Sans Ultra Bold"/>
              </a:rPr>
              <a:t>Inflación</a:t>
            </a:r>
            <a:r>
              <a:rPr sz="1800" b="1" spc="-6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6%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34509" y="3943350"/>
            <a:ext cx="171450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20234" y="2515870"/>
            <a:ext cx="0" cy="1461770"/>
          </a:xfrm>
          <a:custGeom>
            <a:avLst/>
            <a:gdLst/>
            <a:ahLst/>
            <a:cxnLst/>
            <a:rect l="l" t="t" r="r" b="b"/>
            <a:pathLst>
              <a:path h="1461770">
                <a:moveTo>
                  <a:pt x="0" y="0"/>
                </a:moveTo>
                <a:lnTo>
                  <a:pt x="0" y="1461769"/>
                </a:lnTo>
              </a:path>
            </a:pathLst>
          </a:custGeom>
          <a:ln w="3937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21000" y="4225290"/>
            <a:ext cx="2997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0" marR="5080" indent="-4318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Si tomamos el bien X  que</a:t>
            </a:r>
            <a:r>
              <a:rPr sz="1800" b="1" spc="-10" dirty="0">
                <a:latin typeface="Gill Sans Ultra Bold"/>
                <a:cs typeface="Gill Sans Ultra Bold"/>
              </a:rPr>
              <a:t> cuesta100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78579" y="4773929"/>
            <a:ext cx="1083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Gill Sans Ultra Bold"/>
                <a:cs typeface="Gill Sans Ultra Bold"/>
              </a:rPr>
              <a:t>dó</a:t>
            </a:r>
            <a:r>
              <a:rPr sz="1800" b="1" dirty="0">
                <a:latin typeface="Gill Sans Ultra Bold"/>
                <a:cs typeface="Gill Sans Ultra Bold"/>
              </a:rPr>
              <a:t>l</a:t>
            </a:r>
            <a:r>
              <a:rPr sz="1800" b="1" spc="-10" dirty="0">
                <a:latin typeface="Gill Sans Ultra Bold"/>
                <a:cs typeface="Gill Sans Ultra Bold"/>
              </a:rPr>
              <a:t>a</a:t>
            </a:r>
            <a:r>
              <a:rPr sz="1800" b="1" spc="-5" dirty="0">
                <a:latin typeface="Gill Sans Ultra Bold"/>
                <a:cs typeface="Gill Sans Ultra Bold"/>
              </a:rPr>
              <a:t>res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7209" y="4834890"/>
            <a:ext cx="3041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953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En Argentina </a:t>
            </a:r>
            <a:r>
              <a:rPr sz="1800" b="1" spc="-10" dirty="0">
                <a:latin typeface="Gill Sans Ultra Bold"/>
                <a:cs typeface="Gill Sans Ultra Bold"/>
              </a:rPr>
              <a:t>el </a:t>
            </a:r>
            <a:r>
              <a:rPr sz="1800" b="1" dirty="0">
                <a:latin typeface="Gill Sans Ultra Bold"/>
                <a:cs typeface="Gill Sans Ultra Bold"/>
              </a:rPr>
              <a:t>bien  </a:t>
            </a:r>
            <a:r>
              <a:rPr sz="1800" b="1" spc="-5" dirty="0">
                <a:latin typeface="Gill Sans Ultra Bold"/>
                <a:cs typeface="Gill Sans Ultra Bold"/>
              </a:rPr>
              <a:t>X cuesta 118</a:t>
            </a:r>
            <a:r>
              <a:rPr sz="1800" b="1" spc="-6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dólares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15000" y="4911090"/>
            <a:ext cx="2745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96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ill Sans Ultra Bold"/>
                <a:cs typeface="Gill Sans Ultra Bold"/>
              </a:rPr>
              <a:t>En </a:t>
            </a:r>
            <a:r>
              <a:rPr sz="1800" b="1" spc="-5" dirty="0">
                <a:latin typeface="Gill Sans Ultra Bold"/>
                <a:cs typeface="Gill Sans Ultra Bold"/>
              </a:rPr>
              <a:t>Brasil el bien X  cuesta 106</a:t>
            </a:r>
            <a:r>
              <a:rPr sz="1800" b="1" spc="-6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dólares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76879" y="5671820"/>
            <a:ext cx="30384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En Argentina </a:t>
            </a:r>
            <a:r>
              <a:rPr sz="1800" b="1" spc="-10" dirty="0">
                <a:solidFill>
                  <a:srgbClr val="BF0000"/>
                </a:solidFill>
                <a:latin typeface="Gill Sans Ultra Bold"/>
                <a:cs typeface="Gill Sans Ultra Bold"/>
              </a:rPr>
              <a:t>cuesta  </a:t>
            </a: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12% más caro que</a:t>
            </a:r>
            <a:r>
              <a:rPr sz="1800" b="1" spc="-60" dirty="0">
                <a:solidFill>
                  <a:srgbClr val="BF0000"/>
                </a:solidFill>
                <a:latin typeface="Gill Sans Ultra Bold"/>
                <a:cs typeface="Gill Sans Ultra Bold"/>
              </a:rPr>
              <a:t> </a:t>
            </a:r>
            <a:r>
              <a:rPr sz="1800" b="1" spc="-10" dirty="0">
                <a:solidFill>
                  <a:srgbClr val="BF0000"/>
                </a:solidFill>
                <a:latin typeface="Gill Sans Ultra Bold"/>
                <a:cs typeface="Gill Sans Ultra Bold"/>
              </a:rPr>
              <a:t>en  </a:t>
            </a: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Brasil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57400" y="4592320"/>
            <a:ext cx="181610" cy="1638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81860" y="4476750"/>
            <a:ext cx="567690" cy="222250"/>
          </a:xfrm>
          <a:custGeom>
            <a:avLst/>
            <a:gdLst/>
            <a:ahLst/>
            <a:cxnLst/>
            <a:rect l="l" t="t" r="r" b="b"/>
            <a:pathLst>
              <a:path w="567689" h="222250">
                <a:moveTo>
                  <a:pt x="554989" y="0"/>
                </a:moveTo>
                <a:lnTo>
                  <a:pt x="0" y="185419"/>
                </a:lnTo>
                <a:lnTo>
                  <a:pt x="11429" y="222250"/>
                </a:lnTo>
                <a:lnTo>
                  <a:pt x="567689" y="36830"/>
                </a:lnTo>
                <a:lnTo>
                  <a:pt x="554989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6050" y="4621529"/>
            <a:ext cx="170180" cy="1790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28750" y="4264659"/>
            <a:ext cx="93980" cy="402590"/>
          </a:xfrm>
          <a:custGeom>
            <a:avLst/>
            <a:gdLst/>
            <a:ahLst/>
            <a:cxnLst/>
            <a:rect l="l" t="t" r="r" b="b"/>
            <a:pathLst>
              <a:path w="93980" h="402589">
                <a:moveTo>
                  <a:pt x="38100" y="0"/>
                </a:moveTo>
                <a:lnTo>
                  <a:pt x="0" y="5079"/>
                </a:lnTo>
                <a:lnTo>
                  <a:pt x="57150" y="402589"/>
                </a:lnTo>
                <a:lnTo>
                  <a:pt x="93980" y="397509"/>
                </a:lnTo>
                <a:lnTo>
                  <a:pt x="381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23990" y="4658359"/>
            <a:ext cx="181609" cy="157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478020"/>
            <a:ext cx="575310" cy="284480"/>
          </a:xfrm>
          <a:custGeom>
            <a:avLst/>
            <a:gdLst/>
            <a:ahLst/>
            <a:cxnLst/>
            <a:rect l="l" t="t" r="r" b="b"/>
            <a:pathLst>
              <a:path w="575309" h="284479">
                <a:moveTo>
                  <a:pt x="15240" y="0"/>
                </a:moveTo>
                <a:lnTo>
                  <a:pt x="0" y="35559"/>
                </a:lnTo>
                <a:lnTo>
                  <a:pt x="560070" y="284479"/>
                </a:lnTo>
                <a:lnTo>
                  <a:pt x="575310" y="248919"/>
                </a:lnTo>
                <a:lnTo>
                  <a:pt x="1524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89469" y="4696459"/>
            <a:ext cx="167639" cy="1803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0430" y="4187190"/>
            <a:ext cx="160020" cy="560070"/>
          </a:xfrm>
          <a:custGeom>
            <a:avLst/>
            <a:gdLst/>
            <a:ahLst/>
            <a:cxnLst/>
            <a:rect l="l" t="t" r="r" b="b"/>
            <a:pathLst>
              <a:path w="160020" h="560070">
                <a:moveTo>
                  <a:pt x="121920" y="0"/>
                </a:moveTo>
                <a:lnTo>
                  <a:pt x="0" y="551180"/>
                </a:lnTo>
                <a:lnTo>
                  <a:pt x="36829" y="560070"/>
                </a:lnTo>
                <a:lnTo>
                  <a:pt x="160020" y="7620"/>
                </a:lnTo>
                <a:lnTo>
                  <a:pt x="12192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60800" y="5480050"/>
            <a:ext cx="177800" cy="1587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71240" y="5318759"/>
            <a:ext cx="363220" cy="260350"/>
          </a:xfrm>
          <a:custGeom>
            <a:avLst/>
            <a:gdLst/>
            <a:ahLst/>
            <a:cxnLst/>
            <a:rect l="l" t="t" r="r" b="b"/>
            <a:pathLst>
              <a:path w="363220" h="260350">
                <a:moveTo>
                  <a:pt x="20320" y="0"/>
                </a:moveTo>
                <a:lnTo>
                  <a:pt x="0" y="31749"/>
                </a:lnTo>
                <a:lnTo>
                  <a:pt x="342900" y="260349"/>
                </a:lnTo>
                <a:lnTo>
                  <a:pt x="363220" y="227329"/>
                </a:lnTo>
                <a:lnTo>
                  <a:pt x="2032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81600" y="5473700"/>
            <a:ext cx="175260" cy="1651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76850" y="5318759"/>
            <a:ext cx="297180" cy="248920"/>
          </a:xfrm>
          <a:custGeom>
            <a:avLst/>
            <a:gdLst/>
            <a:ahLst/>
            <a:cxnLst/>
            <a:rect l="l" t="t" r="r" b="b"/>
            <a:pathLst>
              <a:path w="297179" h="248920">
                <a:moveTo>
                  <a:pt x="273050" y="0"/>
                </a:moveTo>
                <a:lnTo>
                  <a:pt x="0" y="219709"/>
                </a:lnTo>
                <a:lnTo>
                  <a:pt x="22860" y="248919"/>
                </a:lnTo>
                <a:lnTo>
                  <a:pt x="297179" y="30479"/>
                </a:lnTo>
                <a:lnTo>
                  <a:pt x="27305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10000" y="2209800"/>
            <a:ext cx="1428750" cy="762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830997"/>
          </a:xfrm>
        </p:spPr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Muchas gracias!!!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2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198953"/>
            <a:ext cx="2057400" cy="2411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8239" y="1038859"/>
            <a:ext cx="7056755" cy="308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7170" algn="ctr">
              <a:lnSpc>
                <a:spcPct val="100000"/>
              </a:lnSpc>
              <a:spcBef>
                <a:spcPts val="100"/>
              </a:spcBef>
            </a:pPr>
            <a:r>
              <a:rPr sz="40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¿Qué </a:t>
            </a:r>
            <a:r>
              <a:rPr sz="4000" b="1" dirty="0">
                <a:solidFill>
                  <a:srgbClr val="414355"/>
                </a:solidFill>
                <a:latin typeface="Gill Sans Ultra Bold"/>
                <a:cs typeface="Gill Sans Ultra Bold"/>
              </a:rPr>
              <a:t>es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la</a:t>
            </a:r>
            <a:r>
              <a:rPr sz="4000" b="1" spc="-4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Inflación?</a:t>
            </a:r>
            <a:endParaRPr sz="4000">
              <a:latin typeface="Gill Sans Ultra Bold"/>
              <a:cs typeface="Gill Sans Ultra Bol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1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800" b="1" spc="-10" dirty="0">
                <a:latin typeface="Gill Sans Ultra Bold"/>
                <a:cs typeface="Gill Sans Ultra Bold"/>
              </a:rPr>
              <a:t>La </a:t>
            </a:r>
            <a:r>
              <a:rPr sz="2800" b="1" spc="-5" dirty="0">
                <a:latin typeface="Gill Sans Ultra Bold"/>
                <a:cs typeface="Gill Sans Ultra Bold"/>
              </a:rPr>
              <a:t>Inflación es </a:t>
            </a:r>
            <a:r>
              <a:rPr sz="2800" b="1" spc="-10" dirty="0">
                <a:latin typeface="Gill Sans Ultra Bold"/>
                <a:cs typeface="Gill Sans Ultra Bold"/>
              </a:rPr>
              <a:t>el crecimiento  generalizado </a:t>
            </a:r>
            <a:r>
              <a:rPr sz="2800" b="1" spc="-5" dirty="0">
                <a:latin typeface="Gill Sans Ultra Bold"/>
                <a:cs typeface="Gill Sans Ultra Bold"/>
              </a:rPr>
              <a:t>y continuo </a:t>
            </a:r>
            <a:r>
              <a:rPr sz="2800" b="1" dirty="0">
                <a:latin typeface="Gill Sans Ultra Bold"/>
                <a:cs typeface="Gill Sans Ultra Bold"/>
              </a:rPr>
              <a:t>de </a:t>
            </a:r>
            <a:r>
              <a:rPr sz="2800" b="1" spc="-5" dirty="0">
                <a:latin typeface="Gill Sans Ultra Bold"/>
                <a:cs typeface="Gill Sans Ultra Bold"/>
              </a:rPr>
              <a:t>los  precios </a:t>
            </a:r>
            <a:r>
              <a:rPr sz="2800" b="1" dirty="0">
                <a:latin typeface="Gill Sans Ultra Bold"/>
                <a:cs typeface="Gill Sans Ultra Bold"/>
              </a:rPr>
              <a:t>de </a:t>
            </a:r>
            <a:r>
              <a:rPr sz="2800" b="1" spc="-5" dirty="0">
                <a:latin typeface="Gill Sans Ultra Bold"/>
                <a:cs typeface="Gill Sans Ultra Bold"/>
              </a:rPr>
              <a:t>los bienes y</a:t>
            </a:r>
            <a:r>
              <a:rPr sz="2800" b="1" spc="-100" dirty="0">
                <a:latin typeface="Gill Sans Ultra Bold"/>
                <a:cs typeface="Gill Sans Ultra Bold"/>
              </a:rPr>
              <a:t> </a:t>
            </a:r>
            <a:r>
              <a:rPr sz="2800" b="1" spc="-5" dirty="0">
                <a:latin typeface="Gill Sans Ultra Bold"/>
                <a:cs typeface="Gill Sans Ultra Bold"/>
              </a:rPr>
              <a:t>servicios</a:t>
            </a:r>
            <a:endParaRPr sz="2800">
              <a:latin typeface="Gill Sans Ultra Bold"/>
              <a:cs typeface="Gill Sans Ultra Bold"/>
            </a:endParaRPr>
          </a:p>
          <a:p>
            <a:pPr marR="229870" algn="ctr">
              <a:lnSpc>
                <a:spcPct val="100000"/>
              </a:lnSpc>
            </a:pPr>
            <a:r>
              <a:rPr sz="2800" b="1" spc="-5" dirty="0">
                <a:latin typeface="Gill Sans Ultra Bold"/>
                <a:cs typeface="Gill Sans Ultra Bold"/>
              </a:rPr>
              <a:t>de una </a:t>
            </a:r>
            <a:r>
              <a:rPr sz="2800" b="1" spc="-10" dirty="0">
                <a:latin typeface="Gill Sans Ultra Bold"/>
                <a:cs typeface="Gill Sans Ultra Bold"/>
              </a:rPr>
              <a:t>economía</a:t>
            </a:r>
            <a:endParaRPr sz="2800">
              <a:latin typeface="Gill Sans Ultra Bold"/>
              <a:cs typeface="Gill Sans Ultra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1550" y="4946650"/>
            <a:ext cx="1093470" cy="692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8000" y="5181600"/>
            <a:ext cx="1093470" cy="692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8800" y="5562600"/>
            <a:ext cx="1094740" cy="692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9819" y="34290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5477" y="1090929"/>
            <a:ext cx="5567045" cy="114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83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La </a:t>
            </a:r>
            <a:r>
              <a:rPr sz="3600" b="1" spc="-35" dirty="0">
                <a:solidFill>
                  <a:srgbClr val="414355"/>
                </a:solidFill>
                <a:latin typeface="Gill Sans Ultra Bold"/>
                <a:cs typeface="Gill Sans Ultra Bold"/>
              </a:rPr>
              <a:t>evolución</a:t>
            </a:r>
            <a:r>
              <a:rPr sz="36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endParaRPr sz="3600">
              <a:latin typeface="Gill Sans Ultra Bold"/>
              <a:cs typeface="Gill Sans Ultra Bold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la Inflación </a:t>
            </a:r>
            <a:r>
              <a:rPr sz="3600" b="1" dirty="0">
                <a:solidFill>
                  <a:srgbClr val="414355"/>
                </a:solidFill>
                <a:latin typeface="Gill Sans Ultra Bold"/>
                <a:cs typeface="Gill Sans Ultra Bold"/>
              </a:rPr>
              <a:t>se</a:t>
            </a:r>
            <a:r>
              <a:rPr sz="3600" b="1" spc="-7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mide</a:t>
            </a:r>
            <a:endParaRPr sz="3600">
              <a:latin typeface="Gill Sans Ultra Bold"/>
              <a:cs typeface="Gill Sans Ultra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15530" y="2713989"/>
            <a:ext cx="256540" cy="257810"/>
          </a:xfrm>
          <a:custGeom>
            <a:avLst/>
            <a:gdLst/>
            <a:ahLst/>
            <a:cxnLst/>
            <a:rect l="l" t="t" r="r" b="b"/>
            <a:pathLst>
              <a:path w="256540" h="257810">
                <a:moveTo>
                  <a:pt x="38100" y="0"/>
                </a:moveTo>
                <a:lnTo>
                  <a:pt x="0" y="22860"/>
                </a:lnTo>
                <a:lnTo>
                  <a:pt x="128270" y="257810"/>
                </a:lnTo>
                <a:lnTo>
                  <a:pt x="179159" y="165100"/>
                </a:lnTo>
                <a:lnTo>
                  <a:pt x="128270" y="165100"/>
                </a:lnTo>
                <a:lnTo>
                  <a:pt x="38100" y="0"/>
                </a:lnTo>
                <a:close/>
              </a:path>
              <a:path w="256540" h="257810">
                <a:moveTo>
                  <a:pt x="218440" y="0"/>
                </a:moveTo>
                <a:lnTo>
                  <a:pt x="128270" y="165100"/>
                </a:lnTo>
                <a:lnTo>
                  <a:pt x="179159" y="165100"/>
                </a:lnTo>
                <a:lnTo>
                  <a:pt x="256540" y="24130"/>
                </a:lnTo>
                <a:lnTo>
                  <a:pt x="21844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45069" y="1981200"/>
            <a:ext cx="0" cy="784860"/>
          </a:xfrm>
          <a:custGeom>
            <a:avLst/>
            <a:gdLst/>
            <a:ahLst/>
            <a:cxnLst/>
            <a:rect l="l" t="t" r="r" b="b"/>
            <a:pathLst>
              <a:path h="784860">
                <a:moveTo>
                  <a:pt x="0" y="0"/>
                </a:moveTo>
                <a:lnTo>
                  <a:pt x="0" y="784860"/>
                </a:lnTo>
              </a:path>
            </a:pathLst>
          </a:custGeom>
          <a:ln w="5842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06270" y="2928620"/>
            <a:ext cx="6440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7045" algn="l"/>
              </a:tabLst>
            </a:pP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1)	INDICE </a:t>
            </a:r>
            <a:r>
              <a:rPr sz="1800" b="1" dirty="0">
                <a:solidFill>
                  <a:srgbClr val="BF0000"/>
                </a:solidFill>
                <a:latin typeface="Gill Sans Ultra Bold"/>
                <a:cs typeface="Gill Sans Ultra Bold"/>
              </a:rPr>
              <a:t>DE </a:t>
            </a: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PRECIOS </a:t>
            </a:r>
            <a:r>
              <a:rPr sz="1800" b="1" dirty="0">
                <a:solidFill>
                  <a:srgbClr val="BF0000"/>
                </a:solidFill>
                <a:latin typeface="Gill Sans Ultra Bold"/>
                <a:cs typeface="Gill Sans Ultra Bold"/>
              </a:rPr>
              <a:t>AL </a:t>
            </a: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CONSUMIDOR</a:t>
            </a:r>
            <a:r>
              <a:rPr sz="1800" b="1" spc="-30" dirty="0">
                <a:solidFill>
                  <a:srgbClr val="BF0000"/>
                </a:solidFill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(IPC)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04060" y="347725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39369" y="0"/>
                </a:moveTo>
                <a:lnTo>
                  <a:pt x="0" y="22860"/>
                </a:lnTo>
                <a:lnTo>
                  <a:pt x="127000" y="257809"/>
                </a:lnTo>
                <a:lnTo>
                  <a:pt x="179181" y="165100"/>
                </a:lnTo>
                <a:lnTo>
                  <a:pt x="128269" y="165100"/>
                </a:lnTo>
                <a:lnTo>
                  <a:pt x="39369" y="0"/>
                </a:lnTo>
                <a:close/>
              </a:path>
              <a:path w="257810" h="257810">
                <a:moveTo>
                  <a:pt x="219709" y="1269"/>
                </a:moveTo>
                <a:lnTo>
                  <a:pt x="128269" y="165100"/>
                </a:lnTo>
                <a:lnTo>
                  <a:pt x="179181" y="165100"/>
                </a:lnTo>
                <a:lnTo>
                  <a:pt x="257809" y="25400"/>
                </a:lnTo>
                <a:lnTo>
                  <a:pt x="219709" y="1269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3600" y="3277870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59"/>
                </a:lnTo>
              </a:path>
            </a:pathLst>
          </a:custGeom>
          <a:ln w="5842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49069" y="3843020"/>
            <a:ext cx="1491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Se basa</a:t>
            </a:r>
            <a:r>
              <a:rPr sz="1800" b="1" spc="-8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en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8390" y="383412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24130" y="0"/>
                </a:moveTo>
                <a:lnTo>
                  <a:pt x="1270" y="39370"/>
                </a:lnTo>
                <a:lnTo>
                  <a:pt x="165100" y="129540"/>
                </a:lnTo>
                <a:lnTo>
                  <a:pt x="0" y="219710"/>
                </a:lnTo>
                <a:lnTo>
                  <a:pt x="22860" y="257810"/>
                </a:lnTo>
                <a:lnTo>
                  <a:pt x="257810" y="129540"/>
                </a:lnTo>
                <a:lnTo>
                  <a:pt x="2413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400" y="3963034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571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37659" y="3539490"/>
            <a:ext cx="44507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Nivel de </a:t>
            </a:r>
            <a:r>
              <a:rPr sz="1800" b="1" dirty="0">
                <a:latin typeface="Gill Sans Ultra Bold"/>
                <a:cs typeface="Gill Sans Ultra Bold"/>
              </a:rPr>
              <a:t>los </a:t>
            </a:r>
            <a:r>
              <a:rPr sz="1800" b="1" spc="-5" dirty="0">
                <a:latin typeface="Gill Sans Ultra Bold"/>
                <a:cs typeface="Gill Sans Ultra Bold"/>
              </a:rPr>
              <a:t>Precios de Bienes</a:t>
            </a:r>
            <a:r>
              <a:rPr sz="1800" b="1" spc="-3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y  Servicios de una </a:t>
            </a:r>
            <a:r>
              <a:rPr sz="1800" b="1" spc="-10" dirty="0">
                <a:latin typeface="Gill Sans Ultra Bold"/>
                <a:cs typeface="Gill Sans Ultra Bold"/>
              </a:rPr>
              <a:t>canasta  </a:t>
            </a:r>
            <a:r>
              <a:rPr sz="1800" b="1" spc="-5" dirty="0">
                <a:latin typeface="Gill Sans Ultra Bold"/>
                <a:cs typeface="Gill Sans Ultra Bold"/>
              </a:rPr>
              <a:t>familiar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42659" y="484885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39369" y="0"/>
                </a:moveTo>
                <a:lnTo>
                  <a:pt x="0" y="22859"/>
                </a:lnTo>
                <a:lnTo>
                  <a:pt x="128269" y="257809"/>
                </a:lnTo>
                <a:lnTo>
                  <a:pt x="179663" y="165100"/>
                </a:lnTo>
                <a:lnTo>
                  <a:pt x="128269" y="165100"/>
                </a:lnTo>
                <a:lnTo>
                  <a:pt x="39369" y="0"/>
                </a:lnTo>
                <a:close/>
              </a:path>
              <a:path w="257810" h="257810">
                <a:moveTo>
                  <a:pt x="219710" y="1269"/>
                </a:moveTo>
                <a:lnTo>
                  <a:pt x="128269" y="165100"/>
                </a:lnTo>
                <a:lnTo>
                  <a:pt x="179663" y="165100"/>
                </a:lnTo>
                <a:lnTo>
                  <a:pt x="257810" y="24129"/>
                </a:lnTo>
                <a:lnTo>
                  <a:pt x="219710" y="1269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2834" y="4420870"/>
            <a:ext cx="0" cy="480059"/>
          </a:xfrm>
          <a:custGeom>
            <a:avLst/>
            <a:gdLst/>
            <a:ahLst/>
            <a:cxnLst/>
            <a:rect l="l" t="t" r="r" b="b"/>
            <a:pathLst>
              <a:path h="480060">
                <a:moveTo>
                  <a:pt x="0" y="0"/>
                </a:moveTo>
                <a:lnTo>
                  <a:pt x="0" y="480059"/>
                </a:lnTo>
              </a:path>
            </a:pathLst>
          </a:custGeom>
          <a:ln w="5968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49170" y="5214620"/>
            <a:ext cx="59404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El índice </a:t>
            </a:r>
            <a:r>
              <a:rPr sz="1800" b="1" spc="-10" dirty="0">
                <a:latin typeface="Gill Sans Ultra Bold"/>
                <a:cs typeface="Gill Sans Ultra Bold"/>
              </a:rPr>
              <a:t>se </a:t>
            </a:r>
            <a:r>
              <a:rPr sz="1800" b="1" spc="-5" dirty="0">
                <a:latin typeface="Gill Sans Ultra Bold"/>
                <a:cs typeface="Gill Sans Ultra Bold"/>
              </a:rPr>
              <a:t>obtiene realizando un  promedio ponderado de </a:t>
            </a:r>
            <a:r>
              <a:rPr sz="1800" b="1" dirty="0">
                <a:latin typeface="Gill Sans Ultra Bold"/>
                <a:cs typeface="Gill Sans Ultra Bold"/>
              </a:rPr>
              <a:t>los </a:t>
            </a:r>
            <a:r>
              <a:rPr sz="1800" b="1" spc="-5" dirty="0">
                <a:latin typeface="Gill Sans Ultra Bold"/>
                <a:cs typeface="Gill Sans Ultra Bold"/>
              </a:rPr>
              <a:t>precios de </a:t>
            </a:r>
            <a:r>
              <a:rPr sz="1800" b="1" dirty="0">
                <a:latin typeface="Gill Sans Ultra Bold"/>
                <a:cs typeface="Gill Sans Ultra Bold"/>
              </a:rPr>
              <a:t>la  </a:t>
            </a:r>
            <a:r>
              <a:rPr sz="1800" b="1" spc="-10" dirty="0">
                <a:latin typeface="Gill Sans Ultra Bold"/>
                <a:cs typeface="Gill Sans Ultra Bold"/>
              </a:rPr>
              <a:t>canasta </a:t>
            </a:r>
            <a:r>
              <a:rPr sz="1800" b="1" spc="-5" dirty="0">
                <a:latin typeface="Gill Sans Ultra Bold"/>
                <a:cs typeface="Gill Sans Ultra Bold"/>
              </a:rPr>
              <a:t>familiar, según </a:t>
            </a:r>
            <a:r>
              <a:rPr sz="1800" b="1" dirty="0">
                <a:latin typeface="Gill Sans Ultra Bold"/>
                <a:cs typeface="Gill Sans Ultra Bold"/>
              </a:rPr>
              <a:t>la </a:t>
            </a:r>
            <a:r>
              <a:rPr sz="1800" b="1" spc="-5" dirty="0">
                <a:latin typeface="Gill Sans Ultra Bold"/>
                <a:cs typeface="Gill Sans Ultra Bold"/>
              </a:rPr>
              <a:t>importancia de  cada</a:t>
            </a:r>
            <a:r>
              <a:rPr sz="1800" b="1" spc="-1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uno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800" y="4572000"/>
            <a:ext cx="1093470" cy="692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200" y="5105400"/>
            <a:ext cx="1093470" cy="692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719819" y="34290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5477" y="1090929"/>
            <a:ext cx="5567045" cy="114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83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La </a:t>
            </a:r>
            <a:r>
              <a:rPr sz="3600" b="1" spc="-35" dirty="0">
                <a:solidFill>
                  <a:srgbClr val="414355"/>
                </a:solidFill>
                <a:latin typeface="Gill Sans Ultra Bold"/>
                <a:cs typeface="Gill Sans Ultra Bold"/>
              </a:rPr>
              <a:t>evolución</a:t>
            </a:r>
            <a:r>
              <a:rPr sz="36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endParaRPr sz="3600">
              <a:latin typeface="Gill Sans Ultra Bold"/>
              <a:cs typeface="Gill Sans Ultra Bold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la Inflación </a:t>
            </a:r>
            <a:r>
              <a:rPr sz="3600" b="1" dirty="0">
                <a:solidFill>
                  <a:srgbClr val="414355"/>
                </a:solidFill>
                <a:latin typeface="Gill Sans Ultra Bold"/>
                <a:cs typeface="Gill Sans Ultra Bold"/>
              </a:rPr>
              <a:t>se</a:t>
            </a:r>
            <a:r>
              <a:rPr sz="3600" b="1" spc="-7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36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mide</a:t>
            </a:r>
            <a:endParaRPr sz="3600">
              <a:latin typeface="Gill Sans Ultra Bold"/>
              <a:cs typeface="Gill Sans Ultra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15530" y="2713989"/>
            <a:ext cx="256540" cy="257810"/>
          </a:xfrm>
          <a:custGeom>
            <a:avLst/>
            <a:gdLst/>
            <a:ahLst/>
            <a:cxnLst/>
            <a:rect l="l" t="t" r="r" b="b"/>
            <a:pathLst>
              <a:path w="256540" h="257810">
                <a:moveTo>
                  <a:pt x="38100" y="0"/>
                </a:moveTo>
                <a:lnTo>
                  <a:pt x="0" y="22860"/>
                </a:lnTo>
                <a:lnTo>
                  <a:pt x="128270" y="257810"/>
                </a:lnTo>
                <a:lnTo>
                  <a:pt x="179159" y="165100"/>
                </a:lnTo>
                <a:lnTo>
                  <a:pt x="128270" y="165100"/>
                </a:lnTo>
                <a:lnTo>
                  <a:pt x="38100" y="0"/>
                </a:lnTo>
                <a:close/>
              </a:path>
              <a:path w="256540" h="257810">
                <a:moveTo>
                  <a:pt x="218440" y="0"/>
                </a:moveTo>
                <a:lnTo>
                  <a:pt x="128270" y="165100"/>
                </a:lnTo>
                <a:lnTo>
                  <a:pt x="179159" y="165100"/>
                </a:lnTo>
                <a:lnTo>
                  <a:pt x="256540" y="24130"/>
                </a:lnTo>
                <a:lnTo>
                  <a:pt x="21844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45069" y="1981200"/>
            <a:ext cx="0" cy="784860"/>
          </a:xfrm>
          <a:custGeom>
            <a:avLst/>
            <a:gdLst/>
            <a:ahLst/>
            <a:cxnLst/>
            <a:rect l="l" t="t" r="r" b="b"/>
            <a:pathLst>
              <a:path h="784860">
                <a:moveTo>
                  <a:pt x="0" y="0"/>
                </a:moveTo>
                <a:lnTo>
                  <a:pt x="0" y="784860"/>
                </a:lnTo>
              </a:path>
            </a:pathLst>
          </a:custGeom>
          <a:ln w="5842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5669" y="2928620"/>
            <a:ext cx="7056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8950" algn="l"/>
              </a:tabLst>
            </a:pP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2)	INDICE DE PRECIOS IMPLICITOS EN </a:t>
            </a:r>
            <a:r>
              <a:rPr sz="1800" b="1" dirty="0">
                <a:solidFill>
                  <a:srgbClr val="BF0000"/>
                </a:solidFill>
                <a:latin typeface="Gill Sans Ultra Bold"/>
                <a:cs typeface="Gill Sans Ultra Bold"/>
              </a:rPr>
              <a:t>EL </a:t>
            </a: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PBI</a:t>
            </a:r>
            <a:r>
              <a:rPr sz="1800" b="1" spc="5" dirty="0">
                <a:solidFill>
                  <a:srgbClr val="BF0000"/>
                </a:solidFill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solidFill>
                  <a:srgbClr val="BF0000"/>
                </a:solidFill>
                <a:latin typeface="Gill Sans Ultra Bold"/>
                <a:cs typeface="Gill Sans Ultra Bold"/>
              </a:rPr>
              <a:t>(IPI)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04060" y="347725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39369" y="0"/>
                </a:moveTo>
                <a:lnTo>
                  <a:pt x="0" y="22860"/>
                </a:lnTo>
                <a:lnTo>
                  <a:pt x="127000" y="257809"/>
                </a:lnTo>
                <a:lnTo>
                  <a:pt x="179181" y="165100"/>
                </a:lnTo>
                <a:lnTo>
                  <a:pt x="128269" y="165100"/>
                </a:lnTo>
                <a:lnTo>
                  <a:pt x="39369" y="0"/>
                </a:lnTo>
                <a:close/>
              </a:path>
              <a:path w="257810" h="257810">
                <a:moveTo>
                  <a:pt x="219709" y="1269"/>
                </a:moveTo>
                <a:lnTo>
                  <a:pt x="128269" y="165100"/>
                </a:lnTo>
                <a:lnTo>
                  <a:pt x="179181" y="165100"/>
                </a:lnTo>
                <a:lnTo>
                  <a:pt x="257809" y="25400"/>
                </a:lnTo>
                <a:lnTo>
                  <a:pt x="219709" y="1269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3600" y="3277870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59"/>
                </a:lnTo>
              </a:path>
            </a:pathLst>
          </a:custGeom>
          <a:ln w="5842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15669" y="3843020"/>
            <a:ext cx="2498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ill Sans Ultra Bold"/>
                <a:cs typeface="Gill Sans Ultra Bold"/>
              </a:rPr>
              <a:t>Es </a:t>
            </a:r>
            <a:r>
              <a:rPr sz="1800" b="1" spc="-5" dirty="0">
                <a:latin typeface="Gill Sans Ultra Bold"/>
                <a:cs typeface="Gill Sans Ultra Bold"/>
              </a:rPr>
              <a:t>un</a:t>
            </a:r>
            <a:r>
              <a:rPr sz="1800" b="1" spc="-7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DEFLACTOR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33190" y="383412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24130" y="0"/>
                </a:moveTo>
                <a:lnTo>
                  <a:pt x="1270" y="39370"/>
                </a:lnTo>
                <a:lnTo>
                  <a:pt x="165100" y="129540"/>
                </a:lnTo>
                <a:lnTo>
                  <a:pt x="0" y="219710"/>
                </a:lnTo>
                <a:lnTo>
                  <a:pt x="24130" y="257810"/>
                </a:lnTo>
                <a:lnTo>
                  <a:pt x="257810" y="129540"/>
                </a:lnTo>
                <a:lnTo>
                  <a:pt x="2413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3963034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571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68140" y="3539490"/>
            <a:ext cx="43903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Un Deflactor </a:t>
            </a:r>
            <a:r>
              <a:rPr sz="1800" b="1" dirty="0">
                <a:latin typeface="Gill Sans Ultra Bold"/>
                <a:cs typeface="Gill Sans Ultra Bold"/>
              </a:rPr>
              <a:t>es </a:t>
            </a:r>
            <a:r>
              <a:rPr sz="1800" b="1" spc="-5" dirty="0">
                <a:latin typeface="Gill Sans Ultra Bold"/>
                <a:cs typeface="Gill Sans Ultra Bold"/>
              </a:rPr>
              <a:t>un índice de  precios con el que </a:t>
            </a:r>
            <a:r>
              <a:rPr sz="1800" b="1" spc="-10" dirty="0">
                <a:latin typeface="Gill Sans Ultra Bold"/>
                <a:cs typeface="Gill Sans Ultra Bold"/>
              </a:rPr>
              <a:t>se </a:t>
            </a:r>
            <a:r>
              <a:rPr sz="1800" b="1" spc="-5" dirty="0">
                <a:latin typeface="Gill Sans Ultra Bold"/>
                <a:cs typeface="Gill Sans Ultra Bold"/>
              </a:rPr>
              <a:t>convierte  </a:t>
            </a:r>
            <a:r>
              <a:rPr sz="1800" b="1" dirty="0">
                <a:latin typeface="Gill Sans Ultra Bold"/>
                <a:cs typeface="Gill Sans Ultra Bold"/>
              </a:rPr>
              <a:t>el </a:t>
            </a:r>
            <a:r>
              <a:rPr sz="1800" b="1" spc="-5" dirty="0">
                <a:latin typeface="Gill Sans Ultra Bold"/>
                <a:cs typeface="Gill Sans Ultra Bold"/>
              </a:rPr>
              <a:t>PBI nominal en PBI</a:t>
            </a:r>
            <a:r>
              <a:rPr sz="1800" b="1" spc="-2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real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42659" y="484885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39369" y="0"/>
                </a:moveTo>
                <a:lnTo>
                  <a:pt x="0" y="22859"/>
                </a:lnTo>
                <a:lnTo>
                  <a:pt x="128269" y="257809"/>
                </a:lnTo>
                <a:lnTo>
                  <a:pt x="179663" y="165100"/>
                </a:lnTo>
                <a:lnTo>
                  <a:pt x="128269" y="165100"/>
                </a:lnTo>
                <a:lnTo>
                  <a:pt x="39369" y="0"/>
                </a:lnTo>
                <a:close/>
              </a:path>
              <a:path w="257810" h="257810">
                <a:moveTo>
                  <a:pt x="219710" y="1269"/>
                </a:moveTo>
                <a:lnTo>
                  <a:pt x="128269" y="165100"/>
                </a:lnTo>
                <a:lnTo>
                  <a:pt x="179663" y="165100"/>
                </a:lnTo>
                <a:lnTo>
                  <a:pt x="257810" y="24129"/>
                </a:lnTo>
                <a:lnTo>
                  <a:pt x="219710" y="1269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2834" y="4420870"/>
            <a:ext cx="0" cy="480059"/>
          </a:xfrm>
          <a:custGeom>
            <a:avLst/>
            <a:gdLst/>
            <a:ahLst/>
            <a:cxnLst/>
            <a:rect l="l" t="t" r="r" b="b"/>
            <a:pathLst>
              <a:path h="480060">
                <a:moveTo>
                  <a:pt x="0" y="0"/>
                </a:moveTo>
                <a:lnTo>
                  <a:pt x="0" y="480059"/>
                </a:lnTo>
              </a:path>
            </a:pathLst>
          </a:custGeom>
          <a:ln w="5968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66670" y="5214620"/>
            <a:ext cx="60655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Se Calcula la magnitud Nominal separando  la variación y crecimiento de los precios  atribuida a la</a:t>
            </a:r>
            <a:r>
              <a:rPr sz="1800" b="1" spc="-1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Inflación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2400" y="4723129"/>
            <a:ext cx="1983739" cy="2004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719819" y="34290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22370" y="2125979"/>
            <a:ext cx="2150110" cy="0"/>
          </a:xfrm>
          <a:custGeom>
            <a:avLst/>
            <a:gdLst/>
            <a:ahLst/>
            <a:cxnLst/>
            <a:rect l="l" t="t" r="r" b="b"/>
            <a:pathLst>
              <a:path w="2150110">
                <a:moveTo>
                  <a:pt x="0" y="0"/>
                </a:moveTo>
                <a:lnTo>
                  <a:pt x="215011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05859" y="2109470"/>
            <a:ext cx="2150110" cy="0"/>
          </a:xfrm>
          <a:custGeom>
            <a:avLst/>
            <a:gdLst/>
            <a:ahLst/>
            <a:cxnLst/>
            <a:rect l="l" t="t" r="r" b="b"/>
            <a:pathLst>
              <a:path w="2150110">
                <a:moveTo>
                  <a:pt x="0" y="0"/>
                </a:moveTo>
                <a:lnTo>
                  <a:pt x="2150110" y="0"/>
                </a:lnTo>
              </a:path>
            </a:pathLst>
          </a:custGeom>
          <a:ln w="19050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35760" y="4732020"/>
            <a:ext cx="2065020" cy="0"/>
          </a:xfrm>
          <a:custGeom>
            <a:avLst/>
            <a:gdLst/>
            <a:ahLst/>
            <a:cxnLst/>
            <a:rect l="l" t="t" r="r" b="b"/>
            <a:pathLst>
              <a:path w="2065020">
                <a:moveTo>
                  <a:pt x="0" y="0"/>
                </a:moveTo>
                <a:lnTo>
                  <a:pt x="206502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9250" y="4715509"/>
            <a:ext cx="2065020" cy="0"/>
          </a:xfrm>
          <a:custGeom>
            <a:avLst/>
            <a:gdLst/>
            <a:ahLst/>
            <a:cxnLst/>
            <a:rect l="l" t="t" r="r" b="b"/>
            <a:pathLst>
              <a:path w="2065020">
                <a:moveTo>
                  <a:pt x="0" y="0"/>
                </a:moveTo>
                <a:lnTo>
                  <a:pt x="2065020" y="0"/>
                </a:lnTo>
              </a:path>
            </a:pathLst>
          </a:custGeom>
          <a:ln w="19050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7490" y="764902"/>
            <a:ext cx="8672195" cy="4796790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777240">
              <a:lnSpc>
                <a:spcPct val="100000"/>
              </a:lnSpc>
              <a:spcBef>
                <a:spcPts val="1655"/>
              </a:spcBef>
            </a:pPr>
            <a:r>
              <a:rPr sz="40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PBI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Nominal y </a:t>
            </a:r>
            <a:r>
              <a:rPr sz="40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PBI</a:t>
            </a:r>
            <a:r>
              <a:rPr sz="4000" b="1" spc="-1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Real</a:t>
            </a:r>
            <a:endParaRPr sz="4000">
              <a:latin typeface="Gill Sans Ultra Bold"/>
              <a:cs typeface="Gill Sans Ultra Bold"/>
            </a:endParaRPr>
          </a:p>
          <a:p>
            <a:pPr marR="79375" algn="ctr">
              <a:lnSpc>
                <a:spcPct val="100000"/>
              </a:lnSpc>
              <a:spcBef>
                <a:spcPts val="1090"/>
              </a:spcBef>
            </a:pPr>
            <a:r>
              <a:rPr sz="2800" i="1" spc="-5" dirty="0">
                <a:latin typeface="Georgia"/>
                <a:cs typeface="Georgia"/>
              </a:rPr>
              <a:t>El </a:t>
            </a:r>
            <a:r>
              <a:rPr sz="2800" i="1" spc="-5" dirty="0">
                <a:solidFill>
                  <a:srgbClr val="BF0000"/>
                </a:solidFill>
                <a:latin typeface="Georgia"/>
                <a:cs typeface="Georgia"/>
              </a:rPr>
              <a:t>PBI</a:t>
            </a:r>
            <a:r>
              <a:rPr sz="2800" i="1" spc="-15" dirty="0">
                <a:solidFill>
                  <a:srgbClr val="BF0000"/>
                </a:solidFill>
                <a:latin typeface="Georgia"/>
                <a:cs typeface="Georgia"/>
              </a:rPr>
              <a:t> </a:t>
            </a:r>
            <a:r>
              <a:rPr sz="2800" i="1" spc="-5" dirty="0">
                <a:solidFill>
                  <a:srgbClr val="BF0000"/>
                </a:solidFill>
                <a:latin typeface="Georgia"/>
                <a:cs typeface="Georgia"/>
              </a:rPr>
              <a:t>Nominal</a:t>
            </a:r>
            <a:endParaRPr sz="2800">
              <a:latin typeface="Georgia"/>
              <a:cs typeface="Georgia"/>
            </a:endParaRPr>
          </a:p>
          <a:p>
            <a:pPr marL="1465580" marR="1461135" indent="-84455" algn="ctr">
              <a:lnSpc>
                <a:spcPct val="100000"/>
              </a:lnSpc>
            </a:pPr>
            <a:r>
              <a:rPr sz="2800" i="1" spc="-5" dirty="0">
                <a:latin typeface="Georgia"/>
                <a:cs typeface="Georgia"/>
              </a:rPr>
              <a:t>es </a:t>
            </a:r>
            <a:r>
              <a:rPr sz="2800" i="1" spc="-10" dirty="0">
                <a:latin typeface="Georgia"/>
                <a:cs typeface="Georgia"/>
              </a:rPr>
              <a:t>aquel </a:t>
            </a:r>
            <a:r>
              <a:rPr sz="2800" i="1" spc="-5" dirty="0">
                <a:latin typeface="Georgia"/>
                <a:cs typeface="Georgia"/>
              </a:rPr>
              <a:t>que </a:t>
            </a:r>
            <a:r>
              <a:rPr sz="2800" i="1" spc="-10" dirty="0">
                <a:latin typeface="Georgia"/>
                <a:cs typeface="Georgia"/>
              </a:rPr>
              <a:t>valora </a:t>
            </a:r>
            <a:r>
              <a:rPr sz="2800" i="1" spc="-5" dirty="0">
                <a:latin typeface="Georgia"/>
                <a:cs typeface="Georgia"/>
              </a:rPr>
              <a:t>los </a:t>
            </a:r>
            <a:r>
              <a:rPr sz="2800" i="1" spc="-10" dirty="0">
                <a:latin typeface="Georgia"/>
                <a:cs typeface="Georgia"/>
              </a:rPr>
              <a:t>bienes </a:t>
            </a:r>
            <a:r>
              <a:rPr sz="2800" i="1" dirty="0">
                <a:latin typeface="Georgia"/>
                <a:cs typeface="Georgia"/>
              </a:rPr>
              <a:t>y  </a:t>
            </a:r>
            <a:r>
              <a:rPr sz="2800" i="1" spc="-5" dirty="0">
                <a:latin typeface="Georgia"/>
                <a:cs typeface="Georgia"/>
              </a:rPr>
              <a:t>servicios al precio del </a:t>
            </a:r>
            <a:r>
              <a:rPr sz="2800" i="1" spc="-10" dirty="0">
                <a:latin typeface="Georgia"/>
                <a:cs typeface="Georgia"/>
              </a:rPr>
              <a:t>año</a:t>
            </a:r>
            <a:r>
              <a:rPr sz="2800" i="1" spc="-90" dirty="0">
                <a:latin typeface="Georgia"/>
                <a:cs typeface="Georgia"/>
              </a:rPr>
              <a:t> </a:t>
            </a:r>
            <a:r>
              <a:rPr sz="2800" i="1" spc="-5" dirty="0">
                <a:latin typeface="Georgia"/>
                <a:cs typeface="Georgia"/>
              </a:rPr>
              <a:t>corriente.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Times New Roman"/>
              <a:cs typeface="Times New Roman"/>
            </a:endParaRPr>
          </a:p>
          <a:p>
            <a:pPr marR="79375" algn="ctr">
              <a:lnSpc>
                <a:spcPct val="100000"/>
              </a:lnSpc>
            </a:pPr>
            <a:r>
              <a:rPr sz="2800" i="1" spc="-5" dirty="0">
                <a:latin typeface="Georgia"/>
                <a:cs typeface="Georgia"/>
              </a:rPr>
              <a:t>Por ejemplo: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2800" i="1" spc="-5" dirty="0">
                <a:solidFill>
                  <a:srgbClr val="BF0000"/>
                </a:solidFill>
                <a:latin typeface="Georgia"/>
                <a:cs typeface="Georgia"/>
              </a:rPr>
              <a:t>PBI Nominal </a:t>
            </a:r>
            <a:r>
              <a:rPr sz="2800" i="1" spc="-5" dirty="0">
                <a:latin typeface="Georgia"/>
                <a:cs typeface="Georgia"/>
              </a:rPr>
              <a:t>del </a:t>
            </a:r>
            <a:r>
              <a:rPr sz="2800" i="1" spc="-10" dirty="0">
                <a:latin typeface="Georgia"/>
                <a:cs typeface="Georgia"/>
              </a:rPr>
              <a:t>año </a:t>
            </a:r>
            <a:r>
              <a:rPr sz="2800" i="1" spc="-5" dirty="0">
                <a:latin typeface="Georgia"/>
                <a:cs typeface="Georgia"/>
              </a:rPr>
              <a:t>2010 es </a:t>
            </a:r>
            <a:r>
              <a:rPr sz="2800" i="1" spc="-10" dirty="0">
                <a:latin typeface="Georgia"/>
                <a:cs typeface="Georgia"/>
              </a:rPr>
              <a:t>igual</a:t>
            </a:r>
            <a:r>
              <a:rPr sz="2800" i="1" spc="-70" dirty="0">
                <a:latin typeface="Georgia"/>
                <a:cs typeface="Georgia"/>
              </a:rPr>
              <a:t> </a:t>
            </a:r>
            <a:r>
              <a:rPr sz="2800" i="1" spc="-5" dirty="0">
                <a:latin typeface="Georgia"/>
                <a:cs typeface="Georgia"/>
              </a:rPr>
              <a:t>a: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i="1" spc="-5" dirty="0">
                <a:latin typeface="Georgia"/>
                <a:cs typeface="Georgia"/>
              </a:rPr>
              <a:t>Precio del año 2010 </a:t>
            </a:r>
            <a:r>
              <a:rPr sz="2400" b="1" i="1" dirty="0">
                <a:latin typeface="Georgia"/>
                <a:cs typeface="Georgia"/>
              </a:rPr>
              <a:t>x </a:t>
            </a:r>
            <a:r>
              <a:rPr sz="2400" b="1" i="1" spc="-5" dirty="0">
                <a:latin typeface="Georgia"/>
                <a:cs typeface="Georgia"/>
              </a:rPr>
              <a:t>Cantidades </a:t>
            </a:r>
            <a:r>
              <a:rPr sz="2400" b="1" i="1" dirty="0">
                <a:latin typeface="Georgia"/>
                <a:cs typeface="Georgia"/>
              </a:rPr>
              <a:t>producidas </a:t>
            </a:r>
            <a:r>
              <a:rPr sz="2400" b="1" i="1" spc="-5" dirty="0">
                <a:latin typeface="Georgia"/>
                <a:cs typeface="Georgia"/>
              </a:rPr>
              <a:t>año</a:t>
            </a:r>
            <a:r>
              <a:rPr sz="2400" b="1" i="1" spc="10" dirty="0">
                <a:latin typeface="Georgia"/>
                <a:cs typeface="Georgia"/>
              </a:rPr>
              <a:t> </a:t>
            </a:r>
            <a:r>
              <a:rPr sz="2400" b="1" i="1" spc="-5" dirty="0">
                <a:latin typeface="Georgia"/>
                <a:cs typeface="Georgia"/>
              </a:rPr>
              <a:t>2010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88225" y="3171825"/>
            <a:ext cx="80962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34325" y="4219575"/>
            <a:ext cx="80962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20000" y="1600200"/>
            <a:ext cx="952500" cy="952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719819" y="34290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1370" y="2354579"/>
            <a:ext cx="1675130" cy="0"/>
          </a:xfrm>
          <a:custGeom>
            <a:avLst/>
            <a:gdLst/>
            <a:ahLst/>
            <a:cxnLst/>
            <a:rect l="l" t="t" r="r" b="b"/>
            <a:pathLst>
              <a:path w="1675129">
                <a:moveTo>
                  <a:pt x="0" y="0"/>
                </a:moveTo>
                <a:lnTo>
                  <a:pt x="167513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24859" y="2338070"/>
            <a:ext cx="1675130" cy="0"/>
          </a:xfrm>
          <a:custGeom>
            <a:avLst/>
            <a:gdLst/>
            <a:ahLst/>
            <a:cxnLst/>
            <a:rect l="l" t="t" r="r" b="b"/>
            <a:pathLst>
              <a:path w="1675129">
                <a:moveTo>
                  <a:pt x="0" y="0"/>
                </a:moveTo>
                <a:lnTo>
                  <a:pt x="1675130" y="0"/>
                </a:lnTo>
              </a:path>
            </a:pathLst>
          </a:custGeom>
          <a:ln w="19050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9169" y="5558790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37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5200" y="5544820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370" y="0"/>
                </a:lnTo>
              </a:path>
            </a:pathLst>
          </a:custGeom>
          <a:ln w="16510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2180" y="962659"/>
            <a:ext cx="7365365" cy="499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00"/>
              </a:spcBef>
            </a:pPr>
            <a:r>
              <a:rPr sz="40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PBI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Nominal y </a:t>
            </a:r>
            <a:r>
              <a:rPr sz="40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PBI</a:t>
            </a:r>
            <a:r>
              <a:rPr sz="4000" b="1" spc="-4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Real</a:t>
            </a:r>
            <a:endParaRPr sz="4000">
              <a:latin typeface="Gill Sans Ultra Bold"/>
              <a:cs typeface="Gill Sans Ultra Bold"/>
            </a:endParaRPr>
          </a:p>
          <a:p>
            <a:pPr marL="12065" marR="165735" algn="ctr">
              <a:lnSpc>
                <a:spcPct val="100000"/>
              </a:lnSpc>
              <a:spcBef>
                <a:spcPts val="2890"/>
              </a:spcBef>
            </a:pPr>
            <a:r>
              <a:rPr sz="2800" spc="-5" dirty="0">
                <a:latin typeface="Georgia"/>
                <a:cs typeface="Georgia"/>
              </a:rPr>
              <a:t>En cambio el </a:t>
            </a:r>
            <a:r>
              <a:rPr sz="2800" b="1" spc="-5" dirty="0">
                <a:solidFill>
                  <a:srgbClr val="BF0000"/>
                </a:solidFill>
                <a:latin typeface="Georgia"/>
                <a:cs typeface="Georgia"/>
              </a:rPr>
              <a:t>PBI Real </a:t>
            </a:r>
            <a:r>
              <a:rPr sz="2800" spc="-5" dirty="0">
                <a:latin typeface="Georgia"/>
                <a:cs typeface="Georgia"/>
              </a:rPr>
              <a:t>valora los bienes </a:t>
            </a:r>
            <a:r>
              <a:rPr sz="2800" dirty="0">
                <a:latin typeface="Georgia"/>
                <a:cs typeface="Georgia"/>
              </a:rPr>
              <a:t>y  </a:t>
            </a:r>
            <a:r>
              <a:rPr sz="2800" spc="-5" dirty="0">
                <a:latin typeface="Georgia"/>
                <a:cs typeface="Georgia"/>
              </a:rPr>
              <a:t>servicios </a:t>
            </a:r>
            <a:r>
              <a:rPr sz="2800" spc="-10" dirty="0">
                <a:latin typeface="Georgia"/>
                <a:cs typeface="Georgia"/>
              </a:rPr>
              <a:t>al </a:t>
            </a:r>
            <a:r>
              <a:rPr sz="2800" spc="-5" dirty="0">
                <a:latin typeface="Georgia"/>
                <a:cs typeface="Georgia"/>
              </a:rPr>
              <a:t>precio </a:t>
            </a:r>
            <a:r>
              <a:rPr sz="2800" dirty="0">
                <a:latin typeface="Georgia"/>
                <a:cs typeface="Georgia"/>
              </a:rPr>
              <a:t>de </a:t>
            </a:r>
            <a:r>
              <a:rPr sz="2800" spc="-10" dirty="0">
                <a:latin typeface="Georgia"/>
                <a:cs typeface="Georgia"/>
              </a:rPr>
              <a:t>un </a:t>
            </a:r>
            <a:r>
              <a:rPr sz="2800" spc="-5" dirty="0">
                <a:latin typeface="Georgia"/>
                <a:cs typeface="Georgia"/>
              </a:rPr>
              <a:t>determinado año </a:t>
            </a:r>
            <a:r>
              <a:rPr sz="2800" spc="-10" dirty="0">
                <a:latin typeface="Georgia"/>
                <a:cs typeface="Georgia"/>
              </a:rPr>
              <a:t>que  </a:t>
            </a:r>
            <a:r>
              <a:rPr sz="2800" spc="-5" dirty="0">
                <a:latin typeface="Georgia"/>
                <a:cs typeface="Georgia"/>
              </a:rPr>
              <a:t>se considera como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"base"</a:t>
            </a:r>
            <a:endParaRPr sz="2800">
              <a:latin typeface="Georgia"/>
              <a:cs typeface="Georgia"/>
            </a:endParaRPr>
          </a:p>
          <a:p>
            <a:pPr marL="1451610" marR="1508125" indent="-635" algn="ctr">
              <a:lnSpc>
                <a:spcPct val="100000"/>
              </a:lnSpc>
              <a:spcBef>
                <a:spcPts val="1920"/>
              </a:spcBef>
            </a:pPr>
            <a:r>
              <a:rPr sz="2000" i="1" dirty="0">
                <a:latin typeface="Georgia"/>
                <a:cs typeface="Georgia"/>
              </a:rPr>
              <a:t>El año </a:t>
            </a:r>
            <a:r>
              <a:rPr sz="2000" i="1" spc="-5" dirty="0">
                <a:latin typeface="Georgia"/>
                <a:cs typeface="Georgia"/>
              </a:rPr>
              <a:t>base </a:t>
            </a:r>
            <a:r>
              <a:rPr sz="2000" i="1" dirty="0">
                <a:latin typeface="Georgia"/>
                <a:cs typeface="Georgia"/>
              </a:rPr>
              <a:t>debe ser representativo  para el país y se lo toma como el</a:t>
            </a:r>
            <a:r>
              <a:rPr sz="2000" i="1" spc="-65" dirty="0">
                <a:latin typeface="Georgia"/>
                <a:cs typeface="Georgia"/>
              </a:rPr>
              <a:t> </a:t>
            </a:r>
            <a:r>
              <a:rPr sz="2000" i="1" spc="5" dirty="0">
                <a:latin typeface="Georgia"/>
                <a:cs typeface="Georgia"/>
              </a:rPr>
              <a:t>100%  </a:t>
            </a:r>
            <a:r>
              <a:rPr sz="2000" i="1" dirty="0">
                <a:latin typeface="Georgia"/>
                <a:cs typeface="Georgia"/>
              </a:rPr>
              <a:t>para calcular el</a:t>
            </a:r>
            <a:r>
              <a:rPr sz="2000" i="1" spc="-10" dirty="0">
                <a:latin typeface="Georgia"/>
                <a:cs typeface="Georgia"/>
              </a:rPr>
              <a:t> </a:t>
            </a:r>
            <a:r>
              <a:rPr sz="2000" i="1" dirty="0">
                <a:latin typeface="Georgia"/>
                <a:cs typeface="Georgia"/>
              </a:rPr>
              <a:t>índice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R="229235" algn="ctr">
              <a:lnSpc>
                <a:spcPct val="100000"/>
              </a:lnSpc>
            </a:pPr>
            <a:r>
              <a:rPr sz="2400" b="1" spc="-5" dirty="0">
                <a:latin typeface="Georgia"/>
                <a:cs typeface="Georgia"/>
              </a:rPr>
              <a:t>Ejemplo:</a:t>
            </a:r>
            <a:endParaRPr sz="2400">
              <a:latin typeface="Georgia"/>
              <a:cs typeface="Georgia"/>
            </a:endParaRPr>
          </a:p>
          <a:p>
            <a:pPr marL="32384" marR="260985" algn="ctr">
              <a:lnSpc>
                <a:spcPct val="100000"/>
              </a:lnSpc>
            </a:pPr>
            <a:r>
              <a:rPr sz="2400" b="1" spc="-5" dirty="0">
                <a:solidFill>
                  <a:srgbClr val="BF0000"/>
                </a:solidFill>
                <a:latin typeface="Georgia"/>
                <a:cs typeface="Georgia"/>
              </a:rPr>
              <a:t>PBI Real </a:t>
            </a:r>
            <a:r>
              <a:rPr sz="2400" dirty="0">
                <a:latin typeface="Georgia"/>
                <a:cs typeface="Georgia"/>
              </a:rPr>
              <a:t>del </a:t>
            </a:r>
            <a:r>
              <a:rPr sz="2400" spc="-5" dirty="0">
                <a:latin typeface="Georgia"/>
                <a:cs typeface="Georgia"/>
              </a:rPr>
              <a:t>año 2010 (Base 1995) </a:t>
            </a:r>
            <a:r>
              <a:rPr sz="2400" dirty="0">
                <a:latin typeface="Georgia"/>
                <a:cs typeface="Georgia"/>
              </a:rPr>
              <a:t>= Precio </a:t>
            </a:r>
            <a:r>
              <a:rPr sz="2400" spc="-5" dirty="0">
                <a:latin typeface="Georgia"/>
                <a:cs typeface="Georgia"/>
              </a:rPr>
              <a:t>del </a:t>
            </a:r>
            <a:r>
              <a:rPr sz="2400" dirty="0">
                <a:latin typeface="Georgia"/>
                <a:cs typeface="Georgia"/>
              </a:rPr>
              <a:t>año  </a:t>
            </a:r>
            <a:r>
              <a:rPr sz="2400" spc="-5" dirty="0">
                <a:latin typeface="Georgia"/>
                <a:cs typeface="Georgia"/>
              </a:rPr>
              <a:t>1995 </a:t>
            </a:r>
            <a:r>
              <a:rPr sz="2400" dirty="0">
                <a:latin typeface="Georgia"/>
                <a:cs typeface="Georgia"/>
              </a:rPr>
              <a:t>x Cantidades </a:t>
            </a:r>
            <a:r>
              <a:rPr sz="2400" spc="-5" dirty="0">
                <a:latin typeface="Georgia"/>
                <a:cs typeface="Georgia"/>
              </a:rPr>
              <a:t>producidas </a:t>
            </a:r>
            <a:r>
              <a:rPr sz="2400" dirty="0">
                <a:latin typeface="Georgia"/>
                <a:cs typeface="Georgia"/>
              </a:rPr>
              <a:t>año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2010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58000" y="3362325"/>
            <a:ext cx="1752600" cy="1209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9819" y="34290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870" y="3534409"/>
            <a:ext cx="1404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ill Sans Ultra Bold"/>
                <a:cs typeface="Gill Sans Ultra Bold"/>
              </a:rPr>
              <a:t>Teo</a:t>
            </a:r>
            <a:r>
              <a:rPr sz="2400" b="1" spc="-15" dirty="0">
                <a:latin typeface="Gill Sans Ultra Bold"/>
                <a:cs typeface="Gill Sans Ultra Bold"/>
              </a:rPr>
              <a:t>r</a:t>
            </a:r>
            <a:r>
              <a:rPr sz="2400" b="1" spc="-5" dirty="0">
                <a:latin typeface="Gill Sans Ultra Bold"/>
                <a:cs typeface="Gill Sans Ultra Bold"/>
              </a:rPr>
              <a:t>ías</a:t>
            </a:r>
            <a:endParaRPr sz="2400">
              <a:latin typeface="Gill Sans Ultra Bold"/>
              <a:cs typeface="Gill Sans Ultra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6870" y="3596640"/>
            <a:ext cx="350392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Gill Sans Ultra Bold"/>
                <a:cs typeface="Gill Sans Ultra Bold"/>
              </a:rPr>
              <a:t>INFLACIÓN DE</a:t>
            </a:r>
            <a:r>
              <a:rPr sz="2000" b="1" spc="-75" dirty="0">
                <a:latin typeface="Gill Sans Ultra Bold"/>
                <a:cs typeface="Gill Sans Ultra Bold"/>
              </a:rPr>
              <a:t> </a:t>
            </a:r>
            <a:r>
              <a:rPr sz="2000" b="1" dirty="0">
                <a:latin typeface="Gill Sans Ultra Bold"/>
                <a:cs typeface="Gill Sans Ultra Bold"/>
              </a:rPr>
              <a:t>COSTOS</a:t>
            </a:r>
            <a:endParaRPr sz="2000">
              <a:latin typeface="Gill Sans Ultra Bold"/>
              <a:cs typeface="Gill Sans Ultra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0469" y="5215890"/>
            <a:ext cx="40779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Gill Sans Ultra Bold"/>
                <a:cs typeface="Gill Sans Ultra Bold"/>
              </a:rPr>
              <a:t>INFLACIÓN</a:t>
            </a:r>
            <a:r>
              <a:rPr sz="2000" b="1" spc="-35" dirty="0">
                <a:latin typeface="Gill Sans Ultra Bold"/>
                <a:cs typeface="Gill Sans Ultra Bold"/>
              </a:rPr>
              <a:t> </a:t>
            </a:r>
            <a:r>
              <a:rPr sz="2000" b="1" dirty="0">
                <a:latin typeface="Gill Sans Ultra Bold"/>
                <a:cs typeface="Gill Sans Ultra Bold"/>
              </a:rPr>
              <a:t>ESTRUCTURAL</a:t>
            </a:r>
            <a:endParaRPr sz="2000">
              <a:latin typeface="Gill Sans Ultra Bold"/>
              <a:cs typeface="Gill Sans Ultra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769" y="2590800"/>
            <a:ext cx="160020" cy="181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6619" y="2711450"/>
            <a:ext cx="288290" cy="648970"/>
          </a:xfrm>
          <a:custGeom>
            <a:avLst/>
            <a:gdLst/>
            <a:ahLst/>
            <a:cxnLst/>
            <a:rect l="l" t="t" r="r" b="b"/>
            <a:pathLst>
              <a:path w="288290" h="648970">
                <a:moveTo>
                  <a:pt x="254000" y="0"/>
                </a:moveTo>
                <a:lnTo>
                  <a:pt x="0" y="633729"/>
                </a:lnTo>
                <a:lnTo>
                  <a:pt x="35560" y="648970"/>
                </a:lnTo>
                <a:lnTo>
                  <a:pt x="288290" y="13970"/>
                </a:lnTo>
                <a:lnTo>
                  <a:pt x="2540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8389" y="4771390"/>
            <a:ext cx="162559" cy="181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6619" y="4032250"/>
            <a:ext cx="297180" cy="796290"/>
          </a:xfrm>
          <a:custGeom>
            <a:avLst/>
            <a:gdLst/>
            <a:ahLst/>
            <a:cxnLst/>
            <a:rect l="l" t="t" r="r" b="b"/>
            <a:pathLst>
              <a:path w="297180" h="796289">
                <a:moveTo>
                  <a:pt x="35560" y="0"/>
                </a:moveTo>
                <a:lnTo>
                  <a:pt x="0" y="12700"/>
                </a:lnTo>
                <a:lnTo>
                  <a:pt x="260350" y="796289"/>
                </a:lnTo>
                <a:lnTo>
                  <a:pt x="297180" y="783589"/>
                </a:lnTo>
                <a:lnTo>
                  <a:pt x="3556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19350" y="3724909"/>
            <a:ext cx="171450" cy="1727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05000" y="381063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39369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58459" y="2051050"/>
            <a:ext cx="180339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72709" y="2101850"/>
            <a:ext cx="351790" cy="200660"/>
          </a:xfrm>
          <a:custGeom>
            <a:avLst/>
            <a:gdLst/>
            <a:ahLst/>
            <a:cxnLst/>
            <a:rect l="l" t="t" r="r" b="b"/>
            <a:pathLst>
              <a:path w="351789" h="200660">
                <a:moveTo>
                  <a:pt x="334010" y="0"/>
                </a:moveTo>
                <a:lnTo>
                  <a:pt x="0" y="167639"/>
                </a:lnTo>
                <a:lnTo>
                  <a:pt x="17779" y="200660"/>
                </a:lnTo>
                <a:lnTo>
                  <a:pt x="351789" y="34289"/>
                </a:lnTo>
                <a:lnTo>
                  <a:pt x="33401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91150" y="2724150"/>
            <a:ext cx="171450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67629" y="2501900"/>
            <a:ext cx="311150" cy="309880"/>
          </a:xfrm>
          <a:custGeom>
            <a:avLst/>
            <a:gdLst/>
            <a:ahLst/>
            <a:cxnLst/>
            <a:rect l="l" t="t" r="r" b="b"/>
            <a:pathLst>
              <a:path w="311150" h="309880">
                <a:moveTo>
                  <a:pt x="26670" y="0"/>
                </a:moveTo>
                <a:lnTo>
                  <a:pt x="0" y="25400"/>
                </a:lnTo>
                <a:lnTo>
                  <a:pt x="284480" y="309879"/>
                </a:lnTo>
                <a:lnTo>
                  <a:pt x="311150" y="283210"/>
                </a:lnTo>
                <a:lnTo>
                  <a:pt x="2667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56069" y="4620259"/>
            <a:ext cx="905509" cy="9055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96200" y="4875529"/>
            <a:ext cx="905509" cy="9055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15200" y="3961129"/>
            <a:ext cx="905509" cy="9055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2140" y="34290"/>
            <a:ext cx="8248015" cy="3339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Las </a:t>
            </a:r>
            <a:r>
              <a:rPr sz="40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causas de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la</a:t>
            </a:r>
            <a:r>
              <a:rPr sz="4000" b="1" spc="-15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Inflación</a:t>
            </a:r>
            <a:endParaRPr sz="4000" dirty="0">
              <a:latin typeface="Gill Sans Ultra Bold"/>
              <a:cs typeface="Gill Sans Ultra Bold"/>
            </a:endParaRPr>
          </a:p>
          <a:p>
            <a:pPr marL="5115560">
              <a:lnSpc>
                <a:spcPct val="100000"/>
              </a:lnSpc>
              <a:spcBef>
                <a:spcPts val="108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Teoría</a:t>
            </a:r>
            <a:r>
              <a:rPr sz="1800" b="1" spc="-1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Monetarista</a:t>
            </a:r>
            <a:endParaRPr sz="1800" dirty="0">
              <a:latin typeface="Gill Sans Ultra Bold"/>
              <a:cs typeface="Gill Sans Ultra Bold"/>
            </a:endParaRPr>
          </a:p>
          <a:p>
            <a:pPr marL="620395">
              <a:lnSpc>
                <a:spcPct val="100000"/>
              </a:lnSpc>
              <a:spcBef>
                <a:spcPts val="1450"/>
              </a:spcBef>
            </a:pPr>
            <a:endParaRPr lang="es-AR" sz="2000" b="1" spc="-5" dirty="0" smtClean="0">
              <a:latin typeface="Gill Sans Ultra Bold"/>
              <a:cs typeface="Gill Sans Ultra Bold"/>
            </a:endParaRPr>
          </a:p>
          <a:p>
            <a:pPr marL="620395">
              <a:lnSpc>
                <a:spcPct val="100000"/>
              </a:lnSpc>
              <a:spcBef>
                <a:spcPts val="1450"/>
              </a:spcBef>
            </a:pPr>
            <a:r>
              <a:rPr sz="2000" b="1" spc="-5" dirty="0" smtClean="0">
                <a:latin typeface="Gill Sans Ultra Bold"/>
                <a:cs typeface="Gill Sans Ultra Bold"/>
              </a:rPr>
              <a:t>INFLACIÓN </a:t>
            </a:r>
            <a:r>
              <a:rPr sz="2000" b="1" dirty="0">
                <a:latin typeface="Gill Sans Ultra Bold"/>
                <a:cs typeface="Gill Sans Ultra Bold"/>
              </a:rPr>
              <a:t>DE</a:t>
            </a:r>
            <a:r>
              <a:rPr sz="2000" b="1" spc="10" dirty="0">
                <a:latin typeface="Gill Sans Ultra Bold"/>
                <a:cs typeface="Gill Sans Ultra Bold"/>
              </a:rPr>
              <a:t> </a:t>
            </a:r>
            <a:r>
              <a:rPr sz="2000" b="1" dirty="0">
                <a:latin typeface="Gill Sans Ultra Bold"/>
                <a:cs typeface="Gill Sans Ultra Bold"/>
              </a:rPr>
              <a:t>DEMANDA</a:t>
            </a:r>
            <a:endParaRPr sz="2000" dirty="0">
              <a:latin typeface="Gill Sans Ultra Bold"/>
              <a:cs typeface="Gill Sans Ultra Bold"/>
            </a:endParaRPr>
          </a:p>
          <a:p>
            <a:pPr marL="5116830">
              <a:lnSpc>
                <a:spcPct val="100000"/>
              </a:lnSpc>
              <a:spcBef>
                <a:spcPts val="1800"/>
              </a:spcBef>
            </a:pPr>
            <a:r>
              <a:rPr sz="1800" b="1" dirty="0">
                <a:latin typeface="Gill Sans Ultra Bold"/>
                <a:cs typeface="Gill Sans Ultra Bold"/>
              </a:rPr>
              <a:t>Teoría</a:t>
            </a:r>
            <a:r>
              <a:rPr sz="1800" b="1" spc="-10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Keynesiana</a:t>
            </a:r>
            <a:endParaRPr sz="1800" dirty="0">
              <a:latin typeface="Gill Sans Ultra Bold"/>
              <a:cs typeface="Gill Sans Ultra 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690" y="4193540"/>
            <a:ext cx="41998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Teoría</a:t>
            </a:r>
            <a:r>
              <a:rPr sz="2800" b="1" spc="-4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28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Monetarista</a:t>
            </a:r>
            <a:endParaRPr sz="2800">
              <a:latin typeface="Gill Sans Ultra Bold"/>
              <a:cs typeface="Gill Sans Ultra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3990" y="3006090"/>
            <a:ext cx="3438525" cy="1245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540" algn="ctr">
              <a:lnSpc>
                <a:spcPct val="100099"/>
              </a:lnSpc>
              <a:spcBef>
                <a:spcPts val="95"/>
              </a:spcBef>
            </a:pPr>
            <a:r>
              <a:rPr sz="2000" b="1" spc="-5" dirty="0">
                <a:latin typeface="Gill Sans Ultra Bold"/>
                <a:cs typeface="Gill Sans Ultra Bold"/>
              </a:rPr>
              <a:t>La </a:t>
            </a:r>
            <a:r>
              <a:rPr sz="2000" b="1" dirty="0">
                <a:latin typeface="Gill Sans Ultra Bold"/>
                <a:cs typeface="Gill Sans Ultra Bold"/>
              </a:rPr>
              <a:t>Demanda  </a:t>
            </a:r>
            <a:r>
              <a:rPr sz="2000" b="1" spc="-5" dirty="0">
                <a:latin typeface="Gill Sans Ultra Bold"/>
                <a:cs typeface="Gill Sans Ultra Bold"/>
              </a:rPr>
              <a:t>Agregada </a:t>
            </a:r>
            <a:r>
              <a:rPr sz="2000" b="1" dirty="0">
                <a:latin typeface="Gill Sans Ultra Bold"/>
                <a:cs typeface="Gill Sans Ultra Bold"/>
              </a:rPr>
              <a:t>es </a:t>
            </a:r>
            <a:r>
              <a:rPr sz="2000" b="1" spc="-5" dirty="0">
                <a:latin typeface="Gill Sans Ultra Bold"/>
                <a:cs typeface="Gill Sans Ultra Bold"/>
              </a:rPr>
              <a:t>el factor  </a:t>
            </a:r>
            <a:r>
              <a:rPr sz="2000" b="1" dirty="0">
                <a:latin typeface="Gill Sans Ultra Bold"/>
                <a:cs typeface="Gill Sans Ultra Bold"/>
              </a:rPr>
              <a:t>determinante </a:t>
            </a:r>
            <a:r>
              <a:rPr sz="2000" b="1" spc="-5" dirty="0">
                <a:latin typeface="Gill Sans Ultra Bold"/>
                <a:cs typeface="Gill Sans Ultra Bold"/>
              </a:rPr>
              <a:t>de </a:t>
            </a:r>
            <a:r>
              <a:rPr sz="2000" b="1" dirty="0">
                <a:latin typeface="Gill Sans Ultra Bold"/>
                <a:cs typeface="Gill Sans Ultra Bold"/>
              </a:rPr>
              <a:t>la  Inflación</a:t>
            </a:r>
            <a:endParaRPr sz="2000">
              <a:latin typeface="Gill Sans Ultra Bold"/>
              <a:cs typeface="Gill Sans Ultra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96459" y="3206750"/>
            <a:ext cx="180339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5909" y="2955289"/>
            <a:ext cx="656590" cy="353060"/>
          </a:xfrm>
          <a:custGeom>
            <a:avLst/>
            <a:gdLst/>
            <a:ahLst/>
            <a:cxnLst/>
            <a:rect l="l" t="t" r="r" b="b"/>
            <a:pathLst>
              <a:path w="656589" h="353060">
                <a:moveTo>
                  <a:pt x="17779" y="0"/>
                </a:moveTo>
                <a:lnTo>
                  <a:pt x="0" y="33020"/>
                </a:lnTo>
                <a:lnTo>
                  <a:pt x="640079" y="353060"/>
                </a:lnTo>
                <a:lnTo>
                  <a:pt x="656589" y="318770"/>
                </a:lnTo>
                <a:lnTo>
                  <a:pt x="17779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97729" y="3656329"/>
            <a:ext cx="179070" cy="151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29709" y="3707129"/>
            <a:ext cx="735330" cy="424180"/>
          </a:xfrm>
          <a:custGeom>
            <a:avLst/>
            <a:gdLst/>
            <a:ahLst/>
            <a:cxnLst/>
            <a:rect l="l" t="t" r="r" b="b"/>
            <a:pathLst>
              <a:path w="735329" h="424179">
                <a:moveTo>
                  <a:pt x="717550" y="0"/>
                </a:moveTo>
                <a:lnTo>
                  <a:pt x="0" y="391160"/>
                </a:lnTo>
                <a:lnTo>
                  <a:pt x="17779" y="424180"/>
                </a:lnTo>
                <a:lnTo>
                  <a:pt x="735329" y="33020"/>
                </a:lnTo>
                <a:lnTo>
                  <a:pt x="71755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0" y="4648200"/>
            <a:ext cx="1953260" cy="190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4648200"/>
            <a:ext cx="1953259" cy="190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8000" y="4800600"/>
            <a:ext cx="1953259" cy="190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3890" y="2517140"/>
            <a:ext cx="4200525" cy="10172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Teoría</a:t>
            </a:r>
            <a:r>
              <a:rPr sz="28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2800" b="1" spc="-10" dirty="0">
                <a:solidFill>
                  <a:srgbClr val="414355"/>
                </a:solidFill>
                <a:latin typeface="Gill Sans Ultra Bold"/>
                <a:cs typeface="Gill Sans Ultra Bold"/>
              </a:rPr>
              <a:t>Monetarista</a:t>
            </a:r>
            <a:endParaRPr sz="2800">
              <a:latin typeface="Gill Sans Ultra Bold"/>
              <a:cs typeface="Gill Sans Ultra Bold"/>
            </a:endParaRPr>
          </a:p>
          <a:p>
            <a:pPr marL="817244">
              <a:lnSpc>
                <a:spcPct val="100000"/>
              </a:lnSpc>
              <a:spcBef>
                <a:spcPts val="2290"/>
              </a:spcBef>
            </a:pPr>
            <a:r>
              <a:rPr sz="1800" b="1" spc="-5" dirty="0">
                <a:latin typeface="Gill Sans Ultra Bold"/>
                <a:cs typeface="Gill Sans Ultra Bold"/>
              </a:rPr>
              <a:t>Coinciden en</a:t>
            </a:r>
            <a:r>
              <a:rPr sz="1800" b="1" spc="-15" dirty="0">
                <a:latin typeface="Gill Sans Ultra Bold"/>
                <a:cs typeface="Gill Sans Ultra Bold"/>
              </a:rPr>
              <a:t> </a:t>
            </a:r>
            <a:r>
              <a:rPr sz="1800" b="1" spc="-5" dirty="0">
                <a:latin typeface="Gill Sans Ultra Bold"/>
                <a:cs typeface="Gill Sans Ultra Bold"/>
              </a:rPr>
              <a:t>que</a:t>
            </a:r>
            <a:endParaRPr sz="1800">
              <a:latin typeface="Gill Sans Ultra Bold"/>
              <a:cs typeface="Gill Sans Ultra 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4290"/>
            <a:ext cx="8324215" cy="1105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r>
              <a:rPr sz="800" dirty="0" smtClean="0">
                <a:solidFill>
                  <a:srgbClr val="427F85"/>
                </a:solidFill>
                <a:latin typeface="Arial"/>
                <a:cs typeface="Arial"/>
              </a:rPr>
              <a:t>ECONOMÍA</a:t>
            </a:r>
            <a:r>
              <a:rPr sz="800" spc="5" dirty="0" smtClean="0">
                <a:solidFill>
                  <a:srgbClr val="427F85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27F85"/>
                </a:solidFill>
                <a:latin typeface="Arial"/>
                <a:cs typeface="Arial"/>
              </a:rPr>
              <a:t>III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4000" b="1" spc="-35" dirty="0">
                <a:solidFill>
                  <a:srgbClr val="414355"/>
                </a:solidFill>
                <a:latin typeface="Gill Sans Ultra Bold"/>
                <a:cs typeface="Gill Sans Ultra Bold"/>
              </a:rPr>
              <a:t>INFLACIÓN </a:t>
            </a:r>
            <a:r>
              <a:rPr sz="4000" b="1" spc="-5" dirty="0">
                <a:solidFill>
                  <a:srgbClr val="414355"/>
                </a:solidFill>
                <a:latin typeface="Gill Sans Ultra Bold"/>
                <a:cs typeface="Gill Sans Ultra Bold"/>
              </a:rPr>
              <a:t>DE</a:t>
            </a:r>
            <a:r>
              <a:rPr sz="4000" b="1" spc="20" dirty="0">
                <a:solidFill>
                  <a:srgbClr val="414355"/>
                </a:solidFill>
                <a:latin typeface="Gill Sans Ultra Bold"/>
                <a:cs typeface="Gill Sans Ultra Bold"/>
              </a:rPr>
              <a:t> </a:t>
            </a:r>
            <a:r>
              <a:rPr sz="4000" b="1" spc="-30" dirty="0">
                <a:solidFill>
                  <a:srgbClr val="414355"/>
                </a:solidFill>
                <a:latin typeface="Gill Sans Ultra Bold"/>
                <a:cs typeface="Gill Sans Ultra Bold"/>
              </a:rPr>
              <a:t>DEMANDA</a:t>
            </a:r>
            <a:endParaRPr sz="4000" dirty="0">
              <a:latin typeface="Gill Sans Ultra Bold"/>
              <a:cs typeface="Gill Sans Ultra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675</Words>
  <Application>Microsoft Office PowerPoint</Application>
  <PresentationFormat>Presentación en pantalla (4:3)</PresentationFormat>
  <Paragraphs>165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Gill Sans Ultra Bold</vt:lpstr>
      <vt:lpstr>Times New Roman</vt:lpstr>
      <vt:lpstr>Office Theme</vt:lpstr>
      <vt:lpstr>FACULTAD DE CIENCIAS SOCIALES Y JURÍDICAS UNL MATERIA:CONOMÍA POLÍTICA   Profesor JTP: Orlando Sotto  </vt:lpstr>
      <vt:lpstr>TEMA 4.4 LA INFLACIÓN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5 LA INFLACIÓN</dc:title>
  <dc:creator>Usuario</dc:creator>
  <cp:lastModifiedBy>Orlando Sotto</cp:lastModifiedBy>
  <cp:revision>5</cp:revision>
  <dcterms:created xsi:type="dcterms:W3CDTF">2019-03-06T15:56:28Z</dcterms:created>
  <dcterms:modified xsi:type="dcterms:W3CDTF">2019-05-13T15:21:44Z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2011-09-11T00:00:00Z</vt:filetime>
  </property>
  <property fmtid="{D5CDD505-2E9C-101B-9397-08002B2CF9AE}" pid="3" name="Creator">
    <vt:lpwstr>Impress</vt:lpwstr>
  </property>
  <property fmtid="{D5CDD505-2E9C-101B-9397-08002B2CF9AE}" pid="4" name="LastSaved">
    <vt:filetime>2011-09-11T00:00:00Z</vt:filetime>
  </property>
</Properties>
</file>