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98" r:id="rId4"/>
    <p:sldId id="284" r:id="rId5"/>
    <p:sldId id="285" r:id="rId6"/>
    <p:sldId id="286" r:id="rId7"/>
    <p:sldId id="287" r:id="rId8"/>
    <p:sldId id="288" r:id="rId9"/>
    <p:sldId id="289" r:id="rId10"/>
    <p:sldId id="292" r:id="rId11"/>
    <p:sldId id="293" r:id="rId12"/>
    <p:sldId id="294" r:id="rId13"/>
    <p:sldId id="291" r:id="rId14"/>
    <p:sldId id="295" r:id="rId15"/>
    <p:sldId id="296" r:id="rId16"/>
    <p:sldId id="297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27/08/2017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539552" y="2743200"/>
            <a:ext cx="8136904" cy="37821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AR" dirty="0" smtClean="0"/>
              <a:t>Toda persona tiene derecho a contraer </a:t>
            </a:r>
            <a:r>
              <a:rPr lang="es-AR" b="1" dirty="0" smtClean="0"/>
              <a:t>MATRIMONIO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Este derecho está limitado legalmente por razones</a:t>
            </a:r>
            <a:r>
              <a:rPr lang="es-ES" dirty="0" smtClean="0"/>
              <a:t> </a:t>
            </a:r>
            <a:r>
              <a:rPr lang="es-ES" dirty="0" smtClean="0"/>
              <a:t>fundadas en el bien común o en el bien personal de los </a:t>
            </a:r>
            <a:r>
              <a:rPr lang="es-ES" dirty="0" smtClean="0"/>
              <a:t>eventuales contrayentes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Los </a:t>
            </a:r>
            <a:r>
              <a:rPr lang="es-ES" b="1" dirty="0" smtClean="0"/>
              <a:t>IMPEDIMENTOS</a:t>
            </a:r>
            <a:r>
              <a:rPr lang="es-ES" dirty="0" smtClean="0"/>
              <a:t> son las </a:t>
            </a:r>
            <a:r>
              <a:rPr lang="es-ES" dirty="0" smtClean="0"/>
              <a:t>restricciones legales al derecho a contraer matrimonio </a:t>
            </a: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Son incapacidades </a:t>
            </a:r>
            <a:r>
              <a:rPr lang="es-ES" dirty="0" smtClean="0"/>
              <a:t>de </a:t>
            </a:r>
            <a:r>
              <a:rPr lang="es-ES" dirty="0" smtClean="0"/>
              <a:t>derecho intrínsecos </a:t>
            </a:r>
            <a:r>
              <a:rPr lang="es-ES" dirty="0" smtClean="0"/>
              <a:t>a la persona de los </a:t>
            </a:r>
            <a:r>
              <a:rPr lang="es-ES" dirty="0" smtClean="0"/>
              <a:t>eventuales contrayentes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Son de interpretación restrictiva</a:t>
            </a:r>
          </a:p>
          <a:p>
            <a:pPr>
              <a:buFont typeface="Wingdings" pitchFamily="2" charset="2"/>
              <a:buChar char="v"/>
            </a:pPr>
            <a:endParaRPr lang="es-AR" dirty="0" smtClean="0"/>
          </a:p>
          <a:p>
            <a:pPr>
              <a:buFont typeface="Wingdings" pitchFamily="2" charset="2"/>
              <a:buChar char="v"/>
            </a:pPr>
            <a:endParaRPr lang="es-AR" dirty="0" smtClean="0"/>
          </a:p>
          <a:p>
            <a:pPr>
              <a:buFont typeface="Wingdings" pitchFamily="2" charset="2"/>
              <a:buChar char="v"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IMPEDIMENTOS MATRIMONIALES</a:t>
            </a:r>
            <a:endParaRPr lang="es-AR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404664"/>
            <a:ext cx="3672408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dirty="0" err="1" smtClean="0"/>
              <a:t>Abog</a:t>
            </a:r>
            <a:r>
              <a:rPr lang="es-AR" dirty="0" smtClean="0"/>
              <a:t>. María Magdalena </a:t>
            </a:r>
            <a:r>
              <a:rPr lang="es-AR" dirty="0" err="1" smtClean="0"/>
              <a:t>Galli</a:t>
            </a:r>
            <a:r>
              <a:rPr lang="es-AR" dirty="0" smtClean="0"/>
              <a:t> </a:t>
            </a:r>
            <a:r>
              <a:rPr lang="es-AR" dirty="0" err="1" smtClean="0"/>
              <a:t>Fiant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LA EDAD NÚBIL: Evolución legal</a:t>
            </a:r>
            <a:endParaRPr lang="es-AR" dirty="0"/>
          </a:p>
        </p:txBody>
      </p:sp>
      <p:pic>
        <p:nvPicPr>
          <p:cNvPr id="6" name="5 Imagen" descr="http://verdadesymentiras.bligoo.com.mx/media/users/11/572713/images/public/65951/matrimonio1.jpg?v=135179630994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13266">
            <a:off x="5382397" y="4029472"/>
            <a:ext cx="2199928" cy="2427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Marcador de contenido"/>
          <p:cNvSpPr txBox="1">
            <a:spLocks noGrp="1"/>
          </p:cNvSpPr>
          <p:nvPr>
            <p:ph sz="quarter" idx="1"/>
          </p:nvPr>
        </p:nvSpPr>
        <p:spPr>
          <a:xfrm>
            <a:off x="251520" y="1600200"/>
            <a:ext cx="8514528" cy="26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sz="2400" dirty="0" smtClean="0"/>
              <a:t>En el Código Civil y Ley 2393 (12 y 14 años)</a:t>
            </a:r>
          </a:p>
          <a:p>
            <a:pPr>
              <a:buFont typeface="Wingdings" pitchFamily="2" charset="2"/>
              <a:buChar char="Ø"/>
            </a:pPr>
            <a:r>
              <a:rPr lang="es-AR" sz="2400" dirty="0" smtClean="0"/>
              <a:t>Ley 14.394, art. 14 (14 y 16 años, dispensable)</a:t>
            </a:r>
          </a:p>
          <a:p>
            <a:pPr>
              <a:buFont typeface="Wingdings" pitchFamily="2" charset="2"/>
              <a:buChar char="Ø"/>
            </a:pPr>
            <a:r>
              <a:rPr lang="es-AR" sz="2400" dirty="0" smtClean="0"/>
              <a:t>El Código Civil </a:t>
            </a:r>
            <a:r>
              <a:rPr lang="es-AR" sz="2400" dirty="0" err="1" smtClean="0"/>
              <a:t>t.o.</a:t>
            </a:r>
            <a:r>
              <a:rPr lang="es-AR" sz="2400" dirty="0" smtClean="0"/>
              <a:t> Ley 23.515 (16 y 18 años, dispensable)</a:t>
            </a:r>
          </a:p>
          <a:p>
            <a:pPr>
              <a:buFont typeface="Wingdings" pitchFamily="2" charset="2"/>
              <a:buChar char="Ø"/>
            </a:pPr>
            <a:r>
              <a:rPr lang="es-AR" sz="2400" dirty="0" smtClean="0"/>
              <a:t>Ley 26.449, reforma al art. 166 </a:t>
            </a:r>
            <a:r>
              <a:rPr lang="es-AR" sz="2400" dirty="0" err="1" smtClean="0"/>
              <a:t>inc</a:t>
            </a:r>
            <a:r>
              <a:rPr lang="es-AR" sz="2400" dirty="0" smtClean="0"/>
              <a:t> 5° del CC (18 años, dispensable)</a:t>
            </a:r>
          </a:p>
          <a:p>
            <a:pPr>
              <a:buFont typeface="Wingdings" pitchFamily="2" charset="2"/>
              <a:buChar char="Ø"/>
            </a:pPr>
            <a:r>
              <a:rPr lang="es-AR" sz="2400" dirty="0" smtClean="0"/>
              <a:t>Ley 26.579 de mayoría de edad: incidencia en la </a:t>
            </a:r>
            <a:r>
              <a:rPr lang="es-AR" sz="2400" dirty="0" smtClean="0"/>
              <a:t>materia</a:t>
            </a:r>
            <a:endParaRPr lang="es-A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FALTA DE EDAD NÚBIL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95536" y="1916832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600" dirty="0" smtClean="0"/>
              <a:t>“Tener menos de dieciocho años”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Clasificación: Natural, transitorio, absoluto, dispensable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Menores de 16 años: sólo con dispensa judicial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Entre 16 y 18 años: con autorización de sus progenitores, tutor/es o autorización judicial supletoria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323528" y="2743200"/>
            <a:ext cx="8568952" cy="37101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AR" dirty="0" smtClean="0"/>
              <a:t>Entrevista personal del Juez con los futuros contrayentes y sus representantes –obligatoria-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Debe evaluar edad y grado de madurez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Especialmente, la comprensión de las consecuencias jurídicas del matrimonio por parte del menor de edad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También debe evaluar la opinión delos representantes legales, si la hubiesen expresado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DISPENSA DE LA FALTA DE EDAD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2980185"/>
            <a:ext cx="8712968" cy="3877815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El impedimento de locura en la Ley 2393</a:t>
            </a:r>
          </a:p>
          <a:p>
            <a:r>
              <a:rPr lang="es-AR" dirty="0" smtClean="0"/>
              <a:t>Privación permanente o transitoria de la razón: art. 166 inc. 8 del Código Civil </a:t>
            </a:r>
            <a:r>
              <a:rPr lang="es-AR" dirty="0" err="1" smtClean="0"/>
              <a:t>t.o.</a:t>
            </a:r>
            <a:r>
              <a:rPr lang="es-AR" dirty="0" smtClean="0"/>
              <a:t> ley 23.515</a:t>
            </a:r>
          </a:p>
          <a:p>
            <a:r>
              <a:rPr lang="es-AR" dirty="0" smtClean="0"/>
              <a:t>El derecho a contraer matrimonio en la Convención sobre Derechos de las personas con discapacidad (Art. 23 </a:t>
            </a:r>
            <a:r>
              <a:rPr lang="es-AR" dirty="0" err="1" smtClean="0"/>
              <a:t>inc</a:t>
            </a:r>
            <a:r>
              <a:rPr lang="es-AR" dirty="0" smtClean="0"/>
              <a:t> a, aprobada por Ley 26.378)</a:t>
            </a:r>
          </a:p>
          <a:p>
            <a:r>
              <a:rPr lang="es-AR" dirty="0" smtClean="0"/>
              <a:t>Un conflicto habitual: limitaciones a la capacidad por razones patrimoniales y el derecho a contraer matrimonio: </a:t>
            </a:r>
            <a:r>
              <a:rPr lang="es-AR" i="1" dirty="0" smtClean="0"/>
              <a:t>entre la mezquindad de la familia y la captación de herencias…</a:t>
            </a:r>
          </a:p>
          <a:p>
            <a:r>
              <a:rPr lang="es-AR" dirty="0" smtClean="0"/>
              <a:t>El impedimento en el CCC: </a:t>
            </a:r>
            <a:r>
              <a:rPr lang="es-AR" i="1" dirty="0" smtClean="0"/>
              <a:t>Falta permanente o transitoria de salud mental que afecte el discernimiento para el acto, </a:t>
            </a:r>
            <a:r>
              <a:rPr lang="es-AR" dirty="0" smtClean="0"/>
              <a:t>como impedimento dispensable (art. 403 inc. g</a:t>
            </a:r>
            <a:r>
              <a:rPr lang="es-AR" dirty="0" smtClean="0"/>
              <a:t>) </a:t>
            </a:r>
            <a:endParaRPr lang="es-AR" dirty="0" smtClean="0"/>
          </a:p>
          <a:p>
            <a:endParaRPr lang="es-AR" dirty="0"/>
          </a:p>
        </p:txBody>
      </p:sp>
      <p:pic>
        <p:nvPicPr>
          <p:cNvPr id="4" name="3 Imagen" descr="http://www.downmx.com/wp-content/uploads/2009/03/mamadown-300x2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24744"/>
            <a:ext cx="1944216" cy="16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s://encrypted-tbn3.gstatic.com/images?q=tbn:ANd9GcR3Qth0w7EpkPC8pIk_tqEs0URNCdPs-Xc2464umZBNN904ZDRh7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196752"/>
            <a:ext cx="20162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054250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solidFill>
                  <a:schemeClr val="accent1">
                    <a:lumMod val="50000"/>
                  </a:schemeClr>
                </a:solidFill>
              </a:rPr>
              <a:t>MATRIMONIO Y SALUD </a:t>
            </a:r>
            <a:r>
              <a:rPr lang="es-AR" sz="3600" b="1" dirty="0" smtClean="0">
                <a:solidFill>
                  <a:schemeClr val="accent1">
                    <a:lumMod val="50000"/>
                  </a:schemeClr>
                </a:solidFill>
              </a:rPr>
              <a:t>MENTAL: Evolución</a:t>
            </a:r>
            <a:endParaRPr lang="es-A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4 Imagen" descr="http://www.aciprensa.com/imagespp/size340/27_mar_AVAN_75aniversario27031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484784"/>
            <a:ext cx="2338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FALTA DE SALUD MENTAL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916832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600" dirty="0" smtClean="0"/>
              <a:t>Falta permanente o transitoria de salud mental que le impide tener discernimiento para el acto matrimonial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Clasificación: Natural, transitorio, absoluto, dispensable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323528" y="2743200"/>
            <a:ext cx="8568952" cy="3854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AR" dirty="0" smtClean="0"/>
              <a:t>Requiere dictamen previo de equipo interdisciplinario sobre la comprensión de las consecuencias jurídicas del acto matrimonial y de la aptitud para la vida de relación por parte de la persona afectada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Entrevista personal del juez con los futuros contrayentes –obligatoria-</a:t>
            </a:r>
          </a:p>
          <a:p>
            <a:pPr>
              <a:buFont typeface="Wingdings" pitchFamily="2" charset="2"/>
              <a:buChar char="v"/>
            </a:pPr>
            <a:r>
              <a:rPr lang="es-AR" dirty="0" smtClean="0"/>
              <a:t>Entrevista con apoyos, representante legales o cuidadores –si el Juez lo considera pertinente-</a:t>
            </a:r>
          </a:p>
          <a:p>
            <a:pPr>
              <a:buFont typeface="Wingdings" pitchFamily="2" charset="2"/>
              <a:buChar char="v"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DISPENSA DE LA FALTA DE SALUD MENTAL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OTRAS LIMITACIONES </a:t>
            </a:r>
            <a:br>
              <a:rPr lang="es-AR" dirty="0" smtClean="0"/>
            </a:br>
            <a:r>
              <a:rPr lang="es-AR" dirty="0" smtClean="0"/>
              <a:t>no definidas como impedimentos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xfrm>
            <a:off x="251520" y="2438400"/>
            <a:ext cx="4244280" cy="35814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s-AR" sz="2400" dirty="0" smtClean="0"/>
              <a:t>En el Código Civil: impedimento impediente</a:t>
            </a:r>
          </a:p>
          <a:p>
            <a:r>
              <a:rPr lang="es-AR" sz="2400" dirty="0" smtClean="0"/>
              <a:t>En el CCC: dispensa para el matrimonio entre tutor o sus descendientes y tutelado sólo luego de la aprobación de las cuentas de la tutela. Si se viola el requisito el tutor pierde su retribución (art. 404 in fine CCC)</a:t>
            </a:r>
            <a:endParaRPr lang="es-AR" sz="2400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4091880" cy="35814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AR" sz="2400" dirty="0" smtClean="0"/>
              <a:t>Impedimento definido por las leyes 12331 y 16668, no derogadas</a:t>
            </a:r>
          </a:p>
          <a:p>
            <a:r>
              <a:rPr lang="es-AR" sz="2400" dirty="0" smtClean="0"/>
              <a:t>El CCC no exige el certificado médico prenupcial para comprobar la inexistencia de ETS</a:t>
            </a:r>
          </a:p>
          <a:p>
            <a:r>
              <a:rPr lang="es-AR" sz="2400" dirty="0" smtClean="0"/>
              <a:t>Dudas interpretativas</a:t>
            </a:r>
            <a:endParaRPr lang="es-AR" sz="24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>
          <a:xfrm>
            <a:off x="467544" y="1772816"/>
            <a:ext cx="3886200" cy="640080"/>
          </a:xfrm>
        </p:spPr>
        <p:txBody>
          <a:bodyPr/>
          <a:lstStyle/>
          <a:p>
            <a:pPr algn="ctr"/>
            <a:r>
              <a:rPr lang="es-AR" dirty="0" smtClean="0"/>
              <a:t>DERIVADAS DE LA TUTELA</a:t>
            </a:r>
            <a:endParaRPr lang="es-AR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>
          <a:xfrm>
            <a:off x="4932040" y="1772816"/>
            <a:ext cx="3886200" cy="640080"/>
          </a:xfrm>
        </p:spPr>
        <p:txBody>
          <a:bodyPr>
            <a:normAutofit lnSpcReduction="10000"/>
          </a:bodyPr>
          <a:lstStyle/>
          <a:p>
            <a:pPr algn="ctr"/>
            <a:r>
              <a:rPr lang="es-AR" dirty="0" smtClean="0"/>
              <a:t>ENFERMEDAD VENÉREA EN PERÍODO DE CONTAGIO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CLASIFICACIONES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589567"/>
            <a:ext cx="4244280" cy="45720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AR" dirty="0" smtClean="0"/>
              <a:t>Por sus FUNDAMENTOS</a:t>
            </a:r>
          </a:p>
          <a:p>
            <a:endParaRPr lang="es-AR" dirty="0" smtClean="0"/>
          </a:p>
          <a:p>
            <a:pPr lvl="1"/>
            <a:r>
              <a:rPr lang="es-AR" dirty="0" smtClean="0"/>
              <a:t>Naturales</a:t>
            </a:r>
          </a:p>
          <a:p>
            <a:pPr lvl="1"/>
            <a:r>
              <a:rPr lang="es-AR" dirty="0" smtClean="0"/>
              <a:t>Éticos</a:t>
            </a:r>
          </a:p>
          <a:p>
            <a:pPr lvl="1">
              <a:buNone/>
            </a:pPr>
            <a:endParaRPr lang="es-AR" dirty="0" smtClean="0"/>
          </a:p>
          <a:p>
            <a:r>
              <a:rPr lang="es-AR" dirty="0" smtClean="0"/>
              <a:t>Por su EXTENSIÓN</a:t>
            </a:r>
          </a:p>
          <a:p>
            <a:endParaRPr lang="es-AR" dirty="0" smtClean="0"/>
          </a:p>
          <a:p>
            <a:pPr lvl="1"/>
            <a:r>
              <a:rPr lang="es-AR" dirty="0" smtClean="0"/>
              <a:t>Absolutos</a:t>
            </a:r>
          </a:p>
          <a:p>
            <a:pPr lvl="1"/>
            <a:r>
              <a:rPr lang="es-AR" dirty="0" smtClean="0"/>
              <a:t>Relativos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716016" y="1589567"/>
            <a:ext cx="4176463" cy="45720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AR" dirty="0" smtClean="0"/>
              <a:t>Por su PERMANENCIA</a:t>
            </a:r>
          </a:p>
          <a:p>
            <a:endParaRPr lang="es-AR" dirty="0" smtClean="0"/>
          </a:p>
          <a:p>
            <a:pPr lvl="1"/>
            <a:r>
              <a:rPr lang="es-AR" dirty="0" smtClean="0"/>
              <a:t>Permanentes</a:t>
            </a:r>
          </a:p>
          <a:p>
            <a:pPr lvl="1"/>
            <a:r>
              <a:rPr lang="es-AR" dirty="0" smtClean="0"/>
              <a:t>Transitorios</a:t>
            </a:r>
          </a:p>
          <a:p>
            <a:pPr lvl="1"/>
            <a:endParaRPr lang="es-AR" dirty="0" smtClean="0"/>
          </a:p>
          <a:p>
            <a:r>
              <a:rPr lang="es-AR" dirty="0" smtClean="0"/>
              <a:t>Por la posibilidad de DISPENSA</a:t>
            </a:r>
          </a:p>
          <a:p>
            <a:pPr lvl="1"/>
            <a:r>
              <a:rPr lang="es-AR" dirty="0" smtClean="0"/>
              <a:t>Dispensables</a:t>
            </a:r>
          </a:p>
          <a:p>
            <a:pPr lvl="1"/>
            <a:r>
              <a:rPr lang="es-AR" dirty="0" smtClean="0"/>
              <a:t>No dispensables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136904" cy="30620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La dispensa es la atribución de la autoridad competente para remover el impedimento en un caso particular, es decir, permitir la celebración de un matrimonio a pesar de mediar una </a:t>
            </a:r>
            <a:r>
              <a:rPr lang="es-ES" dirty="0" smtClean="0"/>
              <a:t>prohibición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En nuestro Derecho, la dispensa de impedimentos es una atribución exclusiva del JUEZ</a:t>
            </a:r>
          </a:p>
          <a:p>
            <a:pPr>
              <a:buFont typeface="Wingdings" pitchFamily="2" charset="2"/>
              <a:buChar char="v"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DISPENSA DE IMPEDIMENTOS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FUNCIONES DE LOS IMPEDIMENTOS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AR" dirty="0" smtClean="0"/>
              <a:t>Son obstáculos para la celebración del Matrimonio</a:t>
            </a:r>
          </a:p>
          <a:p>
            <a:pPr lvl="1"/>
            <a:r>
              <a:rPr lang="es-AR" dirty="0" smtClean="0"/>
              <a:t>Control del Oficial del Registro</a:t>
            </a:r>
          </a:p>
          <a:p>
            <a:pPr lvl="1"/>
            <a:r>
              <a:rPr lang="es-AR" dirty="0" smtClean="0"/>
              <a:t>Oposición</a:t>
            </a:r>
          </a:p>
          <a:p>
            <a:pPr lvl="1"/>
            <a:r>
              <a:rPr lang="es-AR" dirty="0" smtClean="0"/>
              <a:t>Denuncia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AR" dirty="0" smtClean="0"/>
              <a:t>Su violación acarrea la Nulidad del Matrimonio</a:t>
            </a:r>
          </a:p>
          <a:p>
            <a:pPr lvl="1"/>
            <a:r>
              <a:rPr lang="es-AR" dirty="0" smtClean="0"/>
              <a:t>Nulidad absoluta</a:t>
            </a:r>
          </a:p>
          <a:p>
            <a:pPr lvl="1"/>
            <a:r>
              <a:rPr lang="es-AR" dirty="0" smtClean="0"/>
              <a:t>Nulidad relativa</a:t>
            </a:r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dirty="0" smtClean="0"/>
              <a:t>PREVENTIVA</a:t>
            </a:r>
            <a:endParaRPr lang="es-AR" sz="36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dirty="0" smtClean="0"/>
              <a:t>RESOLUTIVA</a:t>
            </a: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¿DIRIMENTES o IMPEDIENTES?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24936" cy="44958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AR" dirty="0" smtClean="0"/>
              <a:t>Son DIRIMENTES aquellos impedimentos cuya violación provoca la NULIDAD del matrimonio</a:t>
            </a:r>
          </a:p>
          <a:p>
            <a:r>
              <a:rPr lang="es-AR" dirty="0" smtClean="0"/>
              <a:t>Son IMPEDIENTES aquellos impedimentos cuya violación NO provoca la Nulidad pero acarrea otras SANCIONES</a:t>
            </a:r>
          </a:p>
          <a:p>
            <a:pPr lvl="1"/>
            <a:r>
              <a:rPr lang="es-AR" dirty="0" smtClean="0"/>
              <a:t>En el Código Civil: previsión de impedimentos dirimentes e impedientes</a:t>
            </a:r>
          </a:p>
          <a:p>
            <a:pPr lvl="1"/>
            <a:r>
              <a:rPr lang="es-AR" dirty="0" smtClean="0"/>
              <a:t>En el Código Civil y Comercial: sólo se regulen impedimentos DIRIMENTES (art. 403 CC)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467544" y="2743200"/>
            <a:ext cx="8352928" cy="371013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AR" sz="4000" dirty="0" smtClean="0"/>
              <a:t>Parentesco</a:t>
            </a:r>
          </a:p>
          <a:p>
            <a:pPr>
              <a:buFont typeface="Wingdings" pitchFamily="2" charset="2"/>
              <a:buChar char="v"/>
            </a:pPr>
            <a:r>
              <a:rPr lang="es-AR" sz="4000" dirty="0" smtClean="0"/>
              <a:t>Ligamen</a:t>
            </a:r>
          </a:p>
          <a:p>
            <a:pPr>
              <a:buFont typeface="Wingdings" pitchFamily="2" charset="2"/>
              <a:buChar char="v"/>
            </a:pPr>
            <a:r>
              <a:rPr lang="es-AR" sz="4000" dirty="0" smtClean="0"/>
              <a:t>Crimen</a:t>
            </a:r>
          </a:p>
          <a:p>
            <a:pPr>
              <a:buFont typeface="Wingdings" pitchFamily="2" charset="2"/>
              <a:buChar char="v"/>
            </a:pPr>
            <a:r>
              <a:rPr lang="es-AR" sz="4000" dirty="0" smtClean="0"/>
              <a:t>Falta de edad nupcial</a:t>
            </a:r>
          </a:p>
          <a:p>
            <a:pPr>
              <a:buFont typeface="Wingdings" pitchFamily="2" charset="2"/>
              <a:buChar char="v"/>
            </a:pPr>
            <a:r>
              <a:rPr lang="es-AR" sz="4000" dirty="0" smtClean="0"/>
              <a:t>Falta de salud mental</a:t>
            </a:r>
          </a:p>
          <a:p>
            <a:pPr>
              <a:buFont typeface="Wingdings" pitchFamily="2" charset="2"/>
              <a:buChar char="v"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Impedimentos matrimoniales </a:t>
            </a:r>
            <a:r>
              <a:rPr lang="es-AR" sz="2200" dirty="0" smtClean="0"/>
              <a:t>(art. 403 CCC)</a:t>
            </a:r>
            <a:endParaRPr lang="es-AR" sz="2200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068960"/>
            <a:ext cx="3053358" cy="3053359"/>
          </a:xfrm>
          <a:prstGeom prst="rect">
            <a:avLst/>
          </a:prstGeom>
          <a:noFill/>
        </p:spPr>
      </p:pic>
      <p:cxnSp>
        <p:nvCxnSpPr>
          <p:cNvPr id="6" name="5 Conector recto"/>
          <p:cNvCxnSpPr/>
          <p:nvPr/>
        </p:nvCxnSpPr>
        <p:spPr>
          <a:xfrm flipH="1">
            <a:off x="7236296" y="2852936"/>
            <a:ext cx="144016" cy="23042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PARENTESCO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539552" y="1916832"/>
            <a:ext cx="83529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600" dirty="0" smtClean="0"/>
              <a:t>Clasificación: Ético, permanente, relativo, no dispensable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Extensión:</a:t>
            </a:r>
          </a:p>
          <a:p>
            <a:pPr lvl="1">
              <a:buFont typeface="Wingdings" pitchFamily="2" charset="2"/>
              <a:buChar char="v"/>
            </a:pP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Parientes en línea recta en todos los grados</a:t>
            </a:r>
          </a:p>
          <a:p>
            <a:pPr lvl="1">
              <a:buFont typeface="Wingdings" pitchFamily="2" charset="2"/>
              <a:buChar char="v"/>
            </a:pP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Parientes colaterales en segundo grado –hermanos bilaterales y unilaterales-</a:t>
            </a:r>
          </a:p>
          <a:p>
            <a:pPr lvl="1">
              <a:buFont typeface="Wingdings" pitchFamily="2" charset="2"/>
              <a:buChar char="v"/>
            </a:pPr>
            <a:r>
              <a:rPr lang="es-AR" sz="3200" dirty="0" smtClean="0">
                <a:solidFill>
                  <a:schemeClr val="accent1">
                    <a:lumMod val="50000"/>
                  </a:schemeClr>
                </a:solidFill>
              </a:rPr>
              <a:t>Parientes afines en línea recta en todos los grados</a:t>
            </a:r>
            <a:endParaRPr lang="es-A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LIGAMEN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611560" y="1628800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600" dirty="0" smtClean="0"/>
              <a:t>Clasificación: Ético, </a:t>
            </a:r>
            <a:r>
              <a:rPr lang="es-AR" sz="3600" dirty="0" smtClean="0"/>
              <a:t>transitorio, absoluto, </a:t>
            </a:r>
            <a:r>
              <a:rPr lang="es-AR" sz="3600" dirty="0" smtClean="0"/>
              <a:t>no </a:t>
            </a:r>
            <a:r>
              <a:rPr lang="es-AR" sz="3600" dirty="0" smtClean="0"/>
              <a:t>dispensable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Matrimonio anterior, mientras subsista; es decir, no disuelto por:</a:t>
            </a:r>
          </a:p>
          <a:p>
            <a:pPr lvl="1">
              <a:buFont typeface="Wingdings" pitchFamily="2" charset="2"/>
              <a:buChar char="v"/>
            </a:pPr>
            <a:r>
              <a:rPr lang="es-AR" sz="3600" dirty="0" smtClean="0"/>
              <a:t>Muerte del cónyuge</a:t>
            </a:r>
          </a:p>
          <a:p>
            <a:pPr lvl="1">
              <a:buFont typeface="Wingdings" pitchFamily="2" charset="2"/>
              <a:buChar char="v"/>
            </a:pPr>
            <a:r>
              <a:rPr lang="es-AR" sz="3600" dirty="0" smtClean="0"/>
              <a:t>Sentencia firme de ausencia con presunción de fallecimiento del cónyuge</a:t>
            </a:r>
          </a:p>
          <a:p>
            <a:pPr lvl="1">
              <a:buFont typeface="Wingdings" pitchFamily="2" charset="2"/>
              <a:buChar char="v"/>
            </a:pPr>
            <a:r>
              <a:rPr lang="es-AR" sz="3600" dirty="0" smtClean="0"/>
              <a:t>Divorcio declarado judicialmente </a:t>
            </a:r>
          </a:p>
          <a:p>
            <a:pPr>
              <a:buFont typeface="Wingdings" pitchFamily="2" charset="2"/>
              <a:buChar char="v"/>
            </a:pPr>
            <a:endParaRPr lang="es-AR" sz="3600" dirty="0" smtClean="0"/>
          </a:p>
          <a:p>
            <a:pPr lvl="1">
              <a:buFont typeface="Wingdings" pitchFamily="2" charset="2"/>
              <a:buChar char="v"/>
            </a:pP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CRIMEN</a:t>
            </a:r>
            <a:endParaRPr lang="es-AR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1628800"/>
            <a:ext cx="87129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600" dirty="0" smtClean="0"/>
              <a:t>Clasificación: Ético, permanente, relativo, no </a:t>
            </a:r>
            <a:r>
              <a:rPr lang="es-AR" sz="3600" dirty="0" smtClean="0"/>
              <a:t>dispensable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Haber sido condenado como autor, cómplice o instigador del homicidio doloso de uno de los cónyuges</a:t>
            </a:r>
          </a:p>
          <a:p>
            <a:pPr>
              <a:buFont typeface="Wingdings" pitchFamily="2" charset="2"/>
              <a:buChar char="v"/>
            </a:pPr>
            <a:r>
              <a:rPr lang="es-AR" sz="3600" dirty="0" smtClean="0"/>
              <a:t>El impedimento se configura sólo si:</a:t>
            </a:r>
          </a:p>
          <a:p>
            <a:pPr lvl="1">
              <a:buFont typeface="Wingdings" pitchFamily="2" charset="2"/>
              <a:buChar char="v"/>
            </a:pPr>
            <a:r>
              <a:rPr lang="es-AR" sz="2400" dirty="0" smtClean="0"/>
              <a:t>Hay condena penal por el delito de homicidio doloso </a:t>
            </a:r>
          </a:p>
          <a:p>
            <a:pPr lvl="1">
              <a:buFont typeface="Wingdings" pitchFamily="2" charset="2"/>
              <a:buChar char="v"/>
            </a:pPr>
            <a:r>
              <a:rPr lang="es-AR" sz="2400" dirty="0" smtClean="0"/>
              <a:t>El condenado como autor, cómplice o instigador pretende contraer matrimonio con el cónyuge de la víctima</a:t>
            </a:r>
          </a:p>
          <a:p>
            <a:pPr lvl="1">
              <a:buFont typeface="Wingdings" pitchFamily="2" charset="2"/>
              <a:buChar char="v"/>
            </a:pPr>
            <a:r>
              <a:rPr lang="es-AR" sz="2400" dirty="0" smtClean="0"/>
              <a:t>El móvil del homicidio es irrelevante</a:t>
            </a:r>
          </a:p>
          <a:p>
            <a:pPr lvl="1">
              <a:buFont typeface="Wingdings" pitchFamily="2" charset="2"/>
              <a:buChar char="v"/>
            </a:pPr>
            <a:endParaRPr lang="es-A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363</TotalTime>
  <Words>879</Words>
  <Application>Microsoft Office PowerPoint</Application>
  <PresentationFormat>Presentación en pantalla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Intermedio</vt:lpstr>
      <vt:lpstr>IMPEDIMENTOS MATRIMONIALES</vt:lpstr>
      <vt:lpstr>CLASIFICACIONES</vt:lpstr>
      <vt:lpstr>DISPENSA DE IMPEDIMENTOS</vt:lpstr>
      <vt:lpstr>FUNCIONES DE LOS IMPEDIMENTOS</vt:lpstr>
      <vt:lpstr>¿DIRIMENTES o IMPEDIENTES?</vt:lpstr>
      <vt:lpstr>Impedimentos matrimoniales (art. 403 CCC)</vt:lpstr>
      <vt:lpstr>PARENTESCO</vt:lpstr>
      <vt:lpstr>LIGAMEN</vt:lpstr>
      <vt:lpstr>CRIMEN</vt:lpstr>
      <vt:lpstr>LA EDAD NÚBIL: Evolución legal</vt:lpstr>
      <vt:lpstr>FALTA DE EDAD NÚBIL</vt:lpstr>
      <vt:lpstr>DISPENSA DE LA FALTA DE EDAD</vt:lpstr>
      <vt:lpstr>MATRIMONIO Y SALUD MENTAL: Evolución</vt:lpstr>
      <vt:lpstr>FALTA DE SALUD MENTAL</vt:lpstr>
      <vt:lpstr>DISPENSA DE LA FALTA DE SALUD MENTAL</vt:lpstr>
      <vt:lpstr>OTRAS LIMITACIONES  no definidas como impedimentos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ANTEPROYECTO DE CÓDIGO CIVIL Y COMERCIAL DE LA NACIÓN</dc:title>
  <cp:lastModifiedBy>Malena</cp:lastModifiedBy>
  <cp:revision>29</cp:revision>
  <dcterms:modified xsi:type="dcterms:W3CDTF">2017-08-27T14:09:50Z</dcterms:modified>
</cp:coreProperties>
</file>