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4" r:id="rId14"/>
    <p:sldId id="281" r:id="rId15"/>
    <p:sldId id="273" r:id="rId16"/>
    <p:sldId id="275" r:id="rId17"/>
    <p:sldId id="276" r:id="rId18"/>
    <p:sldId id="278" r:id="rId19"/>
    <p:sldId id="279" r:id="rId20"/>
    <p:sldId id="280" r:id="rId21"/>
    <p:sldId id="282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CC00"/>
    <a:srgbClr val="CC6600"/>
    <a:srgbClr val="996633"/>
    <a:srgbClr val="993300"/>
    <a:srgbClr val="FFCC99"/>
    <a:srgbClr val="CC9900"/>
    <a:srgbClr val="FFCC66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Times New Roman" charset="0"/>
              </a:defRPr>
            </a:lvl1pPr>
          </a:lstStyle>
          <a:p>
            <a:r>
              <a:rPr lang="es-ES_tradnl"/>
              <a:t>usu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Times New Roman" charset="0"/>
              </a:defRPr>
            </a:lvl1pPr>
          </a:lstStyle>
          <a:p>
            <a:endParaRPr lang="es-ES_tradnl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Times New Roman" charset="0"/>
              </a:defRPr>
            </a:lvl1pPr>
          </a:lstStyle>
          <a:p>
            <a:r>
              <a:rPr lang="es-ES_tradnl"/>
              <a:t>Escriba el título aquí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Times New Roman" charset="0"/>
              </a:defRPr>
            </a:lvl1pPr>
          </a:lstStyle>
          <a:p>
            <a:fld id="{C86FC2EA-07A0-44B1-A90F-A82EA450D089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Times New Roman" charset="0"/>
              </a:defRPr>
            </a:lvl1pPr>
          </a:lstStyle>
          <a:p>
            <a:endParaRPr lang="es-ES_tradnl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Times New Roman" charset="0"/>
              </a:defRPr>
            </a:lvl1pPr>
          </a:lstStyle>
          <a:p>
            <a:endParaRPr lang="es-ES_trad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 b="0">
                <a:latin typeface="Times New Roman" charset="0"/>
              </a:defRPr>
            </a:lvl1pPr>
          </a:lstStyle>
          <a:p>
            <a:endParaRPr lang="es-ES_tradnl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 b="0">
                <a:latin typeface="Times New Roman" charset="0"/>
              </a:defRPr>
            </a:lvl1pPr>
          </a:lstStyle>
          <a:p>
            <a:fld id="{7ED2F3AD-82D8-46D9-BF62-8F72A86AA1F8}" type="slidenum">
              <a:rPr lang="es-ES_tradnl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D2F3AD-82D8-46D9-BF62-8F72A86AA1F8}" type="slidenum">
              <a:rPr lang="es-ES_tradnl" smtClean="0"/>
              <a:pPr/>
              <a:t>19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6387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6388" name="Rectangle 1028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160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16389" name="Rectangle 1029"/>
              <p:cNvSpPr>
                <a:spLocks noChangeArrowheads="1"/>
              </p:cNvSpPr>
              <p:nvPr/>
            </p:nvSpPr>
            <p:spPr bwMode="white">
              <a:xfrm>
                <a:off x="0" y="1600"/>
                <a:ext cx="5760" cy="27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pic>
          <p:nvPicPr>
            <p:cNvPr id="16390" name="Picture 1030" descr="grape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ltGray">
            <a:xfrm>
              <a:off x="163" y="0"/>
              <a:ext cx="680" cy="3152"/>
            </a:xfrm>
            <a:prstGeom prst="rect">
              <a:avLst/>
            </a:prstGeom>
            <a:noFill/>
          </p:spPr>
        </p:pic>
        <p:grpSp>
          <p:nvGrpSpPr>
            <p:cNvPr id="16391" name="Group 1031"/>
            <p:cNvGrpSpPr>
              <a:grpSpLocks/>
            </p:cNvGrpSpPr>
            <p:nvPr/>
          </p:nvGrpSpPr>
          <p:grpSpPr bwMode="auto">
            <a:xfrm>
              <a:off x="648" y="0"/>
              <a:ext cx="97" cy="3613"/>
              <a:chOff x="226" y="0"/>
              <a:chExt cx="80" cy="3613"/>
            </a:xfrm>
          </p:grpSpPr>
          <p:sp>
            <p:nvSpPr>
              <p:cNvPr id="16392" name="Rectangle 1032"/>
              <p:cNvSpPr>
                <a:spLocks noChangeArrowheads="1"/>
              </p:cNvSpPr>
              <p:nvPr/>
            </p:nvSpPr>
            <p:spPr bwMode="ltGray">
              <a:xfrm>
                <a:off x="226" y="0"/>
                <a:ext cx="80" cy="853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16393" name="Rectangle 1033"/>
              <p:cNvSpPr>
                <a:spLocks noChangeArrowheads="1"/>
              </p:cNvSpPr>
              <p:nvPr/>
            </p:nvSpPr>
            <p:spPr bwMode="ltGray">
              <a:xfrm>
                <a:off x="226" y="840"/>
                <a:ext cx="80" cy="2773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sp>
          <p:nvSpPr>
            <p:cNvPr id="16394" name="Rectangle 1034"/>
            <p:cNvSpPr>
              <a:spLocks noChangeArrowheads="1"/>
            </p:cNvSpPr>
            <p:nvPr/>
          </p:nvSpPr>
          <p:spPr bwMode="ltGray">
            <a:xfrm>
              <a:off x="0" y="1536"/>
              <a:ext cx="4294" cy="16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16395" name="Rectangle 1035"/>
          <p:cNvSpPr>
            <a:spLocks noGrp="1" noChangeArrowheads="1"/>
          </p:cNvSpPr>
          <p:nvPr>
            <p:ph type="ctrTitle"/>
          </p:nvPr>
        </p:nvSpPr>
        <p:spPr>
          <a:xfrm>
            <a:off x="1371600" y="11001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16396" name="Rectangle 103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16397" name="Rectangle 1037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2EAAEC10-AC60-44DE-9765-154A479F6CCF}" type="datetime1">
              <a:rPr lang="en-US"/>
              <a:pPr/>
              <a:t>3/19/2018</a:t>
            </a:fld>
            <a:endParaRPr lang="en-US"/>
          </a:p>
        </p:txBody>
      </p:sp>
      <p:sp>
        <p:nvSpPr>
          <p:cNvPr id="16398" name="Rectangle 103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endParaRPr lang="en-US"/>
          </a:p>
        </p:txBody>
      </p:sp>
      <p:sp>
        <p:nvSpPr>
          <p:cNvPr id="16399" name="Rectangle 103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660066"/>
                </a:solidFill>
              </a:defRPr>
            </a:lvl1pPr>
          </a:lstStyle>
          <a:p>
            <a:fld id="{B4305805-4609-4F6A-BD3F-437FDBFF39B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0591C0-49AD-465E-BAE4-876DBA61659E}" type="datetime1">
              <a:rPr lang="en-US"/>
              <a:pPr/>
              <a:t>3/19/2018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686ED-F857-4456-8AEC-CC5908E6EDC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24700" y="609600"/>
            <a:ext cx="19431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1295400" y="609600"/>
            <a:ext cx="56769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D25E1-2F78-43B4-86A3-9C5C0486AA26}" type="datetime1">
              <a:rPr lang="en-US"/>
              <a:pPr/>
              <a:t>3/19/2018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1575A-8781-4057-B4B1-DC89F2FDBB84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C5F7B0-48E6-409F-B51B-4FEADFE28040}" type="datetime1">
              <a:rPr lang="en-US"/>
              <a:pPr/>
              <a:t>3/19/2018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D1195-8E90-4936-883A-5B86AE67F9F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2155F-B3B8-499D-88D4-96B1D54CFC3A}" type="datetime1">
              <a:rPr lang="en-US"/>
              <a:pPr/>
              <a:t>3/19/2018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0DA2C7-B2D8-4495-9798-5D48277DB3EE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3866F-F08A-43A1-95B7-0590C3B178CA}" type="datetime1">
              <a:rPr lang="en-US"/>
              <a:pPr/>
              <a:t>3/19/2018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893F1-D300-4345-8910-E4F3AECD45A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1C5A0C-3BE8-47E0-A9BA-F71EA17462A9}" type="datetime1">
              <a:rPr lang="en-US"/>
              <a:pPr/>
              <a:t>3/19/2018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1D4DE-ECC8-4D09-B950-2D3E7B97563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A396B-2223-43D0-A90A-9D521483B075}" type="datetime1">
              <a:rPr lang="en-US"/>
              <a:pPr/>
              <a:t>3/19/2018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DBA87-EACD-47E9-B9AE-8C40F32B333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0846DB-682C-43BE-816B-7F77A079A268}" type="datetime1">
              <a:rPr lang="en-US"/>
              <a:pPr/>
              <a:t>3/19/2018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B660E-778A-40ED-BAE8-7FB1BA4C5B00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E3C315-F937-4B17-9DC2-958943185FDA}" type="datetime1">
              <a:rPr lang="en-US"/>
              <a:pPr/>
              <a:t>3/19/2018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070CE-D68E-4D1A-A141-C9FB86C3DD2B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9BC1A7-8FC3-4E07-AD0A-8C6637A72058}" type="datetime1">
              <a:rPr lang="en-US"/>
              <a:pPr/>
              <a:t>3/19/2018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0F91A-F26B-4F51-9D38-7630AFD27C27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5363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364" name="Rectangle 4"/>
              <p:cNvSpPr>
                <a:spLocks noChangeArrowheads="1"/>
              </p:cNvSpPr>
              <p:nvPr/>
            </p:nvSpPr>
            <p:spPr bwMode="white">
              <a:xfrm>
                <a:off x="0" y="0"/>
                <a:ext cx="5760" cy="384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15365" name="Rectangle 5"/>
              <p:cNvSpPr>
                <a:spLocks noChangeArrowheads="1"/>
              </p:cNvSpPr>
              <p:nvPr/>
            </p:nvSpPr>
            <p:spPr bwMode="white">
              <a:xfrm>
                <a:off x="0" y="384"/>
                <a:ext cx="5760" cy="393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grpSp>
          <p:nvGrpSpPr>
            <p:cNvPr id="15366" name="Group 6"/>
            <p:cNvGrpSpPr>
              <a:grpSpLocks/>
            </p:cNvGrpSpPr>
            <p:nvPr/>
          </p:nvGrpSpPr>
          <p:grpSpPr bwMode="auto">
            <a:xfrm>
              <a:off x="0" y="0"/>
              <a:ext cx="1667" cy="3613"/>
              <a:chOff x="0" y="0"/>
              <a:chExt cx="1667" cy="3613"/>
            </a:xfrm>
          </p:grpSpPr>
          <p:pic>
            <p:nvPicPr>
              <p:cNvPr id="15367" name="Picture 7" descr="grapes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ltGray">
              <a:xfrm>
                <a:off x="163" y="0"/>
                <a:ext cx="534" cy="3152"/>
              </a:xfrm>
              <a:prstGeom prst="rect">
                <a:avLst/>
              </a:prstGeom>
              <a:noFill/>
            </p:spPr>
          </p:pic>
          <p:grpSp>
            <p:nvGrpSpPr>
              <p:cNvPr id="15368" name="Group 8"/>
              <p:cNvGrpSpPr>
                <a:grpSpLocks/>
              </p:cNvGrpSpPr>
              <p:nvPr/>
            </p:nvGrpSpPr>
            <p:grpSpPr bwMode="auto">
              <a:xfrm>
                <a:off x="226" y="0"/>
                <a:ext cx="80" cy="3613"/>
                <a:chOff x="226" y="0"/>
                <a:chExt cx="80" cy="3613"/>
              </a:xfrm>
            </p:grpSpPr>
            <p:sp>
              <p:nvSpPr>
                <p:cNvPr id="15369" name="Rectangle 9"/>
                <p:cNvSpPr>
                  <a:spLocks noChangeArrowheads="1"/>
                </p:cNvSpPr>
                <p:nvPr/>
              </p:nvSpPr>
              <p:spPr bwMode="ltGray">
                <a:xfrm>
                  <a:off x="226" y="0"/>
                  <a:ext cx="80" cy="85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  <p:sp>
              <p:nvSpPr>
                <p:cNvPr id="15370" name="Rectangle 10"/>
                <p:cNvSpPr>
                  <a:spLocks noChangeArrowheads="1"/>
                </p:cNvSpPr>
                <p:nvPr/>
              </p:nvSpPr>
              <p:spPr bwMode="ltGray">
                <a:xfrm>
                  <a:off x="226" y="840"/>
                  <a:ext cx="80" cy="2773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AR"/>
                </a:p>
              </p:txBody>
            </p:sp>
          </p:grp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ltGray">
              <a:xfrm>
                <a:off x="0" y="347"/>
                <a:ext cx="1667" cy="80"/>
              </a:xfrm>
              <a:prstGeom prst="rect">
                <a:avLst/>
              </a:prstGeom>
              <a:gradFill rotWithShape="0">
                <a:gsLst>
                  <a:gs pos="0">
                    <a:schemeClr val="hlink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AR"/>
              </a:p>
            </p:txBody>
          </p:sp>
        </p:grpSp>
      </p:grpSp>
      <p:sp>
        <p:nvSpPr>
          <p:cNvPr id="1537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título del patrón</a:t>
            </a:r>
          </a:p>
        </p:txBody>
      </p:sp>
      <p:sp>
        <p:nvSpPr>
          <p:cNvPr id="1537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537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="0">
                <a:latin typeface="+mn-lt"/>
              </a:defRPr>
            </a:lvl1pPr>
          </a:lstStyle>
          <a:p>
            <a:fld id="{C234B972-ABAD-4E0E-A923-A69184C639E3}" type="datetime1">
              <a:rPr lang="en-US"/>
              <a:pPr/>
              <a:t>3/19/2018</a:t>
            </a:fld>
            <a:endParaRPr lang="en-US"/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537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="0">
                <a:latin typeface="+mn-lt"/>
              </a:defRPr>
            </a:lvl1pPr>
          </a:lstStyle>
          <a:p>
            <a:fld id="{56E3AE79-D7F5-4A82-A8D1-EF438A63EFAE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quenoserepita.com.ar/files/images/los%20ni%C3%B1os%20y%20la%20educaci%C3%B3n%20.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4824"/>
            <a:ext cx="4876800" cy="365760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1691680" y="692696"/>
            <a:ext cx="6696744" cy="13542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5400" dirty="0" smtClean="0">
                <a:latin typeface="Garamond" pitchFamily="18" charset="0"/>
              </a:rPr>
              <a:t>NOMBRES</a:t>
            </a:r>
          </a:p>
          <a:p>
            <a:pPr algn="ctr"/>
            <a:r>
              <a:rPr lang="es-AR" sz="2800" dirty="0" smtClean="0">
                <a:latin typeface="Garamond" pitchFamily="18" charset="0"/>
              </a:rPr>
              <a:t>Régimen y normativa en ARGENTINA</a:t>
            </a:r>
            <a:endParaRPr lang="es-AR" sz="2800" dirty="0">
              <a:latin typeface="Garamond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31640" y="5229200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dirty="0" smtClean="0">
              <a:latin typeface="Garamond" pitchFamily="18" charset="0"/>
            </a:endParaRPr>
          </a:p>
          <a:p>
            <a:pPr algn="ctr"/>
            <a:r>
              <a:rPr lang="es-AR" sz="2000" dirty="0" err="1" smtClean="0">
                <a:latin typeface="Garamond" pitchFamily="18" charset="0"/>
              </a:rPr>
              <a:t>Abog</a:t>
            </a:r>
            <a:r>
              <a:rPr lang="es-AR" sz="2000" dirty="0" smtClean="0">
                <a:latin typeface="Garamond" pitchFamily="18" charset="0"/>
              </a:rPr>
              <a:t>. MARÍA MAGDALENA GALLI FIANT </a:t>
            </a:r>
          </a:p>
          <a:p>
            <a:endParaRPr lang="es-AR" sz="2000" dirty="0">
              <a:latin typeface="Garamon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000" b="1" dirty="0" smtClean="0">
                <a:solidFill>
                  <a:schemeClr val="tx1"/>
                </a:solidFill>
                <a:latin typeface="Garamond" pitchFamily="18" charset="0"/>
              </a:rPr>
              <a:t>Código Civil de 1871</a:t>
            </a:r>
            <a:endParaRPr lang="es-AR" sz="40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176464" cy="3168352"/>
          </a:xfrm>
        </p:spPr>
        <p:txBody>
          <a:bodyPr/>
          <a:lstStyle/>
          <a:p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No regula el nombre de la persona natural</a:t>
            </a:r>
          </a:p>
          <a:p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Regulación diferenciada de la filiación legítima e ilegítima</a:t>
            </a:r>
          </a:p>
          <a:p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Uso social: apellido paterno en primer término</a:t>
            </a:r>
            <a:endParaRPr lang="es-AR" sz="24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1026" name="Picture 2" descr="http://revistabicentenario.com.mx/wp-content/uploads/2010/03/Ni%C3%B1os-XIX-B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1"/>
            <a:ext cx="2808312" cy="3298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539552" y="515719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accent4"/>
                </a:solidFill>
                <a:latin typeface="Garamond" pitchFamily="18" charset="0"/>
              </a:rPr>
              <a:t>Ley 14.367 de 1954: modifica el estatus jurídico de los hijos nacidos fuera del matrimonio. </a:t>
            </a:r>
          </a:p>
          <a:p>
            <a:pPr algn="ctr"/>
            <a:r>
              <a:rPr lang="es-AR" dirty="0" smtClean="0">
                <a:solidFill>
                  <a:schemeClr val="accent4"/>
                </a:solidFill>
                <a:latin typeface="Garamond" pitchFamily="18" charset="0"/>
              </a:rPr>
              <a:t>Influencia indirecta en el apellido de los hijos –derecho de todos los hijos a demandar su filiación-</a:t>
            </a:r>
            <a:endParaRPr lang="es-AR" dirty="0">
              <a:solidFill>
                <a:schemeClr val="accent4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000" b="1" dirty="0" smtClean="0">
                <a:solidFill>
                  <a:schemeClr val="accent4"/>
                </a:solidFill>
                <a:latin typeface="Garamond" pitchFamily="18" charset="0"/>
              </a:rPr>
              <a:t>Ley del Nombre 18.248 de 1969</a:t>
            </a:r>
            <a:endParaRPr lang="es-AR" sz="4000" b="1" dirty="0">
              <a:solidFill>
                <a:schemeClr val="accent4"/>
              </a:solidFill>
              <a:latin typeface="Garamond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16016" y="1772816"/>
            <a:ext cx="4176464" cy="4896544"/>
          </a:xfrm>
        </p:spPr>
        <p:txBody>
          <a:bodyPr/>
          <a:lstStyle/>
          <a:p>
            <a:r>
              <a:rPr lang="es-AR" sz="2400" b="1" dirty="0" smtClean="0">
                <a:latin typeface="Garamond" pitchFamily="18" charset="0"/>
              </a:rPr>
              <a:t>Hijos matrimoniales</a:t>
            </a: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: primer apellido paterno</a:t>
            </a:r>
          </a:p>
          <a:p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A pedido de los progenitores pueden llevar apellido paterno compuesto o apellido paterno + materno</a:t>
            </a:r>
          </a:p>
          <a:p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A pedido del interesado a partir de los 18 años: adición apellido paterno compuesto o materno</a:t>
            </a:r>
          </a:p>
          <a:p>
            <a:pPr>
              <a:buNone/>
            </a:pPr>
            <a:endParaRPr lang="es-AR" sz="24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7" name="il_fi" descr="http://www.fundacionbataller.org.ar/apellidos/paginas/soliveres_familia/GRANDES/1960GSITC028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252028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1403648" y="5085184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Artículo 4</a:t>
            </a:r>
          </a:p>
          <a:p>
            <a:endParaRPr lang="es-A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000" b="1" dirty="0" smtClean="0">
                <a:solidFill>
                  <a:schemeClr val="accent4"/>
                </a:solidFill>
                <a:latin typeface="Garamond" pitchFamily="18" charset="0"/>
              </a:rPr>
              <a:t>Ley 18.248 de 1969</a:t>
            </a:r>
            <a:endParaRPr lang="es-AR" sz="4000" b="1" dirty="0">
              <a:solidFill>
                <a:schemeClr val="accent4"/>
              </a:solidFill>
              <a:latin typeface="Garamond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55976" y="1556792"/>
            <a:ext cx="4536504" cy="4968552"/>
          </a:xfrm>
        </p:spPr>
        <p:txBody>
          <a:bodyPr/>
          <a:lstStyle/>
          <a:p>
            <a:r>
              <a:rPr lang="es-AR" sz="2000" b="1" dirty="0" smtClean="0">
                <a:latin typeface="Garamond" pitchFamily="18" charset="0"/>
              </a:rPr>
              <a:t>Hijos extramatrimoniales </a:t>
            </a:r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reconocidos por un solo progenitor: su apellido</a:t>
            </a:r>
          </a:p>
          <a:p>
            <a:r>
              <a:rPr lang="es-AR" sz="2000" b="1" dirty="0" smtClean="0">
                <a:latin typeface="Garamond" pitchFamily="18" charset="0"/>
              </a:rPr>
              <a:t>Hijos extramatrimoniales </a:t>
            </a:r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reconocidos por ambos simultánea o sucesivamente: apellido paterno, con posibilidad de adición de apellido materno</a:t>
            </a:r>
          </a:p>
          <a:p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En caso de reconocimiento paterno posterior:  autorización judicial para mantener el materno si fuere conocido. Puede solicitarlo el hijo dentro de los 2 años posteriores al reconocimiento, emancipación o cumplir 18 años</a:t>
            </a:r>
          </a:p>
        </p:txBody>
      </p:sp>
      <p:pic>
        <p:nvPicPr>
          <p:cNvPr id="5" name="il_fi" descr="http://alkonetara.org/files/images/f.numerosa0360s_Large.preview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1259632" y="494116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Artículo 5</a:t>
            </a:r>
            <a:endParaRPr lang="es-AR" sz="2800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000" b="1" dirty="0" smtClean="0">
                <a:solidFill>
                  <a:schemeClr val="accent4"/>
                </a:solidFill>
                <a:latin typeface="Garamond" pitchFamily="18" charset="0"/>
              </a:rPr>
              <a:t>Ley 18.248 de 1969</a:t>
            </a:r>
            <a:endParaRPr lang="es-AR" sz="4000" b="1" dirty="0">
              <a:solidFill>
                <a:schemeClr val="accent4"/>
              </a:solidFill>
              <a:latin typeface="Garamond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55976" y="1556792"/>
            <a:ext cx="4536504" cy="4968552"/>
          </a:xfrm>
        </p:spPr>
        <p:txBody>
          <a:bodyPr/>
          <a:lstStyle/>
          <a:p>
            <a:r>
              <a:rPr lang="es-AR" sz="2000" b="1" dirty="0" smtClean="0">
                <a:latin typeface="Garamond" pitchFamily="18" charset="0"/>
              </a:rPr>
              <a:t>Hijos adoptivos </a:t>
            </a:r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(regía la Ley 13.252 de 1948. Sólo Adopción simple)</a:t>
            </a:r>
          </a:p>
          <a:p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Apellido del adoptante. Adición del de origen a pedio del adoptante o del adoptado mayor de 18 años</a:t>
            </a:r>
          </a:p>
          <a:p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Cónyuges adoptantes: como si fuesen hijos matrimoniales</a:t>
            </a:r>
          </a:p>
          <a:p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Esposa única adoptante: su apellido, salvo que el esposo autorice a ponerle su apellido</a:t>
            </a:r>
          </a:p>
          <a:p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Viuda adoptante: su apellido, salvo causas justificadas para imponerle apellido del cónyuge fallecido</a:t>
            </a:r>
          </a:p>
          <a:p>
            <a:endParaRPr lang="es-AR" sz="2000" b="1" dirty="0" smtClean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6" name="il_fi" descr="http://www.genealog.cl/Fotos/Martel/MartelBello,Gilberto-LuzAmeliaBittnerCaviedes-MargotMartelBittner-Osorno195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3096344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1475656" y="465313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Artículos 12 a 14</a:t>
            </a:r>
            <a:endParaRPr lang="es-AR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00" y="332656"/>
            <a:ext cx="7772400" cy="1800200"/>
          </a:xfrm>
        </p:spPr>
        <p:txBody>
          <a:bodyPr/>
          <a:lstStyle/>
          <a:p>
            <a:pPr algn="ctr"/>
            <a:r>
              <a:rPr lang="es-AR" sz="36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Modificaciones en el régimen de Adopción </a:t>
            </a:r>
            <a:br>
              <a:rPr lang="es-AR" sz="36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</a:br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Código Civil </a:t>
            </a:r>
            <a:r>
              <a:rPr lang="es-AR" sz="2000" b="1" dirty="0" err="1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t.o.</a:t>
            </a:r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 Ley 24.779 de 1997. Reforma de la Ley 26.618 de 2010</a:t>
            </a:r>
            <a:r>
              <a:rPr lang="es-AR" sz="36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/>
            </a:r>
            <a:br>
              <a:rPr lang="es-AR" sz="36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</a:br>
            <a:endParaRPr lang="es-AR" sz="36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95400" y="1988840"/>
            <a:ext cx="3810000" cy="4107160"/>
          </a:xfrm>
        </p:spPr>
        <p:txBody>
          <a:bodyPr/>
          <a:lstStyle/>
          <a:p>
            <a:r>
              <a:rPr lang="es-AR" sz="1800" b="1" dirty="0" smtClean="0">
                <a:latin typeface="Garamond" pitchFamily="18" charset="0"/>
              </a:rPr>
              <a:t>Adopción Plena (art. 326 CC)</a:t>
            </a:r>
          </a:p>
          <a:p>
            <a:pPr>
              <a:buNone/>
            </a:pPr>
            <a:r>
              <a:rPr lang="es-AR" sz="1800" b="1" dirty="0" smtClean="0">
                <a:latin typeface="Garamond" pitchFamily="18" charset="0"/>
              </a:rPr>
              <a:t>Primer apellido del adoptante o su apellido compuesto</a:t>
            </a:r>
          </a:p>
          <a:p>
            <a:pPr>
              <a:buNone/>
            </a:pPr>
            <a:r>
              <a:rPr lang="es-AR" sz="1800" b="1" dirty="0" smtClean="0">
                <a:latin typeface="Garamond" pitchFamily="18" charset="0"/>
              </a:rPr>
              <a:t>Adoptantes cónyuges: apellido compuesto del varón o formado por apellido de adoptantes varón y mujer (…)</a:t>
            </a:r>
          </a:p>
          <a:p>
            <a:pPr>
              <a:buNone/>
            </a:pPr>
            <a:endParaRPr lang="es-AR" sz="1800" b="1" dirty="0" smtClean="0">
              <a:latin typeface="Garamond" pitchFamily="18" charset="0"/>
            </a:endParaRPr>
          </a:p>
          <a:p>
            <a:pPr>
              <a:buNone/>
            </a:pPr>
            <a:r>
              <a:rPr lang="es-AR" sz="1800" b="1" dirty="0" smtClean="0">
                <a:latin typeface="Garamond" pitchFamily="18" charset="0"/>
              </a:rPr>
              <a:t>Tras la admisión del </a:t>
            </a:r>
            <a:r>
              <a:rPr lang="es-AR" sz="18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matrimonio de personas del mismo sexo</a:t>
            </a:r>
            <a:r>
              <a:rPr lang="es-AR" sz="1800" b="1" dirty="0" smtClean="0">
                <a:latin typeface="Garamond" pitchFamily="18" charset="0"/>
              </a:rPr>
              <a:t>: cónyuges eligen el orden de los apellidos o se ordenan alfabéticamente si no hay acuerdo</a:t>
            </a:r>
            <a:endParaRPr lang="es-AR" sz="1800" b="1" dirty="0">
              <a:latin typeface="Garamond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988840"/>
            <a:ext cx="3810000" cy="4107160"/>
          </a:xfrm>
        </p:spPr>
        <p:txBody>
          <a:bodyPr/>
          <a:lstStyle/>
          <a:p>
            <a:r>
              <a:rPr lang="es-AR" sz="1800" b="1" dirty="0" smtClean="0">
                <a:latin typeface="Garamond" pitchFamily="18" charset="0"/>
              </a:rPr>
              <a:t>Adopción  Simple (art. 332 CC)</a:t>
            </a:r>
          </a:p>
          <a:p>
            <a:pPr>
              <a:buNone/>
            </a:pPr>
            <a:r>
              <a:rPr lang="es-AR" sz="1800" b="1" dirty="0" smtClean="0">
                <a:latin typeface="Garamond" pitchFamily="18" charset="0"/>
              </a:rPr>
              <a:t>Apellido del adoptante. A partir de los 18 años el adoptado puede agregar su apellido de origen (…)</a:t>
            </a:r>
          </a:p>
          <a:p>
            <a:pPr>
              <a:buNone/>
            </a:pPr>
            <a:endParaRPr lang="es-AR" sz="1800" b="1" dirty="0" smtClean="0">
              <a:latin typeface="Garamond" pitchFamily="18" charset="0"/>
            </a:endParaRPr>
          </a:p>
          <a:p>
            <a:pPr>
              <a:buNone/>
            </a:pPr>
            <a:endParaRPr lang="es-AR" sz="1800" b="1" dirty="0" smtClean="0">
              <a:latin typeface="Garamond" pitchFamily="18" charset="0"/>
            </a:endParaRPr>
          </a:p>
          <a:p>
            <a:pPr>
              <a:buNone/>
            </a:pPr>
            <a:endParaRPr lang="es-AR" sz="1800" b="1" dirty="0" smtClean="0">
              <a:latin typeface="Garamond" pitchFamily="18" charset="0"/>
            </a:endParaRPr>
          </a:p>
          <a:p>
            <a:pPr>
              <a:buNone/>
            </a:pPr>
            <a:r>
              <a:rPr lang="es-AR" sz="1800" b="1" dirty="0" smtClean="0">
                <a:latin typeface="Garamond" pitchFamily="18" charset="0"/>
              </a:rPr>
              <a:t>Tras la admisión del </a:t>
            </a:r>
            <a:r>
              <a:rPr lang="es-AR" sz="18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matrimonio de personas del mismo sexo</a:t>
            </a:r>
            <a:r>
              <a:rPr lang="es-AR" sz="1800" b="1" dirty="0" smtClean="0">
                <a:latin typeface="Garamond" pitchFamily="18" charset="0"/>
              </a:rPr>
              <a:t>: no varía la solución legal pero se adapta el lenguaje</a:t>
            </a:r>
          </a:p>
          <a:p>
            <a:pPr>
              <a:buNone/>
            </a:pP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4499992" y="5661248"/>
            <a:ext cx="4032448" cy="101566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2000" dirty="0" smtClean="0">
                <a:latin typeface="Garamond" pitchFamily="18" charset="0"/>
              </a:rPr>
              <a:t>Desacertada reforma del art. 13 de la Ley 18.248 en 2010: el artículo ya estaba derogado tácitamente</a:t>
            </a:r>
            <a:endParaRPr lang="es-AR" sz="2000" dirty="0">
              <a:latin typeface="Garamon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3.gstatic.com/images?q=tbn:ANd9GcQorfO8sl9JBBh-gmxMOtULxazQE0Ar3hPzdWv0q-NlVbXCdgjSk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738" y="4669156"/>
            <a:ext cx="3894262" cy="218884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1440160"/>
          </a:xfrm>
        </p:spPr>
        <p:txBody>
          <a:bodyPr/>
          <a:lstStyle/>
          <a:p>
            <a:pPr algn="ctr"/>
            <a:r>
              <a:rPr lang="es-AR" sz="3600" b="1" dirty="0" smtClean="0">
                <a:solidFill>
                  <a:schemeClr val="accent4"/>
                </a:solidFill>
                <a:latin typeface="Garamond" pitchFamily="18" charset="0"/>
              </a:rPr>
              <a:t>Nombre de los hijos por naturaleza o TRHA en el nuevo Código</a:t>
            </a:r>
            <a:br>
              <a:rPr lang="es-AR" sz="3600" b="1" dirty="0" smtClean="0">
                <a:solidFill>
                  <a:schemeClr val="accent4"/>
                </a:solidFill>
                <a:latin typeface="Garamond" pitchFamily="18" charset="0"/>
              </a:rPr>
            </a:br>
            <a:r>
              <a:rPr lang="es-AR" sz="2000" b="1" dirty="0" smtClean="0">
                <a:solidFill>
                  <a:schemeClr val="accent4"/>
                </a:solidFill>
                <a:latin typeface="Garamond" pitchFamily="18" charset="0"/>
              </a:rPr>
              <a:t>Regulado en el Libro Primero, arts. 64 a 66</a:t>
            </a:r>
            <a:endParaRPr lang="es-AR" sz="3600" b="1" dirty="0">
              <a:solidFill>
                <a:schemeClr val="accent4"/>
              </a:solidFill>
              <a:latin typeface="Garamon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1916832"/>
            <a:ext cx="7772400" cy="4539208"/>
          </a:xfrm>
        </p:spPr>
        <p:txBody>
          <a:bodyPr/>
          <a:lstStyle/>
          <a:p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Hijos matrimoniales </a:t>
            </a:r>
            <a:endParaRPr lang="es-AR" sz="2000" b="1" dirty="0" smtClean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Llevan el apellido de alguno de los cónyuges; en caso de desacuerdo: sorteo en el Registro.</a:t>
            </a:r>
          </a:p>
          <a:p>
            <a:pPr>
              <a:buNone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A pedido de los padres o del hijo con edad y madurez suficiente, se puede agregar el apellido del otro</a:t>
            </a:r>
          </a:p>
          <a:p>
            <a:pPr>
              <a:buNone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Todos los hijos de un mismo matrimonio deben llevar el mismo apellido o integración que lleva el primero</a:t>
            </a:r>
          </a:p>
          <a:p>
            <a:pPr>
              <a:buNone/>
            </a:pPr>
            <a:endParaRPr lang="es-AR" sz="2400" b="1" dirty="0" smtClean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(art. 64 primera parte)</a:t>
            </a:r>
            <a:endParaRPr lang="es-AR" sz="24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abc.es/Media/201401/23/Fotolia_52289671_Subscription_Monthly_L--644x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7740" y="4797152"/>
            <a:ext cx="3666259" cy="206084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1440160"/>
          </a:xfrm>
        </p:spPr>
        <p:txBody>
          <a:bodyPr/>
          <a:lstStyle/>
          <a:p>
            <a:pPr algn="ctr"/>
            <a:r>
              <a:rPr lang="es-AR" sz="3600" b="1" dirty="0" smtClean="0">
                <a:solidFill>
                  <a:schemeClr val="accent4"/>
                </a:solidFill>
                <a:latin typeface="Garamond" pitchFamily="18" charset="0"/>
              </a:rPr>
              <a:t>Nombre de los hijos por naturaleza o TRHA en el nuevo Código</a:t>
            </a:r>
            <a:br>
              <a:rPr lang="es-AR" sz="3600" b="1" dirty="0" smtClean="0">
                <a:solidFill>
                  <a:schemeClr val="accent4"/>
                </a:solidFill>
                <a:latin typeface="Garamond" pitchFamily="18" charset="0"/>
              </a:rPr>
            </a:br>
            <a:r>
              <a:rPr lang="es-AR" sz="2000" b="1" dirty="0" smtClean="0">
                <a:solidFill>
                  <a:schemeClr val="accent4"/>
                </a:solidFill>
                <a:latin typeface="Garamond" pitchFamily="18" charset="0"/>
              </a:rPr>
              <a:t>Regulado en el Libro Primero, arts. 64 a</a:t>
            </a:r>
            <a:endParaRPr lang="es-AR" sz="3600" b="1" dirty="0">
              <a:solidFill>
                <a:schemeClr val="accent4"/>
              </a:solidFill>
              <a:latin typeface="Garamon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1556792"/>
            <a:ext cx="8024192" cy="5040560"/>
          </a:xfrm>
        </p:spPr>
        <p:txBody>
          <a:bodyPr/>
          <a:lstStyle/>
          <a:p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Hijos extramatrimoniales</a:t>
            </a:r>
            <a:endParaRPr lang="es-AR" sz="2000" b="1" dirty="0" smtClean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	-Un solo vínculo filial: llevan el apellido del progenitor</a:t>
            </a:r>
          </a:p>
          <a:p>
            <a:pPr>
              <a:buNone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	-Doble vínculo determinado simultáneamente: se aplica igual solución que para los hijos matrimoniales</a:t>
            </a:r>
          </a:p>
          <a:p>
            <a:pPr>
              <a:buNone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	-Segunda filiación se determina con posterioridad: los padres acuerdan el orden; a falta de acuerdo el orden se determina judicialmente según el interés superior del niño</a:t>
            </a:r>
          </a:p>
          <a:p>
            <a:pPr>
              <a:buNone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(art. 64 última parte)</a:t>
            </a:r>
          </a:p>
          <a:p>
            <a:pPr>
              <a:buNone/>
            </a:pPr>
            <a:r>
              <a:rPr lang="es-AR" sz="2000" b="1" dirty="0" smtClean="0">
                <a:solidFill>
                  <a:schemeClr val="accent4"/>
                </a:solidFill>
                <a:latin typeface="Garamond" pitchFamily="18" charset="0"/>
              </a:rPr>
              <a:t>Hijos de una misma pareja: no está previsto.  </a:t>
            </a:r>
          </a:p>
          <a:p>
            <a:pPr>
              <a:buNone/>
            </a:pPr>
            <a:r>
              <a:rPr lang="es-AR" sz="2000" b="1" dirty="0" smtClean="0">
                <a:solidFill>
                  <a:schemeClr val="accent4"/>
                </a:solidFill>
                <a:latin typeface="Garamond" pitchFamily="18" charset="0"/>
              </a:rPr>
              <a:t>Deberían llevar el mismo apellido</a:t>
            </a:r>
          </a:p>
          <a:p>
            <a:pPr>
              <a:buNone/>
            </a:pPr>
            <a:r>
              <a:rPr lang="es-AR" sz="2000" b="1" dirty="0" smtClean="0">
                <a:solidFill>
                  <a:schemeClr val="accent4"/>
                </a:solidFill>
                <a:latin typeface="Garamond" pitchFamily="18" charset="0"/>
              </a:rPr>
              <a:t> o integración que lleva el primero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3.gstatic.com/images?q=tbn:ANd9GcTOLp8qWVCLFGPBVc1hAJtPwqer7bRwX0V0RNJwqHwwSuZXAcY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519020"/>
            <a:ext cx="3491880" cy="233898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1143000"/>
          </a:xfrm>
        </p:spPr>
        <p:txBody>
          <a:bodyPr/>
          <a:lstStyle/>
          <a:p>
            <a:pPr algn="ctr"/>
            <a:r>
              <a:rPr lang="es-AR" sz="3600" b="1" dirty="0" smtClean="0">
                <a:solidFill>
                  <a:schemeClr val="accent4"/>
                </a:solidFill>
                <a:latin typeface="Garamond" pitchFamily="18" charset="0"/>
              </a:rPr>
              <a:t>Casos especiales</a:t>
            </a:r>
            <a:endParaRPr lang="es-AR" sz="3600" b="1" dirty="0">
              <a:solidFill>
                <a:schemeClr val="accent4"/>
              </a:solidFill>
              <a:latin typeface="Garamon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052736"/>
            <a:ext cx="7772400" cy="4539208"/>
          </a:xfrm>
        </p:spPr>
        <p:txBody>
          <a:bodyPr/>
          <a:lstStyle/>
          <a:p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Persona menor de edad sin filiación determinada </a:t>
            </a:r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(art. 65)</a:t>
            </a:r>
          </a:p>
          <a:p>
            <a:pPr>
              <a:buNone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Debe ser anotada en el Registro con el apellido que está usando, o en su defecto, con un apellido común.</a:t>
            </a:r>
          </a:p>
          <a:p>
            <a:pPr>
              <a:buFont typeface="Arial" pitchFamily="34" charset="0"/>
              <a:buChar char="•"/>
            </a:pPr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Persona que carece de apellido inscripto </a:t>
            </a:r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(art. 66)</a:t>
            </a:r>
          </a:p>
          <a:p>
            <a:pPr>
              <a:buNone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Si tiene edad y grado de madurez suficiente puede pedir la inscripción del apellido que está usando</a:t>
            </a:r>
          </a:p>
          <a:p>
            <a:pPr>
              <a:buNone/>
            </a:pPr>
            <a:endParaRPr lang="es-AR" sz="24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1368152"/>
          </a:xfrm>
        </p:spPr>
        <p:txBody>
          <a:bodyPr/>
          <a:lstStyle/>
          <a:p>
            <a:pPr algn="ctr"/>
            <a:r>
              <a:rPr lang="es-AR" sz="3600" b="1" dirty="0" smtClean="0">
                <a:solidFill>
                  <a:schemeClr val="accent4"/>
                </a:solidFill>
                <a:latin typeface="Garamond" pitchFamily="18" charset="0"/>
              </a:rPr>
              <a:t>Nombre de los hijos adoptivos en el nuevo Código</a:t>
            </a:r>
            <a:br>
              <a:rPr lang="es-AR" sz="3600" b="1" dirty="0" smtClean="0">
                <a:solidFill>
                  <a:schemeClr val="accent4"/>
                </a:solidFill>
                <a:latin typeface="Garamond" pitchFamily="18" charset="0"/>
              </a:rPr>
            </a:br>
            <a:r>
              <a:rPr lang="es-AR" sz="2000" b="1" dirty="0" smtClean="0">
                <a:solidFill>
                  <a:schemeClr val="accent4"/>
                </a:solidFill>
                <a:latin typeface="Garamond" pitchFamily="18" charset="0"/>
              </a:rPr>
              <a:t>Regulado en el Libro  Segundo, arts. 626 y 627</a:t>
            </a:r>
            <a:endParaRPr lang="es-AR" sz="3600" b="1" dirty="0">
              <a:solidFill>
                <a:schemeClr val="accent4"/>
              </a:solidFill>
              <a:latin typeface="Garamond" pitchFamily="18" charset="0"/>
            </a:endParaRPr>
          </a:p>
        </p:txBody>
      </p:sp>
      <p:pic>
        <p:nvPicPr>
          <p:cNvPr id="4098" name="Picture 2" descr="http://www.elcorreo.com/noticias/201411/03/media/cortadas/ninos-felices--575x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258" y="4869160"/>
            <a:ext cx="3540505" cy="198884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556792"/>
            <a:ext cx="7772400" cy="4539208"/>
          </a:xfrm>
        </p:spPr>
        <p:txBody>
          <a:bodyPr/>
          <a:lstStyle/>
          <a:p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Hijo adoptivo pleno </a:t>
            </a:r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(art. 626)</a:t>
            </a:r>
          </a:p>
          <a:p>
            <a:pPr>
              <a:buFont typeface="Wingdings" pitchFamily="2" charset="2"/>
              <a:buChar char="ü"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Adopción unipersonal: apellido simple o doble del adoptante</a:t>
            </a:r>
          </a:p>
          <a:p>
            <a:pPr>
              <a:buFont typeface="Wingdings" pitchFamily="2" charset="2"/>
              <a:buChar char="ü"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Adopción conjunta (cónyuges o convivientes): igual solución que para hijos matrimoniales</a:t>
            </a:r>
          </a:p>
          <a:p>
            <a:pPr>
              <a:buFont typeface="Wingdings" pitchFamily="2" charset="2"/>
              <a:buChar char="ü"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Excepcionalmente, y fundado en el derecho a la identidad, a petición de parte interesada, se puede agregar o anteponer el apellido de origen</a:t>
            </a:r>
          </a:p>
          <a:p>
            <a:pPr>
              <a:buFont typeface="Wingdings" pitchFamily="2" charset="2"/>
              <a:buChar char="ü"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Si el adoptado tiene edad y grado </a:t>
            </a:r>
          </a:p>
          <a:p>
            <a:pPr>
              <a:buNone/>
            </a:pPr>
            <a:r>
              <a:rPr lang="es-AR" sz="2400" b="1" dirty="0" smtClean="0">
                <a:solidFill>
                  <a:schemeClr val="accent4"/>
                </a:solidFill>
                <a:latin typeface="Garamond" pitchFamily="18" charset="0"/>
              </a:rPr>
              <a:t> </a:t>
            </a: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de madurez suficiente, el juez debe </a:t>
            </a:r>
          </a:p>
          <a:p>
            <a:pPr>
              <a:buNone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valorar especialmente su opinión</a:t>
            </a:r>
            <a:endParaRPr lang="es-AR" sz="2400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1368152"/>
          </a:xfrm>
        </p:spPr>
        <p:txBody>
          <a:bodyPr/>
          <a:lstStyle/>
          <a:p>
            <a:pPr algn="ctr"/>
            <a:r>
              <a:rPr lang="es-AR" sz="3600" b="1" dirty="0" smtClean="0">
                <a:solidFill>
                  <a:schemeClr val="accent4"/>
                </a:solidFill>
                <a:latin typeface="Garamond" pitchFamily="18" charset="0"/>
              </a:rPr>
              <a:t>Nombre de los hijos adoptivos en el nuevo Código</a:t>
            </a:r>
            <a:br>
              <a:rPr lang="es-AR" sz="3600" b="1" dirty="0" smtClean="0">
                <a:solidFill>
                  <a:schemeClr val="accent4"/>
                </a:solidFill>
                <a:latin typeface="Garamond" pitchFamily="18" charset="0"/>
              </a:rPr>
            </a:br>
            <a:r>
              <a:rPr lang="es-AR" sz="2000" b="1" dirty="0" smtClean="0">
                <a:solidFill>
                  <a:schemeClr val="accent4"/>
                </a:solidFill>
                <a:latin typeface="Garamond" pitchFamily="18" charset="0"/>
              </a:rPr>
              <a:t>Regulado en el Libro  Segundo, arts. 626 y 627</a:t>
            </a:r>
            <a:endParaRPr lang="es-AR" sz="3600" b="1" dirty="0">
              <a:solidFill>
                <a:schemeClr val="accent4"/>
              </a:solidFill>
              <a:latin typeface="Garamon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916832"/>
            <a:ext cx="7772400" cy="4539208"/>
          </a:xfrm>
        </p:spPr>
        <p:txBody>
          <a:bodyPr/>
          <a:lstStyle/>
          <a:p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Hijo adoptivo simple </a:t>
            </a:r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(art. 627 inc. d)</a:t>
            </a:r>
          </a:p>
          <a:p>
            <a:pPr>
              <a:buNone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El adoptado con edad y grado de madurez suficiente o los adoptantes pueden solicitar se mantenga el apellido de origen, adicionándole o anteponiéndole el apellido del adoptante o uno de ellos</a:t>
            </a:r>
          </a:p>
          <a:p>
            <a:pPr>
              <a:buNone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A falta de petición expresa, se aplican reglas de la adopción plena</a:t>
            </a:r>
          </a:p>
        </p:txBody>
      </p:sp>
      <p:pic>
        <p:nvPicPr>
          <p:cNvPr id="3074" name="Picture 2" descr="http://www.cdc.gov/ncbddd/childdevelopment/images/preschooler-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458777"/>
            <a:ext cx="3029322" cy="23992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0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Garamond" pitchFamily="18" charset="0"/>
              </a:rPr>
              <a:t>NOMBRE DE LOS CÓNYUGES</a:t>
            </a:r>
            <a:endParaRPr lang="es-AR" sz="4000" b="1" dirty="0">
              <a:solidFill>
                <a:schemeClr val="accent4">
                  <a:lumMod val="75000"/>
                  <a:lumOff val="25000"/>
                </a:schemeClr>
              </a:solidFill>
              <a:latin typeface="Garamond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79712" y="2060848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accent4"/>
                </a:solidFill>
                <a:latin typeface="Garamond" pitchFamily="18" charset="0"/>
              </a:rPr>
              <a:t>EVOLUCIÓN LEGAL IMPULSADA POR DOS GRANDES CAMBIOS:</a:t>
            </a:r>
          </a:p>
          <a:p>
            <a:pPr algn="ctr"/>
            <a:endParaRPr lang="es-AR" dirty="0" smtClean="0">
              <a:solidFill>
                <a:schemeClr val="accent4"/>
              </a:solidFill>
              <a:latin typeface="Garamond" pitchFamily="18" charset="0"/>
            </a:endParaRPr>
          </a:p>
          <a:p>
            <a:pPr algn="ctr"/>
            <a:r>
              <a:rPr lang="es-AR" dirty="0" smtClean="0">
                <a:solidFill>
                  <a:schemeClr val="accent4"/>
                </a:solidFill>
                <a:latin typeface="Garamond" pitchFamily="18" charset="0"/>
              </a:rPr>
              <a:t>    Situación jurídica de la mujer casada</a:t>
            </a:r>
          </a:p>
          <a:p>
            <a:pPr algn="ctr"/>
            <a:endParaRPr lang="es-AR" dirty="0" smtClean="0">
              <a:solidFill>
                <a:schemeClr val="accent4"/>
              </a:solidFill>
              <a:latin typeface="Garamond" pitchFamily="18" charset="0"/>
            </a:endParaRPr>
          </a:p>
          <a:p>
            <a:pPr algn="ctr"/>
            <a:endParaRPr lang="es-AR" dirty="0" smtClean="0">
              <a:solidFill>
                <a:schemeClr val="accent4"/>
              </a:solidFill>
              <a:latin typeface="Garamond" pitchFamily="18" charset="0"/>
            </a:endParaRPr>
          </a:p>
          <a:p>
            <a:pPr algn="ctr"/>
            <a:r>
              <a:rPr lang="es-AR" dirty="0" smtClean="0">
                <a:solidFill>
                  <a:schemeClr val="accent4"/>
                </a:solidFill>
                <a:latin typeface="Garamond" pitchFamily="18" charset="0"/>
              </a:rPr>
              <a:t>Admisión legal del matrimonio de personas del mismo sexo</a:t>
            </a:r>
            <a:endParaRPr lang="es-AR" dirty="0">
              <a:solidFill>
                <a:schemeClr val="accent4"/>
              </a:solidFill>
              <a:latin typeface="Garamond" pitchFamily="18" charset="0"/>
            </a:endParaRPr>
          </a:p>
        </p:txBody>
      </p:sp>
      <p:sp>
        <p:nvSpPr>
          <p:cNvPr id="5" name="4 Flecha a la derecha con bandas"/>
          <p:cNvSpPr/>
          <p:nvPr/>
        </p:nvSpPr>
        <p:spPr bwMode="auto">
          <a:xfrm>
            <a:off x="1763688" y="3140968"/>
            <a:ext cx="978408" cy="48463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 Flecha a la derecha con bandas"/>
          <p:cNvSpPr/>
          <p:nvPr/>
        </p:nvSpPr>
        <p:spPr bwMode="auto">
          <a:xfrm>
            <a:off x="1187624" y="4293096"/>
            <a:ext cx="978408" cy="48463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100392" cy="1368152"/>
          </a:xfrm>
        </p:spPr>
        <p:txBody>
          <a:bodyPr/>
          <a:lstStyle/>
          <a:p>
            <a:pPr algn="ctr"/>
            <a:r>
              <a:rPr lang="es-AR" sz="3600" b="1" dirty="0" smtClean="0">
                <a:solidFill>
                  <a:schemeClr val="accent4"/>
                </a:solidFill>
                <a:latin typeface="Garamond" pitchFamily="18" charset="0"/>
              </a:rPr>
              <a:t>Nombre de los hijos adoptivos en el nuevo Código</a:t>
            </a:r>
            <a:br>
              <a:rPr lang="es-AR" sz="3600" b="1" dirty="0" smtClean="0">
                <a:solidFill>
                  <a:schemeClr val="accent4"/>
                </a:solidFill>
                <a:latin typeface="Garamond" pitchFamily="18" charset="0"/>
              </a:rPr>
            </a:br>
            <a:r>
              <a:rPr lang="es-AR" sz="2000" b="1" dirty="0" smtClean="0">
                <a:solidFill>
                  <a:schemeClr val="accent4"/>
                </a:solidFill>
                <a:latin typeface="Garamond" pitchFamily="18" charset="0"/>
              </a:rPr>
              <a:t>Regulado en el Libro  Segundo, arts. 626 y 627</a:t>
            </a:r>
            <a:endParaRPr lang="es-AR" sz="3600" b="1" dirty="0">
              <a:solidFill>
                <a:schemeClr val="accent4"/>
              </a:solidFill>
              <a:latin typeface="Garamond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7624" y="1772816"/>
            <a:ext cx="7772400" cy="3675112"/>
          </a:xfrm>
        </p:spPr>
        <p:txBody>
          <a:bodyPr/>
          <a:lstStyle/>
          <a:p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En la adopción de integración </a:t>
            </a:r>
          </a:p>
          <a:p>
            <a:pPr>
              <a:buNone/>
            </a:pPr>
            <a:r>
              <a:rPr lang="es-AR" sz="20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Es la Adopción del hijo del cónyuge o de la pareja en unión </a:t>
            </a:r>
            <a:r>
              <a:rPr lang="es-AR" sz="2000" b="1" dirty="0" err="1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convivencial</a:t>
            </a:r>
            <a:endParaRPr lang="es-AR" sz="2000" b="1" dirty="0" smtClean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  <a:p>
            <a:pPr>
              <a:buNone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No hay solución legal expresa</a:t>
            </a:r>
          </a:p>
          <a:p>
            <a:pPr>
              <a:buNone/>
            </a:pPr>
            <a:r>
              <a:rPr lang="es-AR" sz="2400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Habrá que solucionarlo en cada caso, en base a las pautas flexibles previstas en el Código para el apellido en la Adopción plena y simple</a:t>
            </a:r>
          </a:p>
        </p:txBody>
      </p:sp>
      <p:pic>
        <p:nvPicPr>
          <p:cNvPr id="2050" name="Picture 2" descr="http://www.centrodesalud.net/wp-content/uploads/2012/04/Felicidad-300x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195945"/>
            <a:ext cx="3275856" cy="2662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8" name="Picture 10" descr="http://colegioesclavassalamanca.com/sites/colegioesclavassalamanca.com/files/muchas-graci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510008"/>
            <a:ext cx="2699792" cy="1347992"/>
          </a:xfrm>
          <a:prstGeom prst="rect">
            <a:avLst/>
          </a:prstGeom>
          <a:noFill/>
        </p:spPr>
      </p:pic>
      <p:pic>
        <p:nvPicPr>
          <p:cNvPr id="37896" name="Picture 8" descr="http://www.autismomadrid.es/wp-content/uploads/2014/05/conclusion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8640"/>
            <a:ext cx="7077075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3068960"/>
            <a:ext cx="7772400" cy="4114800"/>
          </a:xfrm>
        </p:spPr>
        <p:txBody>
          <a:bodyPr/>
          <a:lstStyle/>
          <a:p>
            <a:pPr algn="ctr">
              <a:buFont typeface="Wingdings" pitchFamily="2" charset="2"/>
              <a:buChar char="ü"/>
            </a:pPr>
            <a:r>
              <a:rPr lang="es-AR" dirty="0" smtClean="0">
                <a:solidFill>
                  <a:schemeClr val="tx1">
                    <a:lumMod val="50000"/>
                  </a:schemeClr>
                </a:solidFill>
                <a:latin typeface="Garamond" pitchFamily="18" charset="0"/>
              </a:rPr>
              <a:t>Desaparece la preeminencia masculina en la determinación del apellido conyugal y filial</a:t>
            </a:r>
          </a:p>
          <a:p>
            <a:pPr algn="ctr">
              <a:buFont typeface="Wingdings" pitchFamily="2" charset="2"/>
              <a:buChar char="ü"/>
            </a:pPr>
            <a:r>
              <a:rPr lang="es-AR" dirty="0" smtClean="0">
                <a:solidFill>
                  <a:schemeClr val="tx1">
                    <a:lumMod val="50000"/>
                  </a:schemeClr>
                </a:solidFill>
                <a:latin typeface="Garamond" pitchFamily="18" charset="0"/>
              </a:rPr>
              <a:t>Se flexibilizan las reglas, a través del ejercicio del derecho a optar de los propios interesados o por decisión judicial</a:t>
            </a:r>
            <a:endParaRPr lang="es-AR" dirty="0">
              <a:solidFill>
                <a:schemeClr val="tx1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7890" name="AutoShape 2" descr="data:image/jpeg;base64,/9j/4AAQSkZJRgABAQAAAQABAAD/2wCEAAkGBxQQDxQSEBMTEBEQFBQWFBUVFxQWEhAaFRQWGBcYGBQYHSggGCIlGxgVITEhJSk3Li4uFx8zODMtOCgtLisBCgoKDg0OGxAQGy8mICQsLC8uLC0sLCwsLCwsLCwsLCwsLCw3LCwsLCwsLCwsLCwsLCwsLCwsLCwsLCwsLCwsLP/AABEIAJgBTAMBEQACEQEDEQH/xAAcAAEAAgMBAQEAAAAAAAAAAAAAAQUEBgcDAgj/xABDEAABAwIDBQUFAwoEBwAAAAABAAIDBBEFEiEGEzFBURQiYWOhBzJxgZEjM1IVQlNUYnKCscHRFkOSwiU0NXODk6L/xAAaAQEAAgMBAAAAAAAAAAAAAAAAAQUCAwQG/8QANxEBAAEDAgQFAQYFAwUAAAAAAAECAxEEEiExUZEFExVBYXEUIjKBocEjMzRCUnLR8QaSseHw/9oADAMBAAIRAxEAPwDuKAgICAgICAgICAgICAgICAgICAgICAgICAgICAgICAgICAgICDExXE4qWF01RI2KKMXc9xsBrYDxJOgHElBpNL7ZcLe9rN7IzMbZnxuDBfqRew8UG9UVZHPG2SF7ZY3i7XsIc1w8HDQoPdAQEBAQEBAQEBAQEBAQEBAQEBAQEBAQEBAQEBAQEBAQEBAQEBAQYWMYpFSQPnqHiOKIXc48rkADxJJAA5koPzztftTU4i+HEZWEYVDVsYyA964YWuc6VtsrswuNbgatHUxmOScTzd2mw+GWPK+KKSJ7fdcxpY5rh0t0XNM1Uy3RtmHK8WL9lq+OemzOwqsdaWAku3b2gZizMeOXvA31sWnQArfRVNUcWqqMS7bTTtkY17CHMe0OaRwcHC4P0WbF6ICAgICAgICAgICAgICAgICAgICAgICAgICAgICAgICAgICAg+ZHhoJJAAFyTwAHMoOLYjM/aauc1rnR4PRSWuDY1cjbcCOFwdOjTfidMK69qYjJiNE3BzJTSRb3CajvWdmeKcvADo5HauaLtztfyz8b6rjuzXNUVUc/eOrqt427auXVdbK1WeEQ4XXFsUdssUjY6rdA8GsfcOA0Ng4m3gNFnb1FU8KqcSxrs0x+Gcw8PaHsa+fD55JZn1FWxu8aZXaARnO5sULAGR3aCL2ub6lbqa5zmWmY4cGz+yGVzsDoy64IjcBfo2R7W+gC3MG4oCAgICAgICAgICAgICAgICAgICAgICAgICAgICAgICAgICAg5x7VMTkqHxYPSOyzVwzVD/0FO2+YmxFs1iLcwC384KKp2xlMRldYVQRUNNHFC3LHCMrG/iN7kk/Elx+K4blzHGW+ijdOIavtXjBYDG03llHePNoP9Trboqy5cmZz7rnS2IxmeUKXYeUU8lXUmwDXx04ykDM5jC99z/5QP4V1V3JtW6MuSqiL12rbD32o2kknjNNT6y1f2ETGnVzpLtuX8gASTwFhqsNPXcv3I6RxRes02LczPOXVdmsJbRUcFMw3EEbWX/EQO8fmbn5q7VSzQEBBF1AlSCAgICAgICAgICAgICAgICAgICAgICAgICAgICAgIPCuq2wxPlkOVkTHPcejWgkn6BBzzYSidJv8SqRlnxJ291GsMDdIIzY2PcDTfibgHULmu1xnHtDZRHTmzsbxMRsdK73W6Mb16D5nU/NVV25MzlaaezOdsOY4niLmgyn7SeZ+SFnEySO0aAOguE01qa68zyji69bei1Rsp5rDEYBSwQUY772d6QtBLpZpTwDRqXEnQD8Qspvbr93FKNJFNi15lboWwOxXZD2qpAdVvbZo4ikYQLxtINnOJvmf8ANBrb2LMWqcQpdTqKr1e6eXs3hbnOICCtxmv3TbN953DwXD4hqZ09ia45+zGucQoZa4nlf46leLr1FyuczM93PNUy8+1noFhvq6z3lGZO1noE31dZ7yZk7WegTfV1nvJmU9rPQJvq6z3kzKO1noE31dZ7yZk7WegTfV1nvJmTtZ6BN9XWe8mZO1noE31dZ7yZk7WegTfV1nvJmTtZ6BN9XWe8mZO1noE31dZ7yZlPaz0Cb6us95MyjtZ6BN9XWe8mZO1noE31dZ7yZk7WegTfV1nvJmTtZ6BN9XWe8mZO1noE31dZ7yZk7WegTfV1nvJmTtZ6BN9XWe8mZO1noE31dZ7yZk7WegTfV1nvJmU9rPQJvq6z3kzKO1noE31dZ7yZk7WegTfV1nvJmUGqdyOUjmLhZUXrlE5pqmPzMy2bBqsyx3d7zTY+PDVex8L1c6mzuq5xOJdFFWYZ6smYgICAg0v2mv3sdNh4tfEZ2tk7xadzD9tNa2urWBv8aiqcRlMRll17g1rY26CwJA5D81v0sfoqvUVcqYd1injuc321xYZ8mpZFYADUve7SwA1Jucv1XFFE3Ktsfmt7cxZtzcqVtC1tGO2VQa6rDDu2cY6GOx6e88gkk8elgdembsTiza/wCXJRZ3TN+7/wDf+29ey3ATK0YnVC8s13U7Sb7qNwtvDyLnj/S2wHEqysWKbUfKt1Oom9PxHKHSVvcwgICDW9pfvG/Aql8c/po+sNd38KnXkXOIBKRGRGYdQsppmIzMSlJKiKZnlCBRMCMw6hZbJ6CQVExMc+BgJSKZn2/QxICmJ94MCgEwCe2QU444EZh1CbauglMASkRnkkBSYxzQguHVNtXQSCkxMcxGYdU2z0EgpNMxHJKC4dU2z0QkFJiY5wCgE+BsezH3b/3/AOgXqvAJzZq+v7Q32uS5V82iAgICDmGIYg2o2p3f6hREa/jmLHEj+B7QtF+rbS2W6cyscar92ySY8uHxOjR9bKnuVZndK1sW+MUuW4dUCWWWcnNuXmOP/uEXkf8AGxyj59UuxNq3FPvVxn/Z00/x709KeEMPbFjxRPkN7PcwX/Fd1/6LPQYm9+R4nVEWdsdX6VoWBsTABYBjQByADRZXjzr3QEBAQa3tL9434FUvjv8ATR9Ya7v4VOvIucQajVUclZic1PVRGTD44mOju0tbve5wkFiTZ0lxe2g6K7ovRp9FTXamIrmf0bInFC3wrZmlpXl8EDWPItm7ziB4FxNvkuG7r796NldXBjumeahwDAe3wmbFYC+fePDC8OjcYrgs7rSOZda4vaysNdq69NXTbsTiMRw4MqqscmTh1BNS17oYWOZh3ZnFjRrGJcwJ7xuQdTxP8ljXfpv6WmuuYmvdH1wnhMK/ZHZOOopGS4jTl1SSbufmbI5t+4XWIubczr1W3xLxC7bv7bVXDh0K6sTwZOF4ZJR11S2GIxUjaUmDKLsfJ3SSTqXOvcd7W3DRYXb/ANo01ua5iat3H2RmJiEYBs2ytpY58TgLqtwIeX5o3kNc4MuxpAHdtyUa7X3LN+bdiqIpjHKMpqqxOIem1+Fvp8PbFhkbo5GzxlghBzX1uSefiXaW4rHw/UTe1EzfnMbZ5oonNXFuAVNVjPBra3tkKjNR9k3mbtTd5kvbd5Tnz8stuvhzVr4ZTRtu+ZH9vuzoxxW+ONkNLMKe++MT91YgHPlOWxOg1suHSbPOo38sx2RTz4tOkkqoqPD43h4Y8uFfvBoI72eZHv8Ad0cdb3va2qvbNFFWpv1U4zEfd7ezZGN04RQx4EZWCMwF+YZQ4y5SeV8/d+q01eq7Zzn8ohH31ztRHUGsw/ciTs7Zjv8AJfILZd3nty97w9Fz6LZFi9v/ABY4Z5saeU5YtNhTq6pqxiERkp4ZbUpcCwWsQ/KW2Lho3U87rdevzpbFryZiJmOKZnERhP5IfRV1K2hjdHRyOf2kNu5pdkOQuzEkcOPBYU6r7RpLnnTmqMYInNMsTA9m21clU7EIC8NqZBTufma4x5naAggube1r6Dkt2s11yzRaptVf28eSaqsYwyI8ANJidL2OEx0jmyGZzbm78r8oe4kutwsDpc9Vr+2Tf0VcXKs1RMY5I3ZpUVHFSB0xxnKJN/JuN6XiUxXu0kN7xbxyl3LhorHVfbNtv7Ny2+0QzqirEYbBTupo8OqX4MGGQNNjEC+TPyFnAuPgCq3bqKtTbp1XLPvjDDE54qcHCXNa7EDF21zGmo1kvvC0Z7iM5Qb8guu9HiEVzFmPu5nHLkyndng3rBmwCBnZBGICLs3dsp6nTn1vqqLVed5n8bOWqrOeLNXMgT3Gx7Mfdv8A3/8AaF6r/p/+RV/q/aHRa5LlXzYICAg+JpAxpc42a0EkngABclB+c8LrKnt8mOyNJoameWJ7wO+yIkMjcWjg1pbG2/7BHx0X6Yrp2+7banbVmW0bXYgJMscRDgBnJBuCSCW68Dpr8wqSqJ3xTK/sYi1Nz44NV2BpM1Gx7td7PM8+OVrB/Nb/ABCf4n0iHP4fVi3M9ZWXtBhLsNlsL5Sx3wAeLn6Fa/D5xeYa2Jm1Lu2GyB0MbhwdGwj5tBV+pmSgICAg1vaX7xvwKpfHf6aPrDXd/Cp15FziDUqhstJiU1XKZHUk0TGNjjEkjt4AzvGNoNrBju9+0FdW4ov6Km1RMb4nPHEcGzhNOFxhmPxVD8jGzMda/wBpDLGD8HObZcN3RXLVO6cTEdJiWM0zDX9nag4XC6nqxNI8yvkaYo5pWNY6waA4NsOBNuV136yz9rqi5amMYiOMxE8GdUbuTKoIJajEHVrS8UrqZ0bWSB7Hh+YX+ycNL2481F3ZZ01Nmcbt0Tw48M9SeFOHt7O6Canw+OOoBbJdxyuNy1pPdB6acuS5/FrtFzUZonMcGNcxM8HiMPqDitU52bcTUmSEkkxtd3A4W/NN9fFbZu2/sduOGYq4pzG15YBihoKaOmrBUS1EYOZzIppm2c4uaBJls6zSBpwtbktmt032i9N2zNO2cf3RH6JqpzOYTtjJJW4cHUW9a8SsNyHxPjAvmJDgHCw6ceV1PhtmLGpxdxyn3iYKIxPFmSbWwlpAZVgkEA9mn0NrX926548Oub4mJpxn/KOrHZLXaTAqp2H0mZxEtNVunlcXPL3x3dcttdziW8uOtlZ137NOquU5jFVMRGOWf/DPMbpXuIbQtqYZIKdtTHNMx7I3ugnY1jnNIaS/L3RfnyVdptDVbvU11zTiJ4/eif0YxTicyzcIvRYfE2qLi+Nln5A+VznEkkANBLuK1Xo+06mqbM4ifyRPGrgr8SxplXDJBTsqGTysc2J74Jo2scQbEyZe58V16azes3YuXK42xOZ+9E/uypiYnMsSfCKphwlozOZTENqcjiW3IZlc4fnAEO1tpfxU0aizVGon/LjBmJy9qQuw6rq5KjevirJQ+ERMllygA5i4NFmE5gPGyxuUxqrFum3MZpjE5mIRMbojD7eZK6upaiDeMp6Zz982VskRcXNOUhjhZ/HjyURRGm0tyiuYmqrGMTEn4aZiXtsVQTRPrXTNc1k1VI6IOPFuZ2oF9Ab/ADWnxK7brptRR7U8UV+z6xaknOLUcrQ80zGSB9j3GvLX2Lm36W1SxXb+xXKf7uBGNqp2crzRGdtYyoc6SeR8QbFLNu4ye6LgENvxy+PJWOut3L0UTZriMU/5RH7s6omYjDbMLxeOoa5zBIzJ7wkjkjPxs4C/yVNe096iqN05z85/4a5iVdNtXTgkGOpdY8RTTFp+Hd1W+nR6iI4Vx/3x/uy2z1fGx2HTQmpfO7MKiYyRXLi4RkXaC1wuywIGXlZZ+KXqLk0U0zmaYxP1K5jhDY1UtYnuNj2Y+7f+/wD0C9V/0/8AyKv9X7Q6LXJcq+bBAQEHPvbBizxTRYfT61GKSbkce5FpvX6fFo+DndFHIZUlFFT07KRjWiGGMNIIFiMtjfrcEk+LiqrUXJ3O/T2sxmfo5VWYTG3eywSSUkHfcGMILA3W5AeDlvqbDTVY2783KomaYmf1dN61FunbTVMR79DYTAcVraGLsfZ6amidK1ksubeSZ5Mz3AWcHWPdvYe6QrGvTW66t1UZV9Gprop20zwb5QeyFsmU4lW1FZY3dE07qB3gQO8fiCPks6LVFH4YaqrldXOXTKeFsbGsYMrWANaBwaGiwH0Wxg9EBAQEGt7S/eN+BVN45/TR9Ya7vJTryDnEBBN1AKRCAgIJUApC6jgIUibqBCkTdQIUiUEICAgm6jgCBdBCkEBPcbHsx92/9/8A2her8A/kVfX9odFrkuVetggIPl7gBcmwGpJ4BByDZKr/ACri1Vi0gvT0gNPRg5rHX3xfgS06jzT0Wi/XtpZ26ZqnEM7aavNt009+XV5/C3n9eHwJVJVMzPFd2aYpp3dGuYZgbsXqhSNuKKnc01kguM1u82BjrWJJyk9B4ixtNJY2xulW6q9uqw7hSUzIo2xxtDI42hrWtFmta0WAA5ABdzjeyAgICAgIKvHKAytBb7zeHitN+xTftzbr5SiYyoI6Zwvnjffw4LzFfgV+KvuzEw0+VL73Hlyeix9D1Px3R5Um48uT0T0PU/Hc8qTceXJ6J6HqfjunypNx5cnonoep+O6PKk3Hlyeieh6n47nlSbjy5PRPQ9T8dzypNx5cnonoep+O55Um48uT0T0PU/Hc8qTceXJ6J6HqfjueVJuPLk9E9D1Px3PKk3Hlyeieh6n47nlSbjy5PRPQ9T8dzypNx5cnonoep+O55Um48uT0T0PU/HdPlSbjy5PRPQ9T8d0eVJuPLk9E9D1Px3PKk3Hlyeieh6n47nlSbjy5PRPQ9T8dzypNx5cnonoep+O55Um48uT0T0PU/Hc8qTceXJ6J6HqfjueVJuPLk9E9D1Px3PKk3Hlyeieh6n47nlSbjy5PRPQ9T8dzypesFLc2Ebr/ALVrBZ0eB35n70xCYtdWw4fS7pmX5n4lek0umo09uLdLdEYjDKXQkQEHPfbBjkjKePD6W7qvE3GJoGa7I/8AMdccOIHwLjySZwFDhceFYfFSh1xAzPK78Tzckj5k2HiAqvV3PZ36O3u4tCrKiaaZkMADq6ufZgPuws5vdbg1rR6c7WWvR2N9W6eTp1uoin+HT7OzbJ7OxYdSsp4dbXc959+Z7vee88yfQADkrhTrlAQEBAQEBAQRZAsgWQLIFkCyBZAsgWQLIFkCyBZAsgWQLIFkCyBZAsgWQLIFkCyBZAsglAQEHnUTNjY57yGsY0ucTwaGi5J+SDm+yEHaqmbG6lpBmGSjY4axU4Pc7p4Of7xIJ0cbaOK571zbDZRTNU4hg7Z4kD3HOsNZZjfg1vAHwvr8gqec3K8dV1aiLVua2f7HMBO7kxOdv21cfsQeMVOD3ANNM1s2mhAaVe26IopimFHXXNdUzLpazYiAgICAgICAgICAgICAgICAgICAgICAgICAgICAgICAgICAgICDQ/aRXGeSnwqMkOrTnqSNclNHq8XBu0vcAwHh7yxqnEZTEZllVs7WtDGgMhhbYAWDQGjkBoAALDwVPeu7uHsstPaxx95ctxFj8Rq4qNhIdXy5pD+ip49Te3DQWHI2tzW7QW8zNyWXiNzbEWqX6Ap4RGxrGDK1gDWgcAALAfRWiqeiAgICAgICAgICAgICAgICAgICAgICAgICAgICAgICAgICAgICAg5Jh1W2faLFJgb9miipm635jPbp3mOXLq69tDfp6N1Sdq8TDWGEOAuLyuPCNgFzc8r/AMviqjE1zthdWo2Uzcq5QzPY7gBO9xOZpa+rGSnaQQY6dpGXQ/jytN+BABHFX1qiKKYphRXbk11zVLpyzaxAQEBAQEBAQEBAQEBAQEBAQEBAQEBAQEBAQEBAQEBAQEBAQEBB8yPDQSdAAST0A4oPzBhu0UlFNNiDm3ixV1Q9gGro3CoJu8Gw5vtrzXLqKIvRNETxh02KvKmK6o4S3LYbZOfFiKmta6GhJztjcTva7mC88o+f7WnEaqbGlptcfdnqdXVe4Rwjo7bHGGgBoAAAAA0AA4ADkulxvpAQEBAQEBAQEBAQEBAQEBAQEBAQEBAQEBAQEFTi20dPSSxRVMghM+bdueC2Jxba7TKe6068CdUFqCglAQEBAQEBBg4pjEFK3NUzxU7TwMj2szW1sMx1PgEGuH2gRzaUFNWYhe9nxQuZAbX4zzZW2uLXF/mgwse2nxFtLN/weoaXRvawsmp53BzmENJiicXEBx1sOCCp2F9l5YyCTFS2V8DBuqUAGCE9ZLXEr/8A5Bvx0KxiimmZnqymqZiIn2dSa2wsNLLJi+kBAQEBAQEBAQEBAQEBAQEBAQEBAQEBAQEBAQEGPX0Uc8bopmMljeLOY8BzXDxBQai3Zqsw/wD6XUtkphYNoqvO5kY00iqReRgAGjTccUHp/jwU+mJUdXQkAZpN2Z6UX6Twgj6gHwQWdHtrh81hHW0ri4gBu+ja9xPABriCeKCz/KkP6aL/AFs/ugxqzaWjhtvqumizXtnmibmtxtd2qCml9pGH5skUzquS1xHTRSzPdpwGRtug46XF0HyNpq2f/lMMlY0/5lZIymA147oZpOFjwHP5h8twHEqoDtmICmaRrFQRhhBv+sS5nHhyAvdBnYXsNRU7t4IRNNe5mqC6eYnrnkJI+VkGxgIJQEBAQEBAQEBAQEBAQEBAQEBAQEBAQEBAQEBAQEBAQEBAQVtbs/Sz331NTy3ABzxRuNgbgXI6oMH/AAPhv6hR/wDoi/sg9afZGgjvkoqVubjaGLW38PiguIog0WaA0dAAB6IPt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155575" y="-1554163"/>
            <a:ext cx="7077075" cy="3238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7892" name="AutoShape 4" descr="data:image/jpeg;base64,/9j/4AAQSkZJRgABAQAAAQABAAD/2wCEAAkGBxQQDxQSEBMTEBEQFBQWFBUVFxQWEhAaFRQWGBcYGBQYHSggGCIlGxgVITEhJSk3Li4uFx8zODMtOCgtLisBCgoKDg0OGxAQGy8mICQsLC8uLC0sLCwsLCwsLCwsLCwsLCw3LCwsLCwsLCwsLCwsLCwsLCwsLCwsLCwsLCwsLP/AABEIAJgBTAMBEQACEQEDEQH/xAAcAAEAAgMBAQEAAAAAAAAAAAAAAQUEBgcDAgj/xABDEAABAwIDBQUFAwoEBwAAAAABAAIDBBEFEiEGEzFBURQiYWOhBzJxgZEjM1IVQlNUYnKCscHRFkOSwiU0NXODk6L/xAAaAQEAAgMBAAAAAAAAAAAAAAAAAQUCAwQG/8QANxEBAAEDAgQFAQYFAwUAAAAAAAECAxEEEiExUZEFExVBYXEUIjKBocEjMzRCUnLR8QaSseHw/9oADAMBAAIRAxEAPwDuKAgICAgICAgICAgICAgICAgICAgICAgICAgICAgICAgICAgICDExXE4qWF01RI2KKMXc9xsBrYDxJOgHElBpNL7ZcLe9rN7IzMbZnxuDBfqRew8UG9UVZHPG2SF7ZY3i7XsIc1w8HDQoPdAQEBAQEBAQEBAQEBAQEBAQEBAQEBAQEBAQEBAQEBAQEBAQEBAQYWMYpFSQPnqHiOKIXc48rkADxJJAA5koPzztftTU4i+HEZWEYVDVsYyA964YWuc6VtsrswuNbgatHUxmOScTzd2mw+GWPK+KKSJ7fdcxpY5rh0t0XNM1Uy3RtmHK8WL9lq+OemzOwqsdaWAku3b2gZizMeOXvA31sWnQArfRVNUcWqqMS7bTTtkY17CHMe0OaRwcHC4P0WbF6ICAgICAgICAgICAgICAgICAgICAgICAgICAgICAgICAgICAg+ZHhoJJAAFyTwAHMoOLYjM/aauc1rnR4PRSWuDY1cjbcCOFwdOjTfidMK69qYjJiNE3BzJTSRb3CajvWdmeKcvADo5HauaLtztfyz8b6rjuzXNUVUc/eOrqt427auXVdbK1WeEQ4XXFsUdssUjY6rdA8GsfcOA0Ng4m3gNFnb1FU8KqcSxrs0x+Gcw8PaHsa+fD55JZn1FWxu8aZXaARnO5sULAGR3aCL2ub6lbqa5zmWmY4cGz+yGVzsDoy64IjcBfo2R7W+gC3MG4oCAgICAgICAgICAgICAgICAgICAgICAgICAgICAgICAgICAg5x7VMTkqHxYPSOyzVwzVD/0FO2+YmxFs1iLcwC384KKp2xlMRldYVQRUNNHFC3LHCMrG/iN7kk/Elx+K4blzHGW+ijdOIavtXjBYDG03llHePNoP9Trboqy5cmZz7rnS2IxmeUKXYeUU8lXUmwDXx04ykDM5jC99z/5QP4V1V3JtW6MuSqiL12rbD32o2kknjNNT6y1f2ETGnVzpLtuX8gASTwFhqsNPXcv3I6RxRes02LczPOXVdmsJbRUcFMw3EEbWX/EQO8fmbn5q7VSzQEBBF1AlSCAgICAgICAgICAgICAgICAgICAgICAgICAgICAgIPCuq2wxPlkOVkTHPcejWgkn6BBzzYSidJv8SqRlnxJ291GsMDdIIzY2PcDTfibgHULmu1xnHtDZRHTmzsbxMRsdK73W6Mb16D5nU/NVV25MzlaaezOdsOY4niLmgyn7SeZ+SFnEySO0aAOguE01qa68zyji69bei1Rsp5rDEYBSwQUY772d6QtBLpZpTwDRqXEnQD8Qspvbr93FKNJFNi15lboWwOxXZD2qpAdVvbZo4ikYQLxtINnOJvmf8ANBrb2LMWqcQpdTqKr1e6eXs3hbnOICCtxmv3TbN953DwXD4hqZ09ia45+zGucQoZa4nlf46leLr1FyuczM93PNUy8+1noFhvq6z3lGZO1noE31dZ7yZk7WegTfV1nvJmU9rPQJvq6z3kzKO1noE31dZ7yZk7WegTfV1nvJmTtZ6BN9XWe8mZO1noE31dZ7yZk7WegTfV1nvJmTtZ6BN9XWe8mZO1noE31dZ7yZlPaz0Cb6us95MyjtZ6BN9XWe8mZO1noE31dZ7yZk7WegTfV1nvJmTtZ6BN9XWe8mZO1noE31dZ7yZk7WegTfV1nvJmTtZ6BN9XWe8mZO1noE31dZ7yZk7WegTfV1nvJmU9rPQJvq6z3kzKO1noE31dZ7yZk7WegTfV1nvJmUGqdyOUjmLhZUXrlE5pqmPzMy2bBqsyx3d7zTY+PDVex8L1c6mzuq5xOJdFFWYZ6smYgICAg0v2mv3sdNh4tfEZ2tk7xadzD9tNa2urWBv8aiqcRlMRll17g1rY26CwJA5D81v0sfoqvUVcqYd1injuc321xYZ8mpZFYADUve7SwA1Jucv1XFFE3Ktsfmt7cxZtzcqVtC1tGO2VQa6rDDu2cY6GOx6e88gkk8elgdembsTiza/wCXJRZ3TN+7/wDf+29ey3ATK0YnVC8s13U7Sb7qNwtvDyLnj/S2wHEqysWKbUfKt1Oom9PxHKHSVvcwgICDW9pfvG/Aql8c/po+sNd38KnXkXOIBKRGRGYdQsppmIzMSlJKiKZnlCBRMCMw6hZbJ6CQVExMc+BgJSKZn2/QxICmJ94MCgEwCe2QU444EZh1CbauglMASkRnkkBSYxzQguHVNtXQSCkxMcxGYdU2z0EgpNMxHJKC4dU2z0QkFJiY5wCgE+BsezH3b/3/AOgXqvAJzZq+v7Q32uS5V82iAgICDmGIYg2o2p3f6hREa/jmLHEj+B7QtF+rbS2W6cyscar92ySY8uHxOjR9bKnuVZndK1sW+MUuW4dUCWWWcnNuXmOP/uEXkf8AGxyj59UuxNq3FPvVxn/Z00/x709KeEMPbFjxRPkN7PcwX/Fd1/6LPQYm9+R4nVEWdsdX6VoWBsTABYBjQByADRZXjzr3QEBAQa3tL9434FUvjv8ATR9Ya7v4VOvIucQajVUclZic1PVRGTD44mOju0tbve5wkFiTZ0lxe2g6K7ovRp9FTXamIrmf0bInFC3wrZmlpXl8EDWPItm7ziB4FxNvkuG7r796NldXBjumeahwDAe3wmbFYC+fePDC8OjcYrgs7rSOZda4vaysNdq69NXTbsTiMRw4MqqscmTh1BNS17oYWOZh3ZnFjRrGJcwJ7xuQdTxP8ljXfpv6WmuuYmvdH1wnhMK/ZHZOOopGS4jTl1SSbufmbI5t+4XWIubczr1W3xLxC7bv7bVXDh0K6sTwZOF4ZJR11S2GIxUjaUmDKLsfJ3SSTqXOvcd7W3DRYXb/ANo01ua5iat3H2RmJiEYBs2ytpY58TgLqtwIeX5o3kNc4MuxpAHdtyUa7X3LN+bdiqIpjHKMpqqxOIem1+Fvp8PbFhkbo5GzxlghBzX1uSefiXaW4rHw/UTe1EzfnMbZ5oonNXFuAVNVjPBra3tkKjNR9k3mbtTd5kvbd5Tnz8stuvhzVr4ZTRtu+ZH9vuzoxxW+ONkNLMKe++MT91YgHPlOWxOg1suHSbPOo38sx2RTz4tOkkqoqPD43h4Y8uFfvBoI72eZHv8Ad0cdb3va2qvbNFFWpv1U4zEfd7ezZGN04RQx4EZWCMwF+YZQ4y5SeV8/d+q01eq7Zzn8ohH31ztRHUGsw/ciTs7Zjv8AJfILZd3nty97w9Fz6LZFi9v/ABY4Z5saeU5YtNhTq6pqxiERkp4ZbUpcCwWsQ/KW2Lho3U87rdevzpbFryZiJmOKZnERhP5IfRV1K2hjdHRyOf2kNu5pdkOQuzEkcOPBYU6r7RpLnnTmqMYInNMsTA9m21clU7EIC8NqZBTufma4x5naAggube1r6Dkt2s11yzRaptVf28eSaqsYwyI8ANJidL2OEx0jmyGZzbm78r8oe4kutwsDpc9Vr+2Tf0VcXKs1RMY5I3ZpUVHFSB0xxnKJN/JuN6XiUxXu0kN7xbxyl3LhorHVfbNtv7Ny2+0QzqirEYbBTupo8OqX4MGGQNNjEC+TPyFnAuPgCq3bqKtTbp1XLPvjDDE54qcHCXNa7EDF21zGmo1kvvC0Z7iM5Qb8guu9HiEVzFmPu5nHLkyndng3rBmwCBnZBGICLs3dsp6nTn1vqqLVed5n8bOWqrOeLNXMgT3Gx7Mfdv8A3/8AaF6r/p/+RV/q/aHRa5LlXzYICAg+JpAxpc42a0EkngABclB+c8LrKnt8mOyNJoameWJ7wO+yIkMjcWjg1pbG2/7BHx0X6Yrp2+7banbVmW0bXYgJMscRDgBnJBuCSCW68Dpr8wqSqJ3xTK/sYi1Nz44NV2BpM1Gx7td7PM8+OVrB/Nb/ABCf4n0iHP4fVi3M9ZWXtBhLsNlsL5Sx3wAeLn6Fa/D5xeYa2Jm1Lu2GyB0MbhwdGwj5tBV+pmSgICAg1vaX7xvwKpfHf6aPrDXd/Cp15FziDUqhstJiU1XKZHUk0TGNjjEkjt4AzvGNoNrBju9+0FdW4ov6Km1RMb4nPHEcGzhNOFxhmPxVD8jGzMda/wBpDLGD8HObZcN3RXLVO6cTEdJiWM0zDX9nag4XC6nqxNI8yvkaYo5pWNY6waA4NsOBNuV136yz9rqi5amMYiOMxE8GdUbuTKoIJajEHVrS8UrqZ0bWSB7Hh+YX+ycNL2481F3ZZ01Nmcbt0Tw48M9SeFOHt7O6Canw+OOoBbJdxyuNy1pPdB6acuS5/FrtFzUZonMcGNcxM8HiMPqDitU52bcTUmSEkkxtd3A4W/NN9fFbZu2/sduOGYq4pzG15YBihoKaOmrBUS1EYOZzIppm2c4uaBJls6zSBpwtbktmt032i9N2zNO2cf3RH6JqpzOYTtjJJW4cHUW9a8SsNyHxPjAvmJDgHCw6ceV1PhtmLGpxdxyn3iYKIxPFmSbWwlpAZVgkEA9mn0NrX926548Oub4mJpxn/KOrHZLXaTAqp2H0mZxEtNVunlcXPL3x3dcttdziW8uOtlZ137NOquU5jFVMRGOWf/DPMbpXuIbQtqYZIKdtTHNMx7I3ugnY1jnNIaS/L3RfnyVdptDVbvU11zTiJ4/eif0YxTicyzcIvRYfE2qLi+Nln5A+VznEkkANBLuK1Xo+06mqbM4ifyRPGrgr8SxplXDJBTsqGTysc2J74Jo2scQbEyZe58V16azes3YuXK42xOZ+9E/uypiYnMsSfCKphwlozOZTENqcjiW3IZlc4fnAEO1tpfxU0aizVGon/LjBmJy9qQuw6rq5KjevirJQ+ERMllygA5i4NFmE5gPGyxuUxqrFum3MZpjE5mIRMbojD7eZK6upaiDeMp6Zz982VskRcXNOUhjhZ/HjyURRGm0tyiuYmqrGMTEn4aZiXtsVQTRPrXTNc1k1VI6IOPFuZ2oF9Ab/ADWnxK7brptRR7U8UV+z6xaknOLUcrQ80zGSB9j3GvLX2Lm36W1SxXb+xXKf7uBGNqp2crzRGdtYyoc6SeR8QbFLNu4ye6LgENvxy+PJWOut3L0UTZriMU/5RH7s6omYjDbMLxeOoa5zBIzJ7wkjkjPxs4C/yVNe096iqN05z85/4a5iVdNtXTgkGOpdY8RTTFp+Hd1W+nR6iI4Vx/3x/uy2z1fGx2HTQmpfO7MKiYyRXLi4RkXaC1wuywIGXlZZ+KXqLk0U0zmaYxP1K5jhDY1UtYnuNj2Y+7f+/wD0C9V/0/8AyKv9X7Q6LXJcq+bBAQEHPvbBizxTRYfT61GKSbkce5FpvX6fFo+DndFHIZUlFFT07KRjWiGGMNIIFiMtjfrcEk+LiqrUXJ3O/T2sxmfo5VWYTG3eywSSUkHfcGMILA3W5AeDlvqbDTVY2783KomaYmf1dN61FunbTVMR79DYTAcVraGLsfZ6amidK1ksubeSZ5Mz3AWcHWPdvYe6QrGvTW66t1UZV9Gprop20zwb5QeyFsmU4lW1FZY3dE07qB3gQO8fiCPks6LVFH4YaqrldXOXTKeFsbGsYMrWANaBwaGiwH0Wxg9EBAQEGt7S/eN+BVN45/TR9Ya7vJTryDnEBBN1AKRCAgIJUApC6jgIUibqBCkTdQIUiUEICAgm6jgCBdBCkEBPcbHsx92/9/8A2her8A/kVfX9odFrkuVetggIPl7gBcmwGpJ4BByDZKr/ACri1Vi0gvT0gNPRg5rHX3xfgS06jzT0Wi/XtpZ26ZqnEM7aavNt009+XV5/C3n9eHwJVJVMzPFd2aYpp3dGuYZgbsXqhSNuKKnc01kguM1u82BjrWJJyk9B4ixtNJY2xulW6q9uqw7hSUzIo2xxtDI42hrWtFmta0WAA5ABdzjeyAgICAgIKvHKAytBb7zeHitN+xTftzbr5SiYyoI6Zwvnjffw4LzFfgV+KvuzEw0+VL73Hlyeix9D1Px3R5Um48uT0T0PU/Hc8qTceXJ6J6HqfjunypNx5cnonoep+O6PKk3Hlyeieh6n47nlSbjy5PRPQ9T8dzypNx5cnonoep+O55Um48uT0T0PU/Hc8qTceXJ6J6HqfjueVJuPLk9E9D1Px3PKk3Hlyeieh6n47nlSbjy5PRPQ9T8dzypNx5cnonoep+O55Um48uT0T0PU/HdPlSbjy5PRPQ9T8d0eVJuPLk9E9D1Px3PKk3Hlyeieh6n47nlSbjy5PRPQ9T8dzypNx5cnonoep+O55Um48uT0T0PU/Hc8qTceXJ6J6HqfjueVJuPLk9E9D1Px3PKk3Hlyeieh6n47nlSbjy5PRPQ9T8dzypesFLc2Ebr/ALVrBZ0eB35n70xCYtdWw4fS7pmX5n4lek0umo09uLdLdEYjDKXQkQEHPfbBjkjKePD6W7qvE3GJoGa7I/8AMdccOIHwLjySZwFDhceFYfFSh1xAzPK78Tzckj5k2HiAqvV3PZ36O3u4tCrKiaaZkMADq6ufZgPuws5vdbg1rR6c7WWvR2N9W6eTp1uoin+HT7OzbJ7OxYdSsp4dbXc959+Z7vee88yfQADkrhTrlAQEBAQEBAQRZAsgWQLIFkCyBZAsgWQLIFkCyBZAsgWQLIFkCyBZAsgWQLIFkCyBZAsglAQEHnUTNjY57yGsY0ucTwaGi5J+SDm+yEHaqmbG6lpBmGSjY4axU4Pc7p4Of7xIJ0cbaOK571zbDZRTNU4hg7Z4kD3HOsNZZjfg1vAHwvr8gqec3K8dV1aiLVua2f7HMBO7kxOdv21cfsQeMVOD3ANNM1s2mhAaVe26IopimFHXXNdUzLpazYiAgICAgICAgICAgICAgICAgICAgICAgICAgICAgICAgICAgICDQ/aRXGeSnwqMkOrTnqSNclNHq8XBu0vcAwHh7yxqnEZTEZllVs7WtDGgMhhbYAWDQGjkBoAALDwVPeu7uHsstPaxx95ctxFj8Rq4qNhIdXy5pD+ip49Te3DQWHI2tzW7QW8zNyWXiNzbEWqX6Ap4RGxrGDK1gDWgcAALAfRWiqeiAgICAgICAgICAgICAgICAgICAgICAgICAgICAgICAgICAgICAg5Jh1W2faLFJgb9miipm635jPbp3mOXLq69tDfp6N1Sdq8TDWGEOAuLyuPCNgFzc8r/AMviqjE1zthdWo2Uzcq5QzPY7gBO9xOZpa+rGSnaQQY6dpGXQ/jytN+BABHFX1qiKKYphRXbk11zVLpyzaxAQEBAQEBAQEBAQEBAQEBAQEBAQEBAQEBAQEBAQEBAQEBAQEBB8yPDQSdAAST0A4oPzBhu0UlFNNiDm3ixV1Q9gGro3CoJu8Gw5vtrzXLqKIvRNETxh02KvKmK6o4S3LYbZOfFiKmta6GhJztjcTva7mC88o+f7WnEaqbGlptcfdnqdXVe4Rwjo7bHGGgBoAAAAA0AA4ADkulxvpAQEBAQEBAQEBAQEBAQEBAQEBAQEBAQEBAQEFTi20dPSSxRVMghM+bdueC2Jxba7TKe6068CdUFqCglAQEBAQEBBg4pjEFK3NUzxU7TwMj2szW1sMx1PgEGuH2gRzaUFNWYhe9nxQuZAbX4zzZW2uLXF/mgwse2nxFtLN/weoaXRvawsmp53BzmENJiicXEBx1sOCCp2F9l5YyCTFS2V8DBuqUAGCE9ZLXEr/8A5Bvx0KxiimmZnqymqZiIn2dSa2wsNLLJi+kBAQEBAQEBAQEBAQEBAQEBAQEBAQEBAQEBAQEGPX0Uc8bopmMljeLOY8BzXDxBQai3Zqsw/wD6XUtkphYNoqvO5kY00iqReRgAGjTccUHp/jwU+mJUdXQkAZpN2Z6UX6Twgj6gHwQWdHtrh81hHW0ri4gBu+ja9xPABriCeKCz/KkP6aL/AFs/ugxqzaWjhtvqumizXtnmibmtxtd2qCml9pGH5skUzquS1xHTRSzPdpwGRtug46XF0HyNpq2f/lMMlY0/5lZIymA147oZpOFjwHP5h8twHEqoDtmICmaRrFQRhhBv+sS5nHhyAvdBnYXsNRU7t4IRNNe5mqC6eYnrnkJI+VkGxgIJQEBAQEBAQEBAQEBAQEBAQEBAQEBAQEBAQEBAQEBAQEBAQVtbs/Sz331NTy3ABzxRuNgbgXI6oMH/AAPhv6hR/wDoi/sg9afZGgjvkoqVubjaGLW38PiguIog0WaA0dAAB6IPt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155575" y="-1554163"/>
            <a:ext cx="7077075" cy="3238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7894" name="AutoShape 6" descr="data:image/jpeg;base64,/9j/4AAQSkZJRgABAQAAAQABAAD/2wCEAAkGBxQQDxQSEBMTEBEQFBQWFBUVFxQWEhAaFRQWGBcYGBQYHSggGCIlGxgVITEhJSk3Li4uFx8zODMtOCgtLisBCgoKDg0OGxAQGy8mICQsLC8uLC0sLCwsLCwsLCwsLCwsLCw3LCwsLCwsLCwsLCwsLCwsLCwsLCwsLCwsLCwsLP/AABEIAJgBTAMBEQACEQEDEQH/xAAcAAEAAgMBAQEAAAAAAAAAAAAAAQUEBgcDAgj/xABDEAABAwIDBQUFAwoEBwAAAAABAAIDBBEFEiEGEzFBURQiYWOhBzJxgZEjM1IVQlNUYnKCscHRFkOSwiU0NXODk6L/xAAaAQEAAgMBAAAAAAAAAAAAAAAAAQUCAwQG/8QANxEBAAEDAgQFAQYFAwUAAAAAAAECAxEEEiExUZEFExVBYXEUIjKBocEjMzRCUnLR8QaSseHw/9oADAMBAAIRAxEAPwDuKAgICAgICAgICAgICAgICAgICAgICAgICAgICAgICAgICAgICDExXE4qWF01RI2KKMXc9xsBrYDxJOgHElBpNL7ZcLe9rN7IzMbZnxuDBfqRew8UG9UVZHPG2SF7ZY3i7XsIc1w8HDQoPdAQEBAQEBAQEBAQEBAQEBAQEBAQEBAQEBAQEBAQEBAQEBAQEBAQYWMYpFSQPnqHiOKIXc48rkADxJJAA5koPzztftTU4i+HEZWEYVDVsYyA964YWuc6VtsrswuNbgatHUxmOScTzd2mw+GWPK+KKSJ7fdcxpY5rh0t0XNM1Uy3RtmHK8WL9lq+OemzOwqsdaWAku3b2gZizMeOXvA31sWnQArfRVNUcWqqMS7bTTtkY17CHMe0OaRwcHC4P0WbF6ICAgICAgICAgICAgICAgICAgICAgICAgICAgICAgICAgICAg+ZHhoJJAAFyTwAHMoOLYjM/aauc1rnR4PRSWuDY1cjbcCOFwdOjTfidMK69qYjJiNE3BzJTSRb3CajvWdmeKcvADo5HauaLtztfyz8b6rjuzXNUVUc/eOrqt427auXVdbK1WeEQ4XXFsUdssUjY6rdA8GsfcOA0Ng4m3gNFnb1FU8KqcSxrs0x+Gcw8PaHsa+fD55JZn1FWxu8aZXaARnO5sULAGR3aCL2ub6lbqa5zmWmY4cGz+yGVzsDoy64IjcBfo2R7W+gC3MG4oCAgICAgICAgICAgICAgICAgICAgICAgICAgICAgICAgICAg5x7VMTkqHxYPSOyzVwzVD/0FO2+YmxFs1iLcwC384KKp2xlMRldYVQRUNNHFC3LHCMrG/iN7kk/Elx+K4blzHGW+ijdOIavtXjBYDG03llHePNoP9Trboqy5cmZz7rnS2IxmeUKXYeUU8lXUmwDXx04ykDM5jC99z/5QP4V1V3JtW6MuSqiL12rbD32o2kknjNNT6y1f2ETGnVzpLtuX8gASTwFhqsNPXcv3I6RxRes02LczPOXVdmsJbRUcFMw3EEbWX/EQO8fmbn5q7VSzQEBBF1AlSCAgICAgICAgICAgICAgICAgICAgICAgICAgICAgIPCuq2wxPlkOVkTHPcejWgkn6BBzzYSidJv8SqRlnxJ291GsMDdIIzY2PcDTfibgHULmu1xnHtDZRHTmzsbxMRsdK73W6Mb16D5nU/NVV25MzlaaezOdsOY4niLmgyn7SeZ+SFnEySO0aAOguE01qa68zyji69bei1Rsp5rDEYBSwQUY772d6QtBLpZpTwDRqXEnQD8Qspvbr93FKNJFNi15lboWwOxXZD2qpAdVvbZo4ikYQLxtINnOJvmf8ANBrb2LMWqcQpdTqKr1e6eXs3hbnOICCtxmv3TbN953DwXD4hqZ09ia45+zGucQoZa4nlf46leLr1FyuczM93PNUy8+1noFhvq6z3lGZO1noE31dZ7yZk7WegTfV1nvJmU9rPQJvq6z3kzKO1noE31dZ7yZk7WegTfV1nvJmTtZ6BN9XWe8mZO1noE31dZ7yZk7WegTfV1nvJmTtZ6BN9XWe8mZO1noE31dZ7yZlPaz0Cb6us95MyjtZ6BN9XWe8mZO1noE31dZ7yZk7WegTfV1nvJmTtZ6BN9XWe8mZO1noE31dZ7yZk7WegTfV1nvJmTtZ6BN9XWe8mZO1noE31dZ7yZk7WegTfV1nvJmU9rPQJvq6z3kzKO1noE31dZ7yZk7WegTfV1nvJmUGqdyOUjmLhZUXrlE5pqmPzMy2bBqsyx3d7zTY+PDVex8L1c6mzuq5xOJdFFWYZ6smYgICAg0v2mv3sdNh4tfEZ2tk7xadzD9tNa2urWBv8aiqcRlMRll17g1rY26CwJA5D81v0sfoqvUVcqYd1injuc321xYZ8mpZFYADUve7SwA1Jucv1XFFE3Ktsfmt7cxZtzcqVtC1tGO2VQa6rDDu2cY6GOx6e88gkk8elgdembsTiza/wCXJRZ3TN+7/wDf+29ey3ATK0YnVC8s13U7Sb7qNwtvDyLnj/S2wHEqysWKbUfKt1Oom9PxHKHSVvcwgICDW9pfvG/Aql8c/po+sNd38KnXkXOIBKRGRGYdQsppmIzMSlJKiKZnlCBRMCMw6hZbJ6CQVExMc+BgJSKZn2/QxICmJ94MCgEwCe2QU444EZh1CbauglMASkRnkkBSYxzQguHVNtXQSCkxMcxGYdU2z0EgpNMxHJKC4dU2z0QkFJiY5wCgE+BsezH3b/3/AOgXqvAJzZq+v7Q32uS5V82iAgICDmGIYg2o2p3f6hREa/jmLHEj+B7QtF+rbS2W6cyscar92ySY8uHxOjR9bKnuVZndK1sW+MUuW4dUCWWWcnNuXmOP/uEXkf8AGxyj59UuxNq3FPvVxn/Z00/x709KeEMPbFjxRPkN7PcwX/Fd1/6LPQYm9+R4nVEWdsdX6VoWBsTABYBjQByADRZXjzr3QEBAQa3tL9434FUvjv8ATR9Ya7v4VOvIucQajVUclZic1PVRGTD44mOju0tbve5wkFiTZ0lxe2g6K7ovRp9FTXamIrmf0bInFC3wrZmlpXl8EDWPItm7ziB4FxNvkuG7r796NldXBjumeahwDAe3wmbFYC+fePDC8OjcYrgs7rSOZda4vaysNdq69NXTbsTiMRw4MqqscmTh1BNS17oYWOZh3ZnFjRrGJcwJ7xuQdTxP8ljXfpv6WmuuYmvdH1wnhMK/ZHZOOopGS4jTl1SSbufmbI5t+4XWIubczr1W3xLxC7bv7bVXDh0K6sTwZOF4ZJR11S2GIxUjaUmDKLsfJ3SSTqXOvcd7W3DRYXb/ANo01ua5iat3H2RmJiEYBs2ytpY58TgLqtwIeX5o3kNc4MuxpAHdtyUa7X3LN+bdiqIpjHKMpqqxOIem1+Fvp8PbFhkbo5GzxlghBzX1uSefiXaW4rHw/UTe1EzfnMbZ5oonNXFuAVNVjPBra3tkKjNR9k3mbtTd5kvbd5Tnz8stuvhzVr4ZTRtu+ZH9vuzoxxW+ONkNLMKe++MT91YgHPlOWxOg1suHSbPOo38sx2RTz4tOkkqoqPD43h4Y8uFfvBoI72eZHv8Ad0cdb3va2qvbNFFWpv1U4zEfd7ezZGN04RQx4EZWCMwF+YZQ4y5SeV8/d+q01eq7Zzn8ohH31ztRHUGsw/ciTs7Zjv8AJfILZd3nty97w9Fz6LZFi9v/ABY4Z5saeU5YtNhTq6pqxiERkp4ZbUpcCwWsQ/KW2Lho3U87rdevzpbFryZiJmOKZnERhP5IfRV1K2hjdHRyOf2kNu5pdkOQuzEkcOPBYU6r7RpLnnTmqMYInNMsTA9m21clU7EIC8NqZBTufma4x5naAggube1r6Dkt2s11yzRaptVf28eSaqsYwyI8ANJidL2OEx0jmyGZzbm78r8oe4kutwsDpc9Vr+2Tf0VcXKs1RMY5I3ZpUVHFSB0xxnKJN/JuN6XiUxXu0kN7xbxyl3LhorHVfbNtv7Ny2+0QzqirEYbBTupo8OqX4MGGQNNjEC+TPyFnAuPgCq3bqKtTbp1XLPvjDDE54qcHCXNa7EDF21zGmo1kvvC0Z7iM5Qb8guu9HiEVzFmPu5nHLkyndng3rBmwCBnZBGICLs3dsp6nTn1vqqLVed5n8bOWqrOeLNXMgT3Gx7Mfdv8A3/8AaF6r/p/+RV/q/aHRa5LlXzYICAg+JpAxpc42a0EkngABclB+c8LrKnt8mOyNJoameWJ7wO+yIkMjcWjg1pbG2/7BHx0X6Yrp2+7banbVmW0bXYgJMscRDgBnJBuCSCW68Dpr8wqSqJ3xTK/sYi1Nz44NV2BpM1Gx7td7PM8+OVrB/Nb/ABCf4n0iHP4fVi3M9ZWXtBhLsNlsL5Sx3wAeLn6Fa/D5xeYa2Jm1Lu2GyB0MbhwdGwj5tBV+pmSgICAg1vaX7xvwKpfHf6aPrDXd/Cp15FziDUqhstJiU1XKZHUk0TGNjjEkjt4AzvGNoNrBju9+0FdW4ov6Km1RMb4nPHEcGzhNOFxhmPxVD8jGzMda/wBpDLGD8HObZcN3RXLVO6cTEdJiWM0zDX9nag4XC6nqxNI8yvkaYo5pWNY6waA4NsOBNuV136yz9rqi5amMYiOMxE8GdUbuTKoIJajEHVrS8UrqZ0bWSB7Hh+YX+ycNL2481F3ZZ01Nmcbt0Tw48M9SeFOHt7O6Canw+OOoBbJdxyuNy1pPdB6acuS5/FrtFzUZonMcGNcxM8HiMPqDitU52bcTUmSEkkxtd3A4W/NN9fFbZu2/sduOGYq4pzG15YBihoKaOmrBUS1EYOZzIppm2c4uaBJls6zSBpwtbktmt032i9N2zNO2cf3RH6JqpzOYTtjJJW4cHUW9a8SsNyHxPjAvmJDgHCw6ceV1PhtmLGpxdxyn3iYKIxPFmSbWwlpAZVgkEA9mn0NrX926548Oub4mJpxn/KOrHZLXaTAqp2H0mZxEtNVunlcXPL3x3dcttdziW8uOtlZ137NOquU5jFVMRGOWf/DPMbpXuIbQtqYZIKdtTHNMx7I3ugnY1jnNIaS/L3RfnyVdptDVbvU11zTiJ4/eif0YxTicyzcIvRYfE2qLi+Nln5A+VznEkkANBLuK1Xo+06mqbM4ifyRPGrgr8SxplXDJBTsqGTysc2J74Jo2scQbEyZe58V16azes3YuXK42xOZ+9E/uypiYnMsSfCKphwlozOZTENqcjiW3IZlc4fnAEO1tpfxU0aizVGon/LjBmJy9qQuw6rq5KjevirJQ+ERMllygA5i4NFmE5gPGyxuUxqrFum3MZpjE5mIRMbojD7eZK6upaiDeMp6Zz982VskRcXNOUhjhZ/HjyURRGm0tyiuYmqrGMTEn4aZiXtsVQTRPrXTNc1k1VI6IOPFuZ2oF9Ab/ADWnxK7brptRR7U8UV+z6xaknOLUcrQ80zGSB9j3GvLX2Lm36W1SxXb+xXKf7uBGNqp2crzRGdtYyoc6SeR8QbFLNu4ye6LgENvxy+PJWOut3L0UTZriMU/5RH7s6omYjDbMLxeOoa5zBIzJ7wkjkjPxs4C/yVNe096iqN05z85/4a5iVdNtXTgkGOpdY8RTTFp+Hd1W+nR6iI4Vx/3x/uy2z1fGx2HTQmpfO7MKiYyRXLi4RkXaC1wuywIGXlZZ+KXqLk0U0zmaYxP1K5jhDY1UtYnuNj2Y+7f+/wD0C9V/0/8AyKv9X7Q6LXJcq+bBAQEHPvbBizxTRYfT61GKSbkce5FpvX6fFo+DndFHIZUlFFT07KRjWiGGMNIIFiMtjfrcEk+LiqrUXJ3O/T2sxmfo5VWYTG3eywSSUkHfcGMILA3W5AeDlvqbDTVY2783KomaYmf1dN61FunbTVMR79DYTAcVraGLsfZ6amidK1ksubeSZ5Mz3AWcHWPdvYe6QrGvTW66t1UZV9Gprop20zwb5QeyFsmU4lW1FZY3dE07qB3gQO8fiCPks6LVFH4YaqrldXOXTKeFsbGsYMrWANaBwaGiwH0Wxg9EBAQEGt7S/eN+BVN45/TR9Ya7vJTryDnEBBN1AKRCAgIJUApC6jgIUibqBCkTdQIUiUEICAgm6jgCBdBCkEBPcbHsx92/9/8A2her8A/kVfX9odFrkuVetggIPl7gBcmwGpJ4BByDZKr/ACri1Vi0gvT0gNPRg5rHX3xfgS06jzT0Wi/XtpZ26ZqnEM7aavNt009+XV5/C3n9eHwJVJVMzPFd2aYpp3dGuYZgbsXqhSNuKKnc01kguM1u82BjrWJJyk9B4ixtNJY2xulW6q9uqw7hSUzIo2xxtDI42hrWtFmta0WAA5ABdzjeyAgICAgIKvHKAytBb7zeHitN+xTftzbr5SiYyoI6Zwvnjffw4LzFfgV+KvuzEw0+VL73Hlyeix9D1Px3R5Um48uT0T0PU/Hc8qTceXJ6J6HqfjunypNx5cnonoep+O6PKk3Hlyeieh6n47nlSbjy5PRPQ9T8dzypNx5cnonoep+O55Um48uT0T0PU/Hc8qTceXJ6J6HqfjueVJuPLk9E9D1Px3PKk3Hlyeieh6n47nlSbjy5PRPQ9T8dzypNx5cnonoep+O55Um48uT0T0PU/HdPlSbjy5PRPQ9T8d0eVJuPLk9E9D1Px3PKk3Hlyeieh6n47nlSbjy5PRPQ9T8dzypNx5cnonoep+O55Um48uT0T0PU/Hc8qTceXJ6J6HqfjueVJuPLk9E9D1Px3PKk3Hlyeieh6n47nlSbjy5PRPQ9T8dzypesFLc2Ebr/ALVrBZ0eB35n70xCYtdWw4fS7pmX5n4lek0umo09uLdLdEYjDKXQkQEHPfbBjkjKePD6W7qvE3GJoGa7I/8AMdccOIHwLjySZwFDhceFYfFSh1xAzPK78Tzckj5k2HiAqvV3PZ36O3u4tCrKiaaZkMADq6ufZgPuws5vdbg1rR6c7WWvR2N9W6eTp1uoin+HT7OzbJ7OxYdSsp4dbXc959+Z7vee88yfQADkrhTrlAQEBAQEBAQRZAsgWQLIFkCyBZAsgWQLIFkCyBZAsgWQLIFkCyBZAsgWQLIFkCyBZAsglAQEHnUTNjY57yGsY0ucTwaGi5J+SDm+yEHaqmbG6lpBmGSjY4axU4Pc7p4Of7xIJ0cbaOK571zbDZRTNU4hg7Z4kD3HOsNZZjfg1vAHwvr8gqec3K8dV1aiLVua2f7HMBO7kxOdv21cfsQeMVOD3ANNM1s2mhAaVe26IopimFHXXNdUzLpazYiAgICAgICAgICAgICAgICAgICAgICAgICAgICAgICAgICAgICDQ/aRXGeSnwqMkOrTnqSNclNHq8XBu0vcAwHh7yxqnEZTEZllVs7WtDGgMhhbYAWDQGjkBoAALDwVPeu7uHsstPaxx95ctxFj8Rq4qNhIdXy5pD+ip49Te3DQWHI2tzW7QW8zNyWXiNzbEWqX6Ap4RGxrGDK1gDWgcAALAfRWiqeiAgICAgICAgICAgICAgICAgICAgICAgICAgICAgICAgICAgICAg5Jh1W2faLFJgb9miipm635jPbp3mOXLq69tDfp6N1Sdq8TDWGEOAuLyuPCNgFzc8r/AMviqjE1zthdWo2Uzcq5QzPY7gBO9xOZpa+rGSnaQQY6dpGXQ/jytN+BABHFX1qiKKYphRXbk11zVLpyzaxAQEBAQEBAQEBAQEBAQEBAQEBAQEBAQEBAQEBAQEBAQEBAQEBB8yPDQSdAAST0A4oPzBhu0UlFNNiDm3ixV1Q9gGro3CoJu8Gw5vtrzXLqKIvRNETxh02KvKmK6o4S3LYbZOfFiKmta6GhJztjcTva7mC88o+f7WnEaqbGlptcfdnqdXVe4Rwjo7bHGGgBoAAAAA0AA4ADkulxvpAQEBAQEBAQEBAQEBAQEBAQEBAQEBAQEBAQEFTi20dPSSxRVMghM+bdueC2Jxba7TKe6068CdUFqCglAQEBAQEBBg4pjEFK3NUzxU7TwMj2szW1sMx1PgEGuH2gRzaUFNWYhe9nxQuZAbX4zzZW2uLXF/mgwse2nxFtLN/weoaXRvawsmp53BzmENJiicXEBx1sOCCp2F9l5YyCTFS2V8DBuqUAGCE9ZLXEr/8A5Bvx0KxiimmZnqymqZiIn2dSa2wsNLLJi+kBAQEBAQEBAQEBAQEBAQEBAQEBAQEBAQEBAQEGPX0Uc8bopmMljeLOY8BzXDxBQai3Zqsw/wD6XUtkphYNoqvO5kY00iqReRgAGjTccUHp/jwU+mJUdXQkAZpN2Z6UX6Twgj6gHwQWdHtrh81hHW0ri4gBu+ja9xPABriCeKCz/KkP6aL/AFs/ugxqzaWjhtvqumizXtnmibmtxtd2qCml9pGH5skUzquS1xHTRSzPdpwGRtug46XF0HyNpq2f/lMMlY0/5lZIymA147oZpOFjwHP5h8twHEqoDtmICmaRrFQRhhBv+sS5nHhyAvdBnYXsNRU7t4IRNNe5mqC6eYnrnkJI+VkGxgIJQEBAQEBAQEBAQEBAQEBAQEBAQEBAQEBAQEBAQEBAQEBAQVtbs/Sz331NTy3ABzxRuNgbgXI6oMH/AAPhv6hR/wDoi/sg9afZGgjvkoqVubjaGLW38PiguIog0WaA0dAAB6IPtAQEBAQEBAQEBAQEBAQEBAQEBAQEBAQEBAQEBAQEBAQEBAQEBAQEBAQEBAQEBAQEBAQEBAQEBAQEBB//2Q=="/>
          <p:cNvSpPr>
            <a:spLocks noChangeAspect="1" noChangeArrowheads="1"/>
          </p:cNvSpPr>
          <p:nvPr/>
        </p:nvSpPr>
        <p:spPr bwMode="auto">
          <a:xfrm>
            <a:off x="155575" y="-1554163"/>
            <a:ext cx="7077075" cy="3238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10 CuadroTexto"/>
          <p:cNvSpPr txBox="1"/>
          <p:nvPr/>
        </p:nvSpPr>
        <p:spPr>
          <a:xfrm>
            <a:off x="1187624" y="609329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accent1">
                    <a:lumMod val="25000"/>
                  </a:schemeClr>
                </a:solidFill>
                <a:latin typeface="Garamond" pitchFamily="18" charset="0"/>
              </a:rPr>
              <a:t>mmgalli@fcjs.unl.edu.ar</a:t>
            </a:r>
            <a:endParaRPr lang="es-AR" dirty="0">
              <a:solidFill>
                <a:schemeClr val="accent1">
                  <a:lumMod val="2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4 Marcador de contenido" descr="http://www.pueblos-espana.org/fotos_originales/4/3/3/0028343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861048"/>
            <a:ext cx="1929432" cy="262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b="1" dirty="0" smtClean="0">
                <a:solidFill>
                  <a:schemeClr val="tx1"/>
                </a:solidFill>
                <a:latin typeface="Garamond" pitchFamily="18" charset="0"/>
              </a:rPr>
              <a:t>Código Civil de 1871: ausencia de normas legales</a:t>
            </a:r>
            <a:endParaRPr lang="es-AR" sz="3600" b="1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95936" y="1981200"/>
            <a:ext cx="4968552" cy="4114800"/>
          </a:xfrm>
        </p:spPr>
        <p:txBody>
          <a:bodyPr/>
          <a:lstStyle/>
          <a:p>
            <a:r>
              <a:rPr lang="es-AR" b="1" dirty="0" smtClean="0">
                <a:solidFill>
                  <a:schemeClr val="tx1">
                    <a:lumMod val="50000"/>
                  </a:schemeClr>
                </a:solidFill>
                <a:latin typeface="Garamond" pitchFamily="18" charset="0"/>
              </a:rPr>
              <a:t>Uso social del apellido del marido a continuación del apellido de soltera, precedido por la preposición “de”</a:t>
            </a:r>
          </a:p>
          <a:p>
            <a:r>
              <a:rPr lang="es-AR" b="1" dirty="0" smtClean="0">
                <a:solidFill>
                  <a:schemeClr val="tx1">
                    <a:lumMod val="50000"/>
                  </a:schemeClr>
                </a:solidFill>
                <a:latin typeface="Garamond" pitchFamily="18" charset="0"/>
              </a:rPr>
              <a:t>Ley 17.711 (1968) reforma art. 17 CC: trascendencia jurídica de la costumbre </a:t>
            </a:r>
            <a:r>
              <a:rPr lang="es-AR" b="1" i="1" dirty="0" smtClean="0">
                <a:solidFill>
                  <a:schemeClr val="tx1">
                    <a:lumMod val="50000"/>
                  </a:schemeClr>
                </a:solidFill>
                <a:latin typeface="Garamond" pitchFamily="18" charset="0"/>
              </a:rPr>
              <a:t>“</a:t>
            </a:r>
            <a:r>
              <a:rPr lang="es-AR" b="1" i="1" dirty="0" err="1" smtClean="0">
                <a:solidFill>
                  <a:schemeClr val="tx1">
                    <a:lumMod val="50000"/>
                  </a:schemeClr>
                </a:solidFill>
                <a:latin typeface="Garamond" pitchFamily="18" charset="0"/>
              </a:rPr>
              <a:t>praeter</a:t>
            </a:r>
            <a:r>
              <a:rPr lang="es-AR" b="1" i="1" dirty="0" smtClean="0">
                <a:solidFill>
                  <a:schemeClr val="tx1">
                    <a:lumMod val="50000"/>
                  </a:schemeClr>
                </a:solidFill>
                <a:latin typeface="Garamond" pitchFamily="18" charset="0"/>
              </a:rPr>
              <a:t> </a:t>
            </a:r>
            <a:r>
              <a:rPr lang="es-AR" b="1" i="1" dirty="0" err="1" smtClean="0">
                <a:solidFill>
                  <a:schemeClr val="tx1">
                    <a:lumMod val="50000"/>
                  </a:schemeClr>
                </a:solidFill>
                <a:latin typeface="Garamond" pitchFamily="18" charset="0"/>
              </a:rPr>
              <a:t>legem</a:t>
            </a:r>
            <a:r>
              <a:rPr lang="es-AR" b="1" i="1" dirty="0" smtClean="0">
                <a:solidFill>
                  <a:schemeClr val="tx1">
                    <a:lumMod val="50000"/>
                  </a:schemeClr>
                </a:solidFill>
                <a:latin typeface="Garamond" pitchFamily="18" charset="0"/>
              </a:rPr>
              <a:t>”</a:t>
            </a:r>
            <a:endParaRPr lang="es-AR" b="1" dirty="0">
              <a:solidFill>
                <a:schemeClr val="tx1">
                  <a:lumMod val="50000"/>
                </a:schemeClr>
              </a:solidFill>
              <a:latin typeface="Garamond" pitchFamily="18" charset="0"/>
            </a:endParaRPr>
          </a:p>
        </p:txBody>
      </p:sp>
      <p:pic>
        <p:nvPicPr>
          <p:cNvPr id="6" name="4 Marcador de contenido" descr="http://pictures2.todocoleccion.net/tc/2011/06/18/2757570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268760"/>
            <a:ext cx="1485709" cy="303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Ley 18.248 del Nombre (1969)</a:t>
            </a:r>
            <a:endParaRPr lang="es-AR" sz="3600" b="1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67944" y="1700808"/>
            <a:ext cx="4783832" cy="4323184"/>
          </a:xfrm>
        </p:spPr>
        <p:txBody>
          <a:bodyPr/>
          <a:lstStyle/>
          <a:p>
            <a:r>
              <a:rPr lang="es-AR" b="1" dirty="0" smtClean="0">
                <a:latin typeface="Garamond" pitchFamily="18" charset="0"/>
              </a:rPr>
              <a:t>Art. 8: Uso del apellido marital como deber jurídico</a:t>
            </a:r>
          </a:p>
          <a:p>
            <a:r>
              <a:rPr lang="es-AR" b="1" dirty="0" smtClean="0">
                <a:latin typeface="Garamond" pitchFamily="18" charset="0"/>
              </a:rPr>
              <a:t>Facultad de usar sólo el apellido de soltera para el ejercicio del comercio, industria o profesión si era conocida así en dichos ámbitos</a:t>
            </a:r>
            <a:endParaRPr lang="es-AR" b="1" dirty="0">
              <a:latin typeface="Garamond" pitchFamily="18" charset="0"/>
            </a:endParaRPr>
          </a:p>
        </p:txBody>
      </p:sp>
      <p:pic>
        <p:nvPicPr>
          <p:cNvPr id="6" name="Picture 2" descr="http://4.bp.blogspot.com/-EE5u-5urmPM/ToZDVlZvyRI/AAAAAAAAAZs/CU_WpA27B_8/s640/1970+07+14+Matrimonio+Catolico+Ya+matrimoni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2681049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Convención sobre eliminación de todas las formas de discriminación contra la mujer</a:t>
            </a:r>
            <a:endParaRPr lang="es-AR" sz="3600" b="1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67944" y="2204864"/>
            <a:ext cx="4999856" cy="3891136"/>
          </a:xfrm>
        </p:spPr>
        <p:txBody>
          <a:bodyPr/>
          <a:lstStyle/>
          <a:p>
            <a:r>
              <a:rPr lang="es-AR" b="1" dirty="0" smtClean="0">
                <a:latin typeface="Garamond" pitchFamily="18" charset="0"/>
              </a:rPr>
              <a:t>Ratificada por Ley 23.179 (1985)</a:t>
            </a:r>
          </a:p>
          <a:p>
            <a:r>
              <a:rPr lang="es-AR" b="1" dirty="0" smtClean="0">
                <a:latin typeface="Garamond" pitchFamily="18" charset="0"/>
              </a:rPr>
              <a:t>Impacto del art. 16: </a:t>
            </a:r>
            <a:r>
              <a:rPr lang="es-AR" b="1" i="1" dirty="0" smtClean="0">
                <a:latin typeface="Garamond" pitchFamily="18" charset="0"/>
              </a:rPr>
              <a:t>“… los mismos derechos personales como marido y mujer, entre ellos el derecho a elegir apellido, profesión y ocupación”</a:t>
            </a:r>
            <a:r>
              <a:rPr lang="es-AR" b="1" dirty="0" smtClean="0">
                <a:latin typeface="Garamond" pitchFamily="18" charset="0"/>
              </a:rPr>
              <a:t> </a:t>
            </a:r>
            <a:endParaRPr lang="es-AR" dirty="0">
              <a:latin typeface="Garamond" pitchFamily="18" charset="0"/>
            </a:endParaRPr>
          </a:p>
        </p:txBody>
      </p:sp>
      <p:pic>
        <p:nvPicPr>
          <p:cNvPr id="6" name="Picture 2" descr="https://encrypted-tbn2.gstatic.com/images?q=tbn:ANd9GcRUGTGY9VAwj7I0-SQP7JsxH0s_MMsdfyYNOBYZBaHyx0Ujqg35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1" y="2204864"/>
            <a:ext cx="2849567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b="1" dirty="0" smtClean="0">
                <a:solidFill>
                  <a:schemeClr val="accent4"/>
                </a:solidFill>
                <a:latin typeface="Garamond" pitchFamily="18" charset="0"/>
              </a:rPr>
              <a:t>Ley 18.248 </a:t>
            </a:r>
            <a:r>
              <a:rPr lang="es-AR" sz="3600" b="1" dirty="0" err="1" smtClean="0">
                <a:solidFill>
                  <a:schemeClr val="accent4"/>
                </a:solidFill>
                <a:latin typeface="Garamond" pitchFamily="18" charset="0"/>
              </a:rPr>
              <a:t>t.o.</a:t>
            </a:r>
            <a:r>
              <a:rPr lang="es-AR" sz="3600" b="1" dirty="0" smtClean="0">
                <a:solidFill>
                  <a:schemeClr val="accent4"/>
                </a:solidFill>
                <a:latin typeface="Garamond" pitchFamily="18" charset="0"/>
              </a:rPr>
              <a:t> ley 23.515 (1987)</a:t>
            </a:r>
            <a:endParaRPr lang="es-AR" sz="3600" b="1" dirty="0">
              <a:solidFill>
                <a:schemeClr val="accent4"/>
              </a:solidFill>
              <a:latin typeface="Garamond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99992" y="1772816"/>
            <a:ext cx="4279776" cy="4114800"/>
          </a:xfrm>
        </p:spPr>
        <p:txBody>
          <a:bodyPr/>
          <a:lstStyle/>
          <a:p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Es optativo para la mujer casada el uso del apellido marital precedido por la preposición “de” (art. 8)</a:t>
            </a:r>
          </a:p>
          <a:p>
            <a:r>
              <a:rPr lang="es-AR" b="1" dirty="0" smtClean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Soluciones en casos de separación personal y divorcio (art. 9)</a:t>
            </a:r>
            <a:endParaRPr lang="es-AR" b="1" dirty="0">
              <a:solidFill>
                <a:schemeClr val="accent6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22530" name="Picture 2" descr="http://www.diariosurdigital.com.ar/guatrache/wp-content/uploads/2011/01/Casamiento-Claudio-Flatt-y-Luci-Ie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2666070" cy="3554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telam.com.ar/advf/imagenes/2013/05/519650998226e_1004x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1" y="1988840"/>
            <a:ext cx="6067701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b="1" dirty="0" smtClean="0">
                <a:solidFill>
                  <a:schemeClr val="accent4"/>
                </a:solidFill>
                <a:latin typeface="Garamond" pitchFamily="18" charset="0"/>
              </a:rPr>
              <a:t>Ley 18.248 </a:t>
            </a:r>
            <a:r>
              <a:rPr lang="es-AR" sz="3600" b="1" dirty="0" err="1" smtClean="0">
                <a:solidFill>
                  <a:schemeClr val="accent4"/>
                </a:solidFill>
                <a:latin typeface="Garamond" pitchFamily="18" charset="0"/>
              </a:rPr>
              <a:t>t.o.</a:t>
            </a:r>
            <a:r>
              <a:rPr lang="es-AR" sz="3600" b="1" dirty="0" smtClean="0">
                <a:solidFill>
                  <a:schemeClr val="accent4"/>
                </a:solidFill>
                <a:latin typeface="Garamond" pitchFamily="18" charset="0"/>
              </a:rPr>
              <a:t> ley 26.618 (2010)</a:t>
            </a:r>
            <a:endParaRPr lang="es-AR" sz="3600" b="1" dirty="0">
              <a:solidFill>
                <a:schemeClr val="accent4"/>
              </a:solidFill>
              <a:latin typeface="Garamond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20208" y="2276872"/>
            <a:ext cx="4423792" cy="4114800"/>
          </a:xfrm>
        </p:spPr>
        <p:txBody>
          <a:bodyPr/>
          <a:lstStyle/>
          <a:p>
            <a:r>
              <a:rPr lang="es-AR" b="1" dirty="0" smtClean="0">
                <a:latin typeface="Garamond" pitchFamily="18" charset="0"/>
              </a:rPr>
              <a:t>Mantiene solución legal para los matrimonios de mujer y varón</a:t>
            </a:r>
          </a:p>
          <a:p>
            <a:r>
              <a:rPr lang="es-AR" b="1" dirty="0" smtClean="0">
                <a:latin typeface="Garamond" pitchFamily="18" charset="0"/>
              </a:rPr>
              <a:t>Agrega solución diferenciada para matrimonios del mismo sexo: opción de uso del apellido del otro cónyuge</a:t>
            </a:r>
            <a:endParaRPr lang="es-AR" b="1" dirty="0">
              <a:latin typeface="Garamon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b="1" dirty="0" smtClean="0">
                <a:solidFill>
                  <a:schemeClr val="accent4"/>
                </a:solidFill>
                <a:latin typeface="Garamond" pitchFamily="18" charset="0"/>
              </a:rPr>
              <a:t>Nuevo Código Civil y Comercial</a:t>
            </a:r>
            <a:endParaRPr lang="es-AR" sz="3600" b="1" dirty="0">
              <a:solidFill>
                <a:schemeClr val="accent4"/>
              </a:solidFill>
              <a:latin typeface="Garamond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403648" y="1700808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s-AR" dirty="0" smtClean="0">
                <a:latin typeface="Garamond" pitchFamily="18" charset="0"/>
              </a:rPr>
              <a:t>Método:  en el Capítulo 4° “Nombre”, del Título 1° “Persona humana” del Libro Primero “Parte General”</a:t>
            </a:r>
          </a:p>
          <a:p>
            <a:pPr algn="ctr">
              <a:buFont typeface="Wingdings" pitchFamily="2" charset="2"/>
              <a:buChar char="§"/>
            </a:pPr>
            <a:endParaRPr lang="es-AR" dirty="0" smtClean="0">
              <a:latin typeface="Garamond" pitchFamily="18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es-AR" dirty="0" smtClean="0">
                <a:latin typeface="Garamond" pitchFamily="18" charset="0"/>
              </a:rPr>
              <a:t>“Artículo 67. Cónyuges: </a:t>
            </a:r>
            <a:r>
              <a:rPr lang="es-AR" i="1" dirty="0" smtClean="0">
                <a:latin typeface="Garamond" pitchFamily="18" charset="0"/>
              </a:rPr>
              <a:t>Cualquiera de los cónyuges puede optar por usar el apellido del otro, con la preposición “de” o sin ella. </a:t>
            </a:r>
            <a:r>
              <a:rPr lang="es-AR" dirty="0" smtClean="0">
                <a:latin typeface="Garamond" pitchFamily="18" charset="0"/>
              </a:rPr>
              <a:t>La persona divorciada o cuyo matrimonio ha sido declarado nulo no puede usar el apellido del otro, excepto que, por motivos razonables, el juez la autorice a conservarlo. El cónyuge viudo puede seguir usando el apellido del otro cónyuge mientras no contraiga nuevas nupcias, ni constituya unión </a:t>
            </a:r>
            <a:r>
              <a:rPr lang="es-AR" dirty="0" err="1" smtClean="0">
                <a:latin typeface="Garamond" pitchFamily="18" charset="0"/>
              </a:rPr>
              <a:t>convivencial</a:t>
            </a:r>
            <a:r>
              <a:rPr lang="es-AR" dirty="0" smtClean="0">
                <a:latin typeface="Garamond" pitchFamily="18" charset="0"/>
              </a:rPr>
              <a:t>”</a:t>
            </a:r>
            <a:endParaRPr lang="es-AR" i="1" dirty="0" smtClean="0">
              <a:latin typeface="Garamond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40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NOMBRE DE LOS HIJOS</a:t>
            </a:r>
            <a:endParaRPr lang="es-AR" sz="4000" b="1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79712" y="2060848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accent4"/>
                </a:solidFill>
                <a:latin typeface="Garamond" pitchFamily="18" charset="0"/>
              </a:rPr>
              <a:t>EVOLUCIÓN LEGAL IMPULSADA POR TRES GRANDES CAMBIOS:</a:t>
            </a:r>
          </a:p>
          <a:p>
            <a:pPr algn="ctr"/>
            <a:endParaRPr lang="es-AR" dirty="0" smtClean="0">
              <a:solidFill>
                <a:schemeClr val="accent4"/>
              </a:solidFill>
              <a:latin typeface="Garamond" pitchFamily="18" charset="0"/>
            </a:endParaRPr>
          </a:p>
          <a:p>
            <a:pPr algn="ctr"/>
            <a:r>
              <a:rPr lang="es-AR" dirty="0" smtClean="0">
                <a:solidFill>
                  <a:schemeClr val="accent4"/>
                </a:solidFill>
                <a:latin typeface="Garamond" pitchFamily="18" charset="0"/>
              </a:rPr>
              <a:t>    Igualdad de derechos de los hijos matrimoniales y extramatrimoniales</a:t>
            </a:r>
          </a:p>
          <a:p>
            <a:pPr algn="ctr"/>
            <a:endParaRPr lang="es-AR" dirty="0" smtClean="0">
              <a:solidFill>
                <a:schemeClr val="accent4"/>
              </a:solidFill>
              <a:latin typeface="Garamond" pitchFamily="18" charset="0"/>
            </a:endParaRPr>
          </a:p>
          <a:p>
            <a:pPr algn="ctr"/>
            <a:r>
              <a:rPr lang="es-AR" dirty="0" smtClean="0">
                <a:solidFill>
                  <a:schemeClr val="accent4"/>
                </a:solidFill>
                <a:latin typeface="Garamond" pitchFamily="18" charset="0"/>
              </a:rPr>
              <a:t>Incorporación de la Filiación adoptiva</a:t>
            </a:r>
          </a:p>
          <a:p>
            <a:pPr algn="ctr"/>
            <a:endParaRPr lang="es-AR" dirty="0" smtClean="0">
              <a:solidFill>
                <a:schemeClr val="accent4"/>
              </a:solidFill>
              <a:latin typeface="Garamond" pitchFamily="18" charset="0"/>
            </a:endParaRPr>
          </a:p>
          <a:p>
            <a:pPr algn="ctr"/>
            <a:r>
              <a:rPr lang="es-AR" dirty="0" smtClean="0">
                <a:solidFill>
                  <a:schemeClr val="accent4"/>
                </a:solidFill>
                <a:latin typeface="Garamond" pitchFamily="18" charset="0"/>
              </a:rPr>
              <a:t>Admisión del matrimonio de personas del mismo sexo</a:t>
            </a:r>
            <a:endParaRPr lang="es-AR" dirty="0">
              <a:solidFill>
                <a:schemeClr val="accent4"/>
              </a:solidFill>
              <a:latin typeface="Garamond" pitchFamily="18" charset="0"/>
            </a:endParaRPr>
          </a:p>
        </p:txBody>
      </p:sp>
      <p:sp>
        <p:nvSpPr>
          <p:cNvPr id="5" name="4 Flecha a la derecha con bandas"/>
          <p:cNvSpPr/>
          <p:nvPr/>
        </p:nvSpPr>
        <p:spPr bwMode="auto">
          <a:xfrm>
            <a:off x="1835696" y="3212976"/>
            <a:ext cx="978408" cy="48463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 Flecha a la derecha con bandas"/>
          <p:cNvSpPr/>
          <p:nvPr/>
        </p:nvSpPr>
        <p:spPr bwMode="auto">
          <a:xfrm>
            <a:off x="1547664" y="4221088"/>
            <a:ext cx="978408" cy="48463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6 Flecha a la derecha con bandas"/>
          <p:cNvSpPr/>
          <p:nvPr/>
        </p:nvSpPr>
        <p:spPr bwMode="auto">
          <a:xfrm>
            <a:off x="1259632" y="5085184"/>
            <a:ext cx="978408" cy="484632"/>
          </a:xfrm>
          <a:prstGeom prst="strip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s-A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True"/>
  <p:tag name="HOTSPOTTYPE" val="DefinedInNavigator"/>
  <p:tag name="BRANCHTO" val="262"/>
</p:tagLst>
</file>

<file path=ppt/theme/theme1.xml><?xml version="1.0" encoding="utf-8"?>
<a:theme xmlns:a="http://schemas.openxmlformats.org/drawingml/2006/main" name="Rosado">
  <a:themeElements>
    <a:clrScheme name="Rosado 2">
      <a:dk1>
        <a:srgbClr val="660066"/>
      </a:dk1>
      <a:lt1>
        <a:srgbClr val="FFFFFF"/>
      </a:lt1>
      <a:dk2>
        <a:srgbClr val="FF00FF"/>
      </a:dk2>
      <a:lt2>
        <a:srgbClr val="FFCC99"/>
      </a:lt2>
      <a:accent1>
        <a:srgbClr val="99FF99"/>
      </a:accent1>
      <a:accent2>
        <a:srgbClr val="CC66FF"/>
      </a:accent2>
      <a:accent3>
        <a:srgbClr val="FFFFFF"/>
      </a:accent3>
      <a:accent4>
        <a:srgbClr val="560056"/>
      </a:accent4>
      <a:accent5>
        <a:srgbClr val="CAFFCA"/>
      </a:accent5>
      <a:accent6>
        <a:srgbClr val="B95CE7"/>
      </a:accent6>
      <a:hlink>
        <a:srgbClr val="FF99CC"/>
      </a:hlink>
      <a:folHlink>
        <a:srgbClr val="006600"/>
      </a:folHlink>
    </a:clrScheme>
    <a:fontScheme name="Rosado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osado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sado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ado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ado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Office\Plantillas\Diseños de presentaciones\ROSADO.POT</Template>
  <TotalTime>1060</TotalTime>
  <Words>1199</Words>
  <Application>Microsoft Office PowerPoint</Application>
  <PresentationFormat>Presentación en pantalla (4:3)</PresentationFormat>
  <Paragraphs>116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Rosado</vt:lpstr>
      <vt:lpstr>Diapositiva 1</vt:lpstr>
      <vt:lpstr>NOMBRE DE LOS CÓNYUGES</vt:lpstr>
      <vt:lpstr>Código Civil de 1871: ausencia de normas legales</vt:lpstr>
      <vt:lpstr>Ley 18.248 del Nombre (1969)</vt:lpstr>
      <vt:lpstr>Convención sobre eliminación de todas las formas de discriminación contra la mujer</vt:lpstr>
      <vt:lpstr>Ley 18.248 t.o. ley 23.515 (1987)</vt:lpstr>
      <vt:lpstr>Ley 18.248 t.o. ley 26.618 (2010)</vt:lpstr>
      <vt:lpstr>Nuevo Código Civil y Comercial</vt:lpstr>
      <vt:lpstr>NOMBRE DE LOS HIJOS</vt:lpstr>
      <vt:lpstr>Código Civil de 1871</vt:lpstr>
      <vt:lpstr>Ley del Nombre 18.248 de 1969</vt:lpstr>
      <vt:lpstr>Ley 18.248 de 1969</vt:lpstr>
      <vt:lpstr>Ley 18.248 de 1969</vt:lpstr>
      <vt:lpstr>Modificaciones en el régimen de Adopción  Código Civil t.o. Ley 24.779 de 1997. Reforma de la Ley 26.618 de 2010 </vt:lpstr>
      <vt:lpstr>Nombre de los hijos por naturaleza o TRHA en el nuevo Código Regulado en el Libro Primero, arts. 64 a 66</vt:lpstr>
      <vt:lpstr>Nombre de los hijos por naturaleza o TRHA en el nuevo Código Regulado en el Libro Primero, arts. 64 a</vt:lpstr>
      <vt:lpstr>Casos especiales</vt:lpstr>
      <vt:lpstr>Nombre de los hijos adoptivos en el nuevo Código Regulado en el Libro  Segundo, arts. 626 y 627</vt:lpstr>
      <vt:lpstr>Nombre de los hijos adoptivos en el nuevo Código Regulado en el Libro  Segundo, arts. 626 y 627</vt:lpstr>
      <vt:lpstr>Nombre de los hijos adoptivos en el nuevo Código Regulado en el Libro  Segundo, arts. 626 y 627</vt:lpstr>
      <vt:lpstr>Diapositiva 21</vt:lpstr>
    </vt:vector>
  </TitlesOfParts>
  <Company>Organización Desconocida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DEREDHO DE FAMILIA</dc:title>
  <dc:creator>pito</dc:creator>
  <cp:lastModifiedBy>Malena</cp:lastModifiedBy>
  <cp:revision>48</cp:revision>
  <dcterms:created xsi:type="dcterms:W3CDTF">2005-03-21T13:22:21Z</dcterms:created>
  <dcterms:modified xsi:type="dcterms:W3CDTF">2018-03-19T13:57:48Z</dcterms:modified>
</cp:coreProperties>
</file>