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2" r:id="rId3"/>
    <p:sldId id="283" r:id="rId4"/>
    <p:sldId id="280" r:id="rId5"/>
    <p:sldId id="284" r:id="rId6"/>
    <p:sldId id="265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63" r:id="rId15"/>
    <p:sldId id="273" r:id="rId16"/>
    <p:sldId id="275" r:id="rId17"/>
    <p:sldId id="279" r:id="rId1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15/04/2017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15/04/2017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15/04/2017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15/04/2017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15/04/2017</a:t>
            </a:fld>
            <a:endParaRPr lang="es-ES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15/04/2017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15/04/2017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15/04/2017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A847CFC-816F-41D0-AAC0-9BF4FEBC753E}" type="datetimeFigureOut">
              <a:rPr lang="es-ES" smtClean="0"/>
              <a:pPr/>
              <a:t>15/04/2017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15/04/2017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438400" y="6172200"/>
            <a:ext cx="6705600" cy="685800"/>
          </a:xfrm>
        </p:spPr>
        <p:txBody>
          <a:bodyPr>
            <a:normAutofit/>
          </a:bodyPr>
          <a:lstStyle/>
          <a:p>
            <a:pPr algn="ctr"/>
            <a:r>
              <a:rPr lang="es-AR" b="1" dirty="0" err="1" smtClean="0">
                <a:latin typeface="Garamond" pitchFamily="18" charset="0"/>
              </a:rPr>
              <a:t>Abog</a:t>
            </a:r>
            <a:r>
              <a:rPr lang="es-AR" b="1" dirty="0" smtClean="0">
                <a:latin typeface="Garamond" pitchFamily="18" charset="0"/>
              </a:rPr>
              <a:t>. MARÍA MAGDALENA GALLI FIANT</a:t>
            </a:r>
          </a:p>
          <a:p>
            <a:endParaRPr lang="es-AR" dirty="0"/>
          </a:p>
        </p:txBody>
      </p:sp>
      <p:sp>
        <p:nvSpPr>
          <p:cNvPr id="6" name="5 CuadroTexto"/>
          <p:cNvSpPr txBox="1"/>
          <p:nvPr/>
        </p:nvSpPr>
        <p:spPr>
          <a:xfrm>
            <a:off x="0" y="6093296"/>
            <a:ext cx="2195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latin typeface="Garamond" pitchFamily="18" charset="0"/>
              </a:rPr>
              <a:t>Vigencia: 1° de agosto de 2015</a:t>
            </a:r>
          </a:p>
          <a:p>
            <a:endParaRPr lang="es-AR" dirty="0"/>
          </a:p>
        </p:txBody>
      </p:sp>
      <p:sp>
        <p:nvSpPr>
          <p:cNvPr id="7" name="6 Título"/>
          <p:cNvSpPr>
            <a:spLocks noGrp="1"/>
          </p:cNvSpPr>
          <p:nvPr>
            <p:ph type="ctrTitle"/>
          </p:nvPr>
        </p:nvSpPr>
        <p:spPr>
          <a:xfrm>
            <a:off x="1187624" y="620688"/>
            <a:ext cx="7773144" cy="2376264"/>
          </a:xfrm>
        </p:spPr>
        <p:txBody>
          <a:bodyPr>
            <a:normAutofit fontScale="90000"/>
          </a:bodyPr>
          <a:lstStyle/>
          <a:p>
            <a:pPr algn="r"/>
            <a:r>
              <a:rPr lang="es-AR" b="1" dirty="0" smtClean="0">
                <a:latin typeface="Garamond" pitchFamily="18" charset="0"/>
              </a:rPr>
              <a:t/>
            </a:r>
            <a:br>
              <a:rPr lang="es-AR" b="1" dirty="0" smtClean="0">
                <a:latin typeface="Garamond" pitchFamily="18" charset="0"/>
              </a:rPr>
            </a:br>
            <a:r>
              <a:rPr lang="es-AR" b="1" dirty="0" smtClean="0">
                <a:latin typeface="Garamond" pitchFamily="18" charset="0"/>
              </a:rPr>
              <a:t/>
            </a:r>
            <a:br>
              <a:rPr lang="es-AR" b="1" dirty="0" smtClean="0">
                <a:latin typeface="Garamond" pitchFamily="18" charset="0"/>
              </a:rPr>
            </a:br>
            <a:r>
              <a:rPr lang="es-AR" b="1" dirty="0" smtClean="0">
                <a:latin typeface="Garamond" pitchFamily="18" charset="0"/>
              </a:rPr>
              <a:t/>
            </a:r>
            <a:br>
              <a:rPr lang="es-AR" b="1" dirty="0" smtClean="0">
                <a:latin typeface="Garamond" pitchFamily="18" charset="0"/>
              </a:rPr>
            </a:br>
            <a:r>
              <a:rPr lang="es-AR" b="1" dirty="0" smtClean="0">
                <a:latin typeface="Garamond" pitchFamily="18" charset="0"/>
              </a:rPr>
              <a:t/>
            </a:r>
            <a:br>
              <a:rPr lang="es-AR" b="1" dirty="0" smtClean="0">
                <a:latin typeface="Garamond" pitchFamily="18" charset="0"/>
              </a:rPr>
            </a:br>
            <a:r>
              <a:rPr lang="es-AR" b="1" dirty="0" smtClean="0">
                <a:latin typeface="Garamond" pitchFamily="18" charset="0"/>
              </a:rPr>
              <a:t/>
            </a:r>
            <a:br>
              <a:rPr lang="es-AR" b="1" dirty="0" smtClean="0">
                <a:latin typeface="Garamond" pitchFamily="18" charset="0"/>
              </a:rPr>
            </a:br>
            <a:r>
              <a:rPr lang="es-AR" b="1" dirty="0" smtClean="0">
                <a:latin typeface="Garamond" pitchFamily="18" charset="0"/>
              </a:rPr>
              <a:t/>
            </a:r>
            <a:br>
              <a:rPr lang="es-AR" b="1" dirty="0" smtClean="0">
                <a:latin typeface="Garamond" pitchFamily="18" charset="0"/>
              </a:rPr>
            </a:br>
            <a:r>
              <a:rPr lang="es-AR" b="1" dirty="0" smtClean="0">
                <a:latin typeface="Garamond" pitchFamily="18" charset="0"/>
              </a:rPr>
              <a:t/>
            </a:r>
            <a:br>
              <a:rPr lang="es-AR" b="1" dirty="0" smtClean="0">
                <a:latin typeface="Garamond" pitchFamily="18" charset="0"/>
              </a:rPr>
            </a:br>
            <a:r>
              <a:rPr lang="es-AR" b="1" dirty="0" smtClean="0">
                <a:latin typeface="Garamond" pitchFamily="18" charset="0"/>
              </a:rPr>
              <a:t/>
            </a:r>
            <a:br>
              <a:rPr lang="es-AR" b="1" dirty="0" smtClean="0">
                <a:latin typeface="Garamond" pitchFamily="18" charset="0"/>
              </a:rPr>
            </a:br>
            <a:r>
              <a:rPr lang="es-AR" b="1" dirty="0" smtClean="0">
                <a:latin typeface="Garamond" pitchFamily="18" charset="0"/>
              </a:rPr>
              <a:t/>
            </a:r>
            <a:br>
              <a:rPr lang="es-AR" b="1" dirty="0" smtClean="0">
                <a:latin typeface="Garamond" pitchFamily="18" charset="0"/>
              </a:rPr>
            </a:br>
            <a:r>
              <a:rPr lang="es-AR" b="1" dirty="0" smtClean="0">
                <a:latin typeface="Garamond" pitchFamily="18" charset="0"/>
              </a:rPr>
              <a:t/>
            </a:r>
            <a:br>
              <a:rPr lang="es-AR" b="1" dirty="0" smtClean="0">
                <a:latin typeface="Garamond" pitchFamily="18" charset="0"/>
              </a:rPr>
            </a:br>
            <a:r>
              <a:rPr lang="es-AR" b="1" dirty="0" smtClean="0">
                <a:latin typeface="Garamond" pitchFamily="18" charset="0"/>
              </a:rPr>
              <a:t>RÉGIMEN PATRIMONIAL MATRIMONIAL ARGENTINO</a:t>
            </a:r>
            <a:br>
              <a:rPr lang="es-AR" b="1" dirty="0" smtClean="0">
                <a:latin typeface="Garamond" pitchFamily="18" charset="0"/>
              </a:rPr>
            </a:br>
            <a:r>
              <a:rPr lang="es-AR" sz="2800" b="1" dirty="0" smtClean="0">
                <a:latin typeface="Garamond" pitchFamily="18" charset="0"/>
              </a:rPr>
              <a:t>en el código civil y comercial</a:t>
            </a:r>
            <a:r>
              <a:rPr lang="es-AR" b="1" dirty="0" smtClean="0">
                <a:latin typeface="Garamond" pitchFamily="18" charset="0"/>
              </a:rPr>
              <a:t/>
            </a:r>
            <a:br>
              <a:rPr lang="es-AR" b="1" dirty="0" smtClean="0">
                <a:latin typeface="Garamond" pitchFamily="18" charset="0"/>
              </a:rPr>
            </a:br>
            <a:endParaRPr lang="es-AR" dirty="0"/>
          </a:p>
        </p:txBody>
      </p:sp>
      <p:pic>
        <p:nvPicPr>
          <p:cNvPr id="8" name="7 Imagen" descr="https://encrypted-tbn3.gstatic.com/images?q=tbn:ANd9GcRRrMFFKMCtS5v_MtDPjkTEiYGW0B-ZTZCM6sV5R9rhg2OI2YdX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276872"/>
            <a:ext cx="3528392" cy="292797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AR" sz="3600" dirty="0" smtClean="0"/>
              <a:t>PROTECCIÓN DE LA VIVIENDA FAMILIAR Y SUS MUEBLES INDISPENSABLES</a:t>
            </a:r>
            <a:endParaRPr lang="es-AR" sz="3600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772744"/>
          </a:xfrm>
        </p:spPr>
        <p:txBody>
          <a:bodyPr>
            <a:normAutofit lnSpcReduction="10000"/>
          </a:bodyPr>
          <a:lstStyle/>
          <a:p>
            <a:r>
              <a:rPr lang="es-AR" sz="2800" dirty="0" smtClean="0"/>
              <a:t>Restricciones a las facultades del titular: </a:t>
            </a:r>
            <a:r>
              <a:rPr lang="es-AR" sz="1800" dirty="0" smtClean="0"/>
              <a:t>requiere el asentimiento del cónyuge para disponer de los derechos sobre la vivienda y sus muebles indispensables, y para transportar éstos. Asentimiento para cada acto en particular. Se suple con la autorización judicial en caso de ausencia, incapacidad, capacidad restringida, impedimento transitorio o negativa injustificada.</a:t>
            </a:r>
          </a:p>
          <a:p>
            <a:pPr>
              <a:buNone/>
            </a:pPr>
            <a:r>
              <a:rPr lang="es-AR" sz="1800" dirty="0" smtClean="0"/>
              <a:t>	Acto otorgado sin asentimiento: anulable a instancias del cónyuge, dentro de los seis meses de haberlo conocido y no más allá de seis meses desde la extinción del régimen</a:t>
            </a:r>
          </a:p>
          <a:p>
            <a:pPr>
              <a:buFont typeface="Wingdings" pitchFamily="2" charset="2"/>
              <a:buChar char="q"/>
            </a:pPr>
            <a:r>
              <a:rPr lang="es-AR" sz="1800" dirty="0" smtClean="0"/>
              <a:t> </a:t>
            </a:r>
            <a:r>
              <a:rPr lang="es-AR" sz="2800" dirty="0" smtClean="0"/>
              <a:t>Restricciones a la agresión de terceros:</a:t>
            </a:r>
          </a:p>
          <a:p>
            <a:pPr>
              <a:buNone/>
            </a:pPr>
            <a:r>
              <a:rPr lang="es-AR" sz="1800" dirty="0" smtClean="0"/>
              <a:t>	Vivienda no puede ser ejecutada por deudas posteriores al matrimonio, salvo las contraídas conjuntamente o por uno con el asentimiento del otro</a:t>
            </a:r>
          </a:p>
          <a:p>
            <a:pPr>
              <a:buNone/>
            </a:pPr>
            <a:r>
              <a:rPr lang="es-AR" sz="1800" dirty="0" smtClean="0"/>
              <a:t>Arts. 456 a 458</a:t>
            </a:r>
            <a:endParaRPr lang="es-AR" sz="1800" dirty="0"/>
          </a:p>
        </p:txBody>
      </p:sp>
      <p:pic>
        <p:nvPicPr>
          <p:cNvPr id="30722" name="Picture 2" descr="Resultado de imagen para sustento famili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204864"/>
            <a:ext cx="1981200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AR" sz="3600" dirty="0" smtClean="0"/>
              <a:t>ACTUACIÓN EN REPRESENTACIÓN DEL CÓNYUGE </a:t>
            </a:r>
            <a:endParaRPr lang="es-AR" sz="3600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>
          <a:xfrm>
            <a:off x="395536" y="1772816"/>
            <a:ext cx="6400800" cy="4772744"/>
          </a:xfrm>
        </p:spPr>
        <p:txBody>
          <a:bodyPr>
            <a:normAutofit fontScale="92500" lnSpcReduction="10000"/>
          </a:bodyPr>
          <a:lstStyle/>
          <a:p>
            <a:r>
              <a:rPr lang="es-AR" sz="2800" dirty="0" smtClean="0"/>
              <a:t>Mandato entre cónyuges</a:t>
            </a:r>
          </a:p>
          <a:p>
            <a:r>
              <a:rPr lang="es-AR" sz="1800" dirty="0" smtClean="0"/>
              <a:t>Uno puede otorgar mandato al otro para ejercer facultades que le corresponden dentro del régimen patrimonial, pero no para darse a sí mismo asentimiento</a:t>
            </a:r>
          </a:p>
          <a:p>
            <a:r>
              <a:rPr lang="es-AR" sz="1800" dirty="0" smtClean="0"/>
              <a:t>Mandato revocable sin limitaciones</a:t>
            </a:r>
          </a:p>
          <a:p>
            <a:r>
              <a:rPr lang="es-AR" sz="1800" dirty="0" smtClean="0"/>
              <a:t>Mandatario no está obligado a rendir cuentas de frutos y rentas percibidos, salvo convención en contrario</a:t>
            </a:r>
          </a:p>
          <a:p>
            <a:r>
              <a:rPr lang="es-AR" sz="2800" dirty="0" smtClean="0"/>
              <a:t>Cónyuge ausente o transitoriamente impedido de expresar su voluntad</a:t>
            </a:r>
          </a:p>
          <a:p>
            <a:r>
              <a:rPr lang="es-AR" sz="1800" dirty="0" smtClean="0"/>
              <a:t>Autorización judicial al otro cónyuge para representarlo, sea en modo general o para ciertos actos en particular</a:t>
            </a:r>
          </a:p>
          <a:p>
            <a:r>
              <a:rPr lang="es-AR" sz="2800" dirty="0" smtClean="0"/>
              <a:t>Si no hay mandato o autorización judicial</a:t>
            </a:r>
          </a:p>
          <a:p>
            <a:r>
              <a:rPr lang="es-AR" sz="1800" dirty="0" smtClean="0"/>
              <a:t>Se aplican normas del mandato tácito o la gestión de negocios</a:t>
            </a:r>
          </a:p>
          <a:p>
            <a:pPr>
              <a:buNone/>
            </a:pPr>
            <a:r>
              <a:rPr lang="es-AR" sz="1800" dirty="0" smtClean="0"/>
              <a:t>Arts. 459 y 460</a:t>
            </a:r>
          </a:p>
          <a:p>
            <a:endParaRPr lang="es-AR" sz="1800" dirty="0"/>
          </a:p>
        </p:txBody>
      </p:sp>
      <p:pic>
        <p:nvPicPr>
          <p:cNvPr id="29698" name="Picture 2" descr="Resultado de imagen para sustento famili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34" y="2996952"/>
            <a:ext cx="2397265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AR" sz="3600" dirty="0" smtClean="0"/>
              <a:t>RESPONSABILIDAD SOLIDARIA</a:t>
            </a:r>
            <a:endParaRPr lang="es-AR" sz="3600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772744"/>
          </a:xfrm>
        </p:spPr>
        <p:txBody>
          <a:bodyPr>
            <a:normAutofit/>
          </a:bodyPr>
          <a:lstStyle/>
          <a:p>
            <a:r>
              <a:rPr lang="es-AR" sz="2800" dirty="0" smtClean="0"/>
              <a:t>Responsabilidad solidaria de ambos por las obligaciones contraídas por uno para solventar:</a:t>
            </a:r>
          </a:p>
          <a:p>
            <a:pPr>
              <a:buNone/>
            </a:pPr>
            <a:endParaRPr lang="es-AR" sz="2800" dirty="0" smtClean="0"/>
          </a:p>
          <a:p>
            <a:pPr lvl="1"/>
            <a:r>
              <a:rPr lang="es-AR" sz="2500" dirty="0" smtClean="0"/>
              <a:t>Las necesidades ordinarias del hogar</a:t>
            </a:r>
          </a:p>
          <a:p>
            <a:pPr lvl="1"/>
            <a:r>
              <a:rPr lang="es-AR" sz="2500" dirty="0" smtClean="0"/>
              <a:t>El sostenimiento y educación de los hijos comunes y de los hijos de uno de los cónyuges menores, con capacidad restringida o con discapacidad, que conviven con la pareja matrimonial</a:t>
            </a:r>
            <a:endParaRPr lang="es-AR" sz="2500" dirty="0"/>
          </a:p>
        </p:txBody>
      </p:sp>
      <p:pic>
        <p:nvPicPr>
          <p:cNvPr id="28674" name="Picture 2" descr="Resultado de imagen para sustento famili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852936"/>
            <a:ext cx="1885950" cy="2419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3768" y="273050"/>
            <a:ext cx="6552728" cy="869950"/>
          </a:xfrm>
        </p:spPr>
        <p:txBody>
          <a:bodyPr>
            <a:noAutofit/>
          </a:bodyPr>
          <a:lstStyle/>
          <a:p>
            <a:pPr algn="ctr"/>
            <a:r>
              <a:rPr lang="es-AR" sz="3600" dirty="0" smtClean="0"/>
              <a:t>BIENES MUEBLES NO REGISTRABLES</a:t>
            </a:r>
            <a:endParaRPr lang="es-AR" sz="3600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>
          <a:xfrm>
            <a:off x="323528" y="2564904"/>
            <a:ext cx="8640960" cy="4124672"/>
          </a:xfrm>
        </p:spPr>
        <p:txBody>
          <a:bodyPr>
            <a:normAutofit fontScale="85000" lnSpcReduction="20000"/>
          </a:bodyPr>
          <a:lstStyle/>
          <a:p>
            <a:r>
              <a:rPr lang="es-AR" sz="3300" dirty="0" smtClean="0"/>
              <a:t>Actos de administración y disposición a título oneroso de cosas muebles no registrables cuya tenencia ejerce individualmente uno de los cónyuges, celebrados con terceros de buena fe:</a:t>
            </a:r>
          </a:p>
          <a:p>
            <a:r>
              <a:rPr lang="es-AR" sz="2800" dirty="0" smtClean="0"/>
              <a:t>Son  válidos</a:t>
            </a:r>
          </a:p>
          <a:p>
            <a:r>
              <a:rPr lang="es-AR" sz="2800" dirty="0" smtClean="0"/>
              <a:t>Excepción: que sean muebles indispensables del hogar, objetos destinados al uso personal del otro cónyuge, al ejercicio de su trabajo o profesión</a:t>
            </a:r>
          </a:p>
          <a:p>
            <a:r>
              <a:rPr lang="es-AR" sz="2800" dirty="0" smtClean="0"/>
              <a:t>Nulidad demandable por el otro dentro de los seis meses de haber conocido el acto y no más allá de los seis meses de extinguido el régimen</a:t>
            </a:r>
            <a:endParaRPr lang="es-AR" sz="2800" dirty="0"/>
          </a:p>
        </p:txBody>
      </p:sp>
      <p:sp>
        <p:nvSpPr>
          <p:cNvPr id="27650" name="AutoShape 2" descr="Resultado de imagen para herramientas de trabajo de ofic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27652" name="AutoShape 4" descr="Resultado de imagen para herramientas de trabajo de ofic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27654" name="AutoShape 6" descr="Resultado de imagen para herramientas de trabajo de ofic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27656" name="AutoShape 8" descr="Resultado de imagen para herramientas de trabajo de ofic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27658" name="AutoShape 10" descr="Resultado de imagen para herramientas de trabajo de ofic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27660" name="AutoShape 12" descr="Resultado de imagen para herramientas de trabajo de ofic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27662" name="AutoShape 14" descr="Resultado de imagen para herramientas de trabajo de ofic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27664" name="AutoShape 16" descr="Resultado de imagen para herramientas de trabajo de ofic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27666" name="AutoShape 18" descr="Resultado de imagen para herramientas de trabajo de ofic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27668" name="AutoShape 20" descr="Resultado de imagen para herramientas de trabajo de ofic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27670" name="AutoShape 22" descr="Resultado de imagen para herramientas de trabajo de ofic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27672" name="Picture 24" descr="Resultado de imagen para herramientas de trabajo de ofici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3408"/>
            <a:ext cx="2843808" cy="28438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CuadroTexto"/>
          <p:cNvSpPr txBox="1">
            <a:spLocks noChangeArrowheads="1"/>
          </p:cNvSpPr>
          <p:nvPr/>
        </p:nvSpPr>
        <p:spPr bwMode="auto">
          <a:xfrm>
            <a:off x="179388" y="476250"/>
            <a:ext cx="4105275" cy="144655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4400" dirty="0">
                <a:solidFill>
                  <a:schemeClr val="bg1"/>
                </a:solidFill>
                <a:latin typeface="+mj-lt"/>
              </a:rPr>
              <a:t>RÉGIMEN DE COMUNIDAD</a:t>
            </a:r>
          </a:p>
        </p:txBody>
      </p:sp>
      <p:sp>
        <p:nvSpPr>
          <p:cNvPr id="33795" name="2 CuadroTexto"/>
          <p:cNvSpPr txBox="1">
            <a:spLocks noChangeArrowheads="1"/>
          </p:cNvSpPr>
          <p:nvPr/>
        </p:nvSpPr>
        <p:spPr bwMode="auto">
          <a:xfrm>
            <a:off x="4572000" y="260648"/>
            <a:ext cx="4321175" cy="212407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4400" dirty="0">
                <a:solidFill>
                  <a:schemeClr val="bg1"/>
                </a:solidFill>
                <a:latin typeface="+mj-lt"/>
              </a:rPr>
              <a:t>RÉGIMEN DE SEPARACIÓN DE BIENES</a:t>
            </a:r>
          </a:p>
        </p:txBody>
      </p:sp>
      <p:pic>
        <p:nvPicPr>
          <p:cNvPr id="33796" name="3 Imagen" descr="http://www.refugiolegal.com.ar/imag/pie/conyug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3644900"/>
            <a:ext cx="4011612" cy="285591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</p:pic>
      <p:sp>
        <p:nvSpPr>
          <p:cNvPr id="5" name="4 Flecha abajo"/>
          <p:cNvSpPr/>
          <p:nvPr/>
        </p:nvSpPr>
        <p:spPr>
          <a:xfrm>
            <a:off x="6516688" y="2565400"/>
            <a:ext cx="484187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6" name="5 Flecha abajo"/>
          <p:cNvSpPr/>
          <p:nvPr/>
        </p:nvSpPr>
        <p:spPr>
          <a:xfrm>
            <a:off x="1908175" y="2492375"/>
            <a:ext cx="484188" cy="979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pic>
        <p:nvPicPr>
          <p:cNvPr id="33799" name="6 Imagen" descr="http://www.masternewmedia.org/images/p2p-governance_id3929961_size48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3644900"/>
            <a:ext cx="3743325" cy="285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188641"/>
            <a:ext cx="3311525" cy="147732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AR" sz="3600" dirty="0">
                <a:solidFill>
                  <a:schemeClr val="bg1"/>
                </a:solidFill>
                <a:latin typeface="+mj-lt"/>
              </a:rPr>
              <a:t>RÉGIMEN DE </a:t>
            </a:r>
            <a:r>
              <a:rPr lang="es-AR" sz="3600" dirty="0" smtClean="0">
                <a:solidFill>
                  <a:schemeClr val="bg1"/>
                </a:solidFill>
                <a:latin typeface="+mj-lt"/>
              </a:rPr>
              <a:t>COMUNIDAD</a:t>
            </a:r>
          </a:p>
          <a:p>
            <a:pPr>
              <a:defRPr/>
            </a:pPr>
            <a:r>
              <a:rPr lang="es-AR" dirty="0" smtClean="0"/>
              <a:t>      </a:t>
            </a:r>
            <a:r>
              <a:rPr lang="es-AR" dirty="0" smtClean="0">
                <a:solidFill>
                  <a:schemeClr val="bg1"/>
                </a:solidFill>
              </a:rPr>
              <a:t>Arts. 463 a 504</a:t>
            </a:r>
            <a:endParaRPr lang="es-AR" sz="3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2 Flecha derecha"/>
          <p:cNvSpPr/>
          <p:nvPr/>
        </p:nvSpPr>
        <p:spPr>
          <a:xfrm>
            <a:off x="3491880" y="476672"/>
            <a:ext cx="9779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28676" name="3 CuadroTexto"/>
          <p:cNvSpPr txBox="1">
            <a:spLocks noChangeArrowheads="1"/>
          </p:cNvSpPr>
          <p:nvPr/>
        </p:nvSpPr>
        <p:spPr bwMode="auto">
          <a:xfrm>
            <a:off x="4499992" y="188640"/>
            <a:ext cx="446449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AR" sz="2000" dirty="0">
                <a:latin typeface="Arial Black" pitchFamily="34" charset="0"/>
              </a:rPr>
              <a:t>Bienes propios y </a:t>
            </a:r>
            <a:r>
              <a:rPr lang="es-AR" sz="2000" dirty="0" smtClean="0">
                <a:latin typeface="Arial Black" pitchFamily="34" charset="0"/>
              </a:rPr>
              <a:t> gananciales</a:t>
            </a:r>
          </a:p>
          <a:p>
            <a:pPr algn="ctr"/>
            <a:r>
              <a:rPr lang="es-AR" sz="1400" dirty="0" smtClean="0">
                <a:latin typeface="Arial Black" pitchFamily="34" charset="0"/>
              </a:rPr>
              <a:t>Mayor claridad y precisión</a:t>
            </a:r>
          </a:p>
          <a:p>
            <a:pPr algn="ctr"/>
            <a:r>
              <a:rPr lang="es-AR" sz="1400" dirty="0" smtClean="0">
                <a:latin typeface="Arial Black" pitchFamily="34" charset="0"/>
              </a:rPr>
              <a:t>Presunción de </a:t>
            </a:r>
            <a:r>
              <a:rPr lang="es-AR" sz="1400" dirty="0" err="1" smtClean="0">
                <a:latin typeface="Arial Black" pitchFamily="34" charset="0"/>
              </a:rPr>
              <a:t>ganancialidad</a:t>
            </a:r>
            <a:endParaRPr lang="es-AR" sz="1400" dirty="0" smtClean="0">
              <a:latin typeface="Arial Black" pitchFamily="34" charset="0"/>
            </a:endParaRPr>
          </a:p>
          <a:p>
            <a:pPr algn="ctr"/>
            <a:r>
              <a:rPr lang="es-AR" sz="1400" dirty="0" err="1" smtClean="0">
                <a:latin typeface="Arial Black" pitchFamily="34" charset="0"/>
              </a:rPr>
              <a:t>Oponibilidad</a:t>
            </a:r>
            <a:r>
              <a:rPr lang="es-AR" sz="1400" dirty="0" smtClean="0">
                <a:latin typeface="Arial Black" pitchFamily="34" charset="0"/>
              </a:rPr>
              <a:t> a terceros del carácter propio de bienes registrables</a:t>
            </a:r>
          </a:p>
          <a:p>
            <a:pPr algn="ctr"/>
            <a:endParaRPr lang="es-AR" sz="1400" dirty="0">
              <a:latin typeface="Arial Black" pitchFamily="34" charset="0"/>
            </a:endParaRPr>
          </a:p>
        </p:txBody>
      </p:sp>
      <p:sp>
        <p:nvSpPr>
          <p:cNvPr id="5" name="4 Flecha derecha"/>
          <p:cNvSpPr/>
          <p:nvPr/>
        </p:nvSpPr>
        <p:spPr>
          <a:xfrm rot="1726073">
            <a:off x="2539833" y="1474575"/>
            <a:ext cx="979487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6" name="5 Flecha derecha"/>
          <p:cNvSpPr/>
          <p:nvPr/>
        </p:nvSpPr>
        <p:spPr>
          <a:xfrm rot="1838086">
            <a:off x="1868057" y="2547380"/>
            <a:ext cx="977900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7" name="6 Flecha derecha"/>
          <p:cNvSpPr/>
          <p:nvPr/>
        </p:nvSpPr>
        <p:spPr>
          <a:xfrm rot="3360776">
            <a:off x="885011" y="4088005"/>
            <a:ext cx="979487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28680" name="7 CuadroTexto"/>
          <p:cNvSpPr txBox="1">
            <a:spLocks noChangeArrowheads="1"/>
          </p:cNvSpPr>
          <p:nvPr/>
        </p:nvSpPr>
        <p:spPr bwMode="auto">
          <a:xfrm>
            <a:off x="2483768" y="1484784"/>
            <a:ext cx="5616624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AR" sz="2000" dirty="0">
                <a:latin typeface="Arial Black" pitchFamily="34" charset="0"/>
              </a:rPr>
              <a:t>Deudas </a:t>
            </a:r>
            <a:r>
              <a:rPr lang="es-AR" sz="1400" dirty="0">
                <a:latin typeface="Arial Black" pitchFamily="34" charset="0"/>
              </a:rPr>
              <a:t>separadas como </a:t>
            </a:r>
            <a:r>
              <a:rPr lang="es-AR" sz="1400" dirty="0" smtClean="0">
                <a:latin typeface="Arial Black" pitchFamily="34" charset="0"/>
              </a:rPr>
              <a:t>regla</a:t>
            </a:r>
          </a:p>
          <a:p>
            <a:pPr algn="ctr"/>
            <a:endParaRPr lang="es-AR" sz="1400" dirty="0" smtClean="0">
              <a:latin typeface="Arial Black" pitchFamily="34" charset="0"/>
            </a:endParaRPr>
          </a:p>
          <a:p>
            <a:pPr algn="ctr"/>
            <a:r>
              <a:rPr lang="es-AR" sz="1400" dirty="0" smtClean="0">
                <a:latin typeface="Arial Black" pitchFamily="34" charset="0"/>
              </a:rPr>
              <a:t>Excepciones </a:t>
            </a:r>
            <a:r>
              <a:rPr lang="es-AR" sz="1400" dirty="0">
                <a:latin typeface="Arial Black" pitchFamily="34" charset="0"/>
              </a:rPr>
              <a:t>generales + deudas concurrentes para la conservación y reparación de </a:t>
            </a:r>
            <a:r>
              <a:rPr lang="es-AR" sz="1400" dirty="0" smtClean="0">
                <a:latin typeface="Arial Black" pitchFamily="34" charset="0"/>
              </a:rPr>
              <a:t>bienes gananciales </a:t>
            </a:r>
            <a:r>
              <a:rPr lang="es-AR" sz="1400" dirty="0">
                <a:latin typeface="Arial Black" pitchFamily="34" charset="0"/>
              </a:rPr>
              <a:t>(no contratante responde con </a:t>
            </a:r>
            <a:r>
              <a:rPr lang="es-AR" sz="1400" dirty="0" smtClean="0">
                <a:latin typeface="Arial Black" pitchFamily="34" charset="0"/>
              </a:rPr>
              <a:t>gananciales)</a:t>
            </a:r>
            <a:endParaRPr lang="es-AR" sz="1400" dirty="0">
              <a:latin typeface="Arial Black" pitchFamily="34" charset="0"/>
            </a:endParaRPr>
          </a:p>
        </p:txBody>
      </p:sp>
      <p:sp>
        <p:nvSpPr>
          <p:cNvPr id="28681" name="8 CuadroTexto"/>
          <p:cNvSpPr txBox="1">
            <a:spLocks noChangeArrowheads="1"/>
          </p:cNvSpPr>
          <p:nvPr/>
        </p:nvSpPr>
        <p:spPr bwMode="auto">
          <a:xfrm>
            <a:off x="1835696" y="2924944"/>
            <a:ext cx="6840538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2000" dirty="0">
                <a:latin typeface="Arial Black" pitchFamily="34" charset="0"/>
              </a:rPr>
              <a:t>Gestión </a:t>
            </a:r>
            <a:r>
              <a:rPr lang="es-AR" sz="1400" dirty="0" smtClean="0">
                <a:latin typeface="Arial Black" pitchFamily="34" charset="0"/>
              </a:rPr>
              <a:t>separada como regla</a:t>
            </a:r>
          </a:p>
          <a:p>
            <a:pPr algn="ctr"/>
            <a:endParaRPr lang="es-AR" sz="1400" dirty="0" smtClean="0">
              <a:latin typeface="Arial Black" pitchFamily="34" charset="0"/>
            </a:endParaRPr>
          </a:p>
          <a:p>
            <a:pPr algn="ctr"/>
            <a:r>
              <a:rPr lang="es-AR" sz="1400" dirty="0" smtClean="0">
                <a:latin typeface="Arial Black" pitchFamily="34" charset="0"/>
              </a:rPr>
              <a:t>Excepciones generales + requisito de asentimiento para enajenar o gravar ciertos gananciales (bienes registrables, acciones nominativas no endosables y no </a:t>
            </a:r>
            <a:r>
              <a:rPr lang="es-AR" sz="1400" dirty="0" err="1" smtClean="0">
                <a:latin typeface="Arial Black" pitchFamily="34" charset="0"/>
              </a:rPr>
              <a:t>cartulares</a:t>
            </a:r>
            <a:r>
              <a:rPr lang="es-AR" sz="1400" dirty="0" smtClean="0">
                <a:latin typeface="Arial Black" pitchFamily="34" charset="0"/>
              </a:rPr>
              <a:t>, participación en sociedades, establecimientos comerciales, industriales y agropecuarios . </a:t>
            </a:r>
            <a:r>
              <a:rPr lang="es-AR" sz="1400" dirty="0" err="1">
                <a:latin typeface="Arial Black" pitchFamily="34" charset="0"/>
              </a:rPr>
              <a:t>Inoponibilidad</a:t>
            </a:r>
            <a:r>
              <a:rPr lang="es-AR" sz="1400" dirty="0">
                <a:latin typeface="Arial Black" pitchFamily="34" charset="0"/>
              </a:rPr>
              <a:t> de los actos en fraude al cónyuge</a:t>
            </a:r>
          </a:p>
        </p:txBody>
      </p:sp>
      <p:sp>
        <p:nvSpPr>
          <p:cNvPr id="28682" name="9 CuadroTexto"/>
          <p:cNvSpPr txBox="1">
            <a:spLocks noChangeArrowheads="1"/>
          </p:cNvSpPr>
          <p:nvPr/>
        </p:nvSpPr>
        <p:spPr bwMode="auto">
          <a:xfrm>
            <a:off x="1835150" y="4797425"/>
            <a:ext cx="712946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2000" dirty="0">
                <a:latin typeface="Arial Black" pitchFamily="34" charset="0"/>
              </a:rPr>
              <a:t>Disolución</a:t>
            </a:r>
            <a:r>
              <a:rPr lang="es-AR" sz="1400" dirty="0">
                <a:latin typeface="Arial Black" pitchFamily="34" charset="0"/>
              </a:rPr>
              <a:t> por causales similares a las actuales + </a:t>
            </a:r>
            <a:r>
              <a:rPr lang="es-AR" sz="1400" dirty="0" smtClean="0">
                <a:latin typeface="Arial Black" pitchFamily="34" charset="0"/>
              </a:rPr>
              <a:t>disolución por </a:t>
            </a:r>
            <a:r>
              <a:rPr lang="es-AR" sz="1400" dirty="0">
                <a:latin typeface="Arial Black" pitchFamily="34" charset="0"/>
              </a:rPr>
              <a:t>separación de hecho + </a:t>
            </a:r>
            <a:r>
              <a:rPr lang="es-AR" sz="1400" dirty="0" smtClean="0">
                <a:latin typeface="Arial Black" pitchFamily="34" charset="0"/>
              </a:rPr>
              <a:t>disolución por </a:t>
            </a:r>
            <a:r>
              <a:rPr lang="es-AR" sz="1400" dirty="0">
                <a:latin typeface="Arial Black" pitchFamily="34" charset="0"/>
              </a:rPr>
              <a:t>cambio de régimen</a:t>
            </a:r>
          </a:p>
        </p:txBody>
      </p:sp>
      <p:sp>
        <p:nvSpPr>
          <p:cNvPr id="11" name="10 Flecha derecha"/>
          <p:cNvSpPr/>
          <p:nvPr/>
        </p:nvSpPr>
        <p:spPr>
          <a:xfrm rot="2356764">
            <a:off x="582353" y="5340042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28684" name="11 CuadroTexto"/>
          <p:cNvSpPr txBox="1">
            <a:spLocks noChangeArrowheads="1"/>
          </p:cNvSpPr>
          <p:nvPr/>
        </p:nvSpPr>
        <p:spPr bwMode="auto">
          <a:xfrm>
            <a:off x="1547664" y="5661248"/>
            <a:ext cx="641015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AR" sz="2000" dirty="0" smtClean="0">
                <a:latin typeface="Arial Black" pitchFamily="34" charset="0"/>
              </a:rPr>
              <a:t>Régimen </a:t>
            </a:r>
            <a:r>
              <a:rPr lang="es-AR" sz="2000" dirty="0" err="1" smtClean="0">
                <a:latin typeface="Arial Black" pitchFamily="34" charset="0"/>
              </a:rPr>
              <a:t>Postcomunitario</a:t>
            </a:r>
            <a:endParaRPr lang="es-AR" sz="2000" dirty="0" smtClean="0">
              <a:latin typeface="Arial Black" pitchFamily="34" charset="0"/>
            </a:endParaRPr>
          </a:p>
          <a:p>
            <a:pPr algn="ctr"/>
            <a:r>
              <a:rPr lang="es-AR" sz="1400" dirty="0" smtClean="0">
                <a:latin typeface="Arial Black" pitchFamily="34" charset="0"/>
              </a:rPr>
              <a:t>Indivisión </a:t>
            </a:r>
            <a:r>
              <a:rPr lang="es-AR" sz="1400" dirty="0" err="1">
                <a:latin typeface="Arial Black" pitchFamily="34" charset="0"/>
              </a:rPr>
              <a:t>postcomunitaria</a:t>
            </a:r>
            <a:r>
              <a:rPr lang="es-AR" sz="1400" dirty="0">
                <a:latin typeface="Arial Black" pitchFamily="34" charset="0"/>
              </a:rPr>
              <a:t>. Liquidación. Partición</a:t>
            </a:r>
          </a:p>
          <a:p>
            <a:pPr algn="ctr"/>
            <a:r>
              <a:rPr lang="es-AR" sz="1400" dirty="0">
                <a:latin typeface="Arial Black" pitchFamily="34" charset="0"/>
              </a:rPr>
              <a:t>Atribución preferencial de gananciales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288" y="333375"/>
            <a:ext cx="3744912" cy="203132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s-AR" sz="3600" dirty="0">
                <a:solidFill>
                  <a:schemeClr val="bg1"/>
                </a:solidFill>
                <a:latin typeface="+mj-lt"/>
              </a:rPr>
              <a:t>RÉGIMEN DE SEPARACIÓN DE </a:t>
            </a:r>
            <a:r>
              <a:rPr lang="es-AR" sz="3600" dirty="0" smtClean="0">
                <a:solidFill>
                  <a:schemeClr val="bg1"/>
                </a:solidFill>
                <a:latin typeface="+mj-lt"/>
              </a:rPr>
              <a:t>BIENES</a:t>
            </a:r>
          </a:p>
          <a:p>
            <a:pPr algn="ctr">
              <a:defRPr/>
            </a:pPr>
            <a:r>
              <a:rPr lang="es-AR" dirty="0" smtClean="0">
                <a:solidFill>
                  <a:schemeClr val="bg1"/>
                </a:solidFill>
                <a:latin typeface="+mj-lt"/>
              </a:rPr>
              <a:t>Arts. 505 a 508</a:t>
            </a:r>
            <a:endParaRPr lang="es-A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2 Flecha derecha"/>
          <p:cNvSpPr/>
          <p:nvPr/>
        </p:nvSpPr>
        <p:spPr>
          <a:xfrm>
            <a:off x="3851920" y="836712"/>
            <a:ext cx="977900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4" name="3 Flecha derecha"/>
          <p:cNvSpPr/>
          <p:nvPr/>
        </p:nvSpPr>
        <p:spPr>
          <a:xfrm rot="3062313">
            <a:off x="690314" y="2423182"/>
            <a:ext cx="9779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5" name="4 Flecha derecha"/>
          <p:cNvSpPr/>
          <p:nvPr/>
        </p:nvSpPr>
        <p:spPr>
          <a:xfrm rot="2573100">
            <a:off x="718174" y="3768834"/>
            <a:ext cx="977900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6" name="5 Flecha derecha"/>
          <p:cNvSpPr/>
          <p:nvPr/>
        </p:nvSpPr>
        <p:spPr>
          <a:xfrm rot="2628371">
            <a:off x="787077" y="5140243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29703" name="7 CuadroTexto"/>
          <p:cNvSpPr txBox="1">
            <a:spLocks noChangeArrowheads="1"/>
          </p:cNvSpPr>
          <p:nvPr/>
        </p:nvSpPr>
        <p:spPr bwMode="auto">
          <a:xfrm>
            <a:off x="4644008" y="260648"/>
            <a:ext cx="396061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AR" sz="2000" dirty="0" smtClean="0">
                <a:latin typeface="Arial Black" pitchFamily="34" charset="0"/>
              </a:rPr>
              <a:t>Bienes personales de cada cónyuge, de libre gestión salvo lo dispuesto en el régimen primario</a:t>
            </a:r>
          </a:p>
          <a:p>
            <a:pPr algn="ctr"/>
            <a:r>
              <a:rPr lang="es-AR" sz="2000" dirty="0" smtClean="0">
                <a:latin typeface="Arial Black" pitchFamily="34" charset="0"/>
              </a:rPr>
              <a:t>Bienes en condominio: juez puede negar la división si se afecta interés familiar</a:t>
            </a:r>
            <a:endParaRPr lang="es-AR" sz="2000" dirty="0">
              <a:latin typeface="Arial Black" pitchFamily="34" charset="0"/>
            </a:endParaRPr>
          </a:p>
        </p:txBody>
      </p:sp>
      <p:sp>
        <p:nvSpPr>
          <p:cNvPr id="29704" name="8 CuadroTexto"/>
          <p:cNvSpPr txBox="1">
            <a:spLocks noChangeArrowheads="1"/>
          </p:cNvSpPr>
          <p:nvPr/>
        </p:nvSpPr>
        <p:spPr bwMode="auto">
          <a:xfrm>
            <a:off x="1115616" y="2780928"/>
            <a:ext cx="49688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2000" dirty="0">
                <a:latin typeface="Arial Black" pitchFamily="34" charset="0"/>
              </a:rPr>
              <a:t>Separación de deudas + responsabilidad solidaria según régimen primario</a:t>
            </a:r>
          </a:p>
        </p:txBody>
      </p:sp>
      <p:sp>
        <p:nvSpPr>
          <p:cNvPr id="29705" name="9 CuadroTexto"/>
          <p:cNvSpPr txBox="1">
            <a:spLocks noChangeArrowheads="1"/>
          </p:cNvSpPr>
          <p:nvPr/>
        </p:nvSpPr>
        <p:spPr bwMode="auto">
          <a:xfrm>
            <a:off x="1475656" y="4077072"/>
            <a:ext cx="68405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2000" dirty="0">
                <a:latin typeface="Arial Black" pitchFamily="34" charset="0"/>
              </a:rPr>
              <a:t>Extinción por disolución del matrimonio o por cambio de régimen patrimonial matrimonial</a:t>
            </a:r>
          </a:p>
        </p:txBody>
      </p:sp>
      <p:sp>
        <p:nvSpPr>
          <p:cNvPr id="29706" name="10 CuadroTexto"/>
          <p:cNvSpPr txBox="1">
            <a:spLocks noChangeArrowheads="1"/>
          </p:cNvSpPr>
          <p:nvPr/>
        </p:nvSpPr>
        <p:spPr bwMode="auto">
          <a:xfrm>
            <a:off x="1547664" y="5013176"/>
            <a:ext cx="669607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2000" dirty="0">
                <a:latin typeface="Arial Black" pitchFamily="34" charset="0"/>
              </a:rPr>
              <a:t>No hay bienes partibles.</a:t>
            </a:r>
          </a:p>
          <a:p>
            <a:pPr algn="ctr"/>
            <a:r>
              <a:rPr lang="es-AR" sz="2000" dirty="0">
                <a:latin typeface="Arial Black" pitchFamily="34" charset="0"/>
              </a:rPr>
              <a:t>Bienes en condominio entre los esposos se parten según lo que pacten los </a:t>
            </a:r>
            <a:r>
              <a:rPr lang="es-AR" sz="2000" dirty="0" smtClean="0">
                <a:latin typeface="Arial Black" pitchFamily="34" charset="0"/>
              </a:rPr>
              <a:t>cónyuges/herederos </a:t>
            </a:r>
            <a:r>
              <a:rPr lang="es-AR" sz="2000" dirty="0">
                <a:latin typeface="Arial Black" pitchFamily="34" charset="0"/>
              </a:rPr>
              <a:t>o por las normas de la partición hereditaria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b="1" dirty="0" smtClean="0"/>
              <a:t>PRINCIPALES MODIFICACIONES</a:t>
            </a:r>
            <a:endParaRPr lang="es-AR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1619672" y="332656"/>
            <a:ext cx="741682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AR" sz="2000" i="1" dirty="0" smtClean="0"/>
              <a:t>Abandona la denominación “Sociedad conyugal”</a:t>
            </a:r>
          </a:p>
          <a:p>
            <a:pPr>
              <a:buFont typeface="Wingdings" pitchFamily="2" charset="2"/>
              <a:buChar char="ü"/>
            </a:pPr>
            <a:r>
              <a:rPr lang="es-AR" sz="2000" i="1" dirty="0" smtClean="0"/>
              <a:t>Más autonomía de los contrayentes o cónyuges: opción entre dos regímenes legales</a:t>
            </a:r>
          </a:p>
          <a:p>
            <a:pPr>
              <a:buFont typeface="Wingdings" pitchFamily="2" charset="2"/>
              <a:buChar char="ü"/>
            </a:pPr>
            <a:r>
              <a:rPr lang="es-AR" sz="2000" i="1" dirty="0" smtClean="0"/>
              <a:t>Nuevo orden público: régimen primario imperativo más claro y más extenso</a:t>
            </a:r>
          </a:p>
          <a:p>
            <a:pPr>
              <a:buFont typeface="Wingdings" pitchFamily="2" charset="2"/>
              <a:buChar char="ü"/>
            </a:pPr>
            <a:r>
              <a:rPr lang="es-AR" sz="2000" i="1" dirty="0" smtClean="0"/>
              <a:t>Régimen primario análogo al de las uniones </a:t>
            </a:r>
            <a:r>
              <a:rPr lang="es-AR" sz="2000" i="1" dirty="0" err="1" smtClean="0"/>
              <a:t>convivenciales</a:t>
            </a:r>
            <a:r>
              <a:rPr lang="es-AR" sz="2000" i="1" dirty="0" smtClean="0"/>
              <a:t>: menos autonomía para las parejas no casadas</a:t>
            </a:r>
          </a:p>
          <a:p>
            <a:pPr>
              <a:buFont typeface="Wingdings" pitchFamily="2" charset="2"/>
              <a:buChar char="ü"/>
            </a:pPr>
            <a:r>
              <a:rPr lang="es-AR" sz="2000" i="1" dirty="0" smtClean="0"/>
              <a:t>Deber de contribución regulado expresamente </a:t>
            </a:r>
          </a:p>
          <a:p>
            <a:pPr>
              <a:buFont typeface="Wingdings" pitchFamily="2" charset="2"/>
              <a:buChar char="ü"/>
            </a:pPr>
            <a:r>
              <a:rPr lang="es-AR" sz="2000" i="1" dirty="0" smtClean="0"/>
              <a:t>Obligación solidaria por las deudas comunes</a:t>
            </a:r>
          </a:p>
          <a:p>
            <a:pPr>
              <a:buFont typeface="Wingdings" pitchFamily="2" charset="2"/>
              <a:buChar char="ü"/>
            </a:pPr>
            <a:r>
              <a:rPr lang="es-AR" sz="2000" i="1" dirty="0" smtClean="0"/>
              <a:t>Ampliación de la protección de la vivienda familiar y sus muebles indispensables: más restricciones para el titular y mayor protección frente a terceros.</a:t>
            </a:r>
          </a:p>
          <a:p>
            <a:pPr>
              <a:buFont typeface="Wingdings" pitchFamily="2" charset="2"/>
              <a:buChar char="ü"/>
            </a:pPr>
            <a:r>
              <a:rPr lang="es-AR" sz="2000" i="1" dirty="0" smtClean="0"/>
              <a:t>Regulación más clara y ordenada de los regímenes en particular</a:t>
            </a:r>
            <a:endParaRPr lang="es-AR" sz="2000" i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467544" y="116632"/>
            <a:ext cx="4320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 smtClean="0">
                <a:solidFill>
                  <a:srgbClr val="C00000"/>
                </a:solidFill>
              </a:rPr>
              <a:t>NUEVO  </a:t>
            </a:r>
          </a:p>
          <a:p>
            <a:pPr algn="ctr"/>
            <a:endParaRPr lang="es-AR" sz="2400" b="1" dirty="0" smtClean="0">
              <a:solidFill>
                <a:srgbClr val="C00000"/>
              </a:solidFill>
            </a:endParaRPr>
          </a:p>
          <a:p>
            <a:pPr algn="ctr"/>
            <a:r>
              <a:rPr lang="es-AR" sz="2400" b="1" dirty="0" smtClean="0">
                <a:solidFill>
                  <a:srgbClr val="C00000"/>
                </a:solidFill>
              </a:rPr>
              <a:t>CÓD</a:t>
            </a:r>
          </a:p>
          <a:p>
            <a:pPr algn="ctr"/>
            <a:r>
              <a:rPr lang="es-AR" sz="2400" b="1" dirty="0" smtClean="0">
                <a:solidFill>
                  <a:srgbClr val="C00000"/>
                </a:solidFill>
              </a:rPr>
              <a:t>I</a:t>
            </a:r>
          </a:p>
          <a:p>
            <a:pPr algn="ctr"/>
            <a:r>
              <a:rPr lang="es-AR" sz="2400" b="1" dirty="0" smtClean="0">
                <a:solidFill>
                  <a:srgbClr val="C00000"/>
                </a:solidFill>
              </a:rPr>
              <a:t>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CARACTERES GENERALES</a:t>
            </a:r>
            <a:endParaRPr lang="es-AR" dirty="0"/>
          </a:p>
        </p:txBody>
      </p:sp>
      <p:sp>
        <p:nvSpPr>
          <p:cNvPr id="1026" name="AutoShape 2" descr="Resultado de imagen para obligatorio cumplimient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4" name="3 Imagen" descr="Imagen relacionad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132856"/>
            <a:ext cx="381000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CuadroTexto"/>
          <p:cNvSpPr txBox="1"/>
          <p:nvPr/>
        </p:nvSpPr>
        <p:spPr>
          <a:xfrm>
            <a:off x="4427984" y="1916832"/>
            <a:ext cx="44644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AR" sz="2800" dirty="0" smtClean="0"/>
              <a:t>Mantiene la tendencia reformadora de Proyectos </a:t>
            </a:r>
            <a:r>
              <a:rPr lang="es-AR" sz="2800" dirty="0" smtClean="0"/>
              <a:t>anteriores</a:t>
            </a:r>
          </a:p>
          <a:p>
            <a:pPr>
              <a:buFont typeface="Wingdings" pitchFamily="2" charset="2"/>
              <a:buChar char="ü"/>
            </a:pPr>
            <a:r>
              <a:rPr lang="es-AR" sz="2800" dirty="0" smtClean="0"/>
              <a:t>Incluye la opción entre regímenes patrimoniales legales, antes de la celebración del matrimonio o pasado un año de la anterior opción</a:t>
            </a:r>
          </a:p>
          <a:p>
            <a:endParaRPr lang="es-AR" dirty="0" smtClean="0"/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CARACTERES GENERALES</a:t>
            </a:r>
            <a:endParaRPr lang="es-AR" dirty="0"/>
          </a:p>
        </p:txBody>
      </p:sp>
      <p:sp>
        <p:nvSpPr>
          <p:cNvPr id="1026" name="AutoShape 2" descr="Resultado de imagen para obligatorio cumplimient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4" name="3 Imagen" descr="Imagen relacionad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132856"/>
            <a:ext cx="381000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CuadroTexto"/>
          <p:cNvSpPr txBox="1"/>
          <p:nvPr/>
        </p:nvSpPr>
        <p:spPr>
          <a:xfrm>
            <a:off x="4067944" y="1700808"/>
            <a:ext cx="482453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AR" sz="2800" dirty="0" smtClean="0"/>
              <a:t>Prevé un régimen patrimonial supletorio</a:t>
            </a:r>
          </a:p>
          <a:p>
            <a:pPr>
              <a:buFont typeface="Wingdings" pitchFamily="2" charset="2"/>
              <a:buChar char="ü"/>
            </a:pPr>
            <a:r>
              <a:rPr lang="es-AR" sz="2800" dirty="0" smtClean="0"/>
              <a:t>Incorpora un régimen primario obligatorio e inderogable, cualquiera sea el régimen elegido</a:t>
            </a:r>
          </a:p>
          <a:p>
            <a:pPr>
              <a:buFont typeface="Wingdings" pitchFamily="2" charset="2"/>
              <a:buChar char="ü"/>
            </a:pPr>
            <a:r>
              <a:rPr lang="es-AR" sz="2800" dirty="0" smtClean="0"/>
              <a:t>Regula cada régimen con normas claras, recogiendo en general los principales criterios acuñados por la doctrina y jurisprudencia</a:t>
            </a:r>
          </a:p>
          <a:p>
            <a:endParaRPr lang="es-AR" dirty="0" smtClean="0"/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600" b="1" dirty="0" smtClean="0"/>
              <a:t>CONVENCIONES MATRIMONIALES</a:t>
            </a:r>
            <a:r>
              <a:rPr lang="es-AR" sz="3600" dirty="0" smtClean="0"/>
              <a:t/>
            </a:r>
            <a:br>
              <a:rPr lang="es-AR" sz="3600" dirty="0" smtClean="0"/>
            </a:br>
            <a:r>
              <a:rPr lang="es-AR" sz="1800" dirty="0" smtClean="0"/>
              <a:t>Arts. 446 a 453</a:t>
            </a:r>
            <a:endParaRPr lang="es-AR" sz="3600" dirty="0"/>
          </a:p>
        </p:txBody>
      </p:sp>
      <p:pic>
        <p:nvPicPr>
          <p:cNvPr id="4" name="3 Imagen" descr="http://www.abc.es/Media/201403/11/bodas--644x36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068960"/>
            <a:ext cx="4392488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CuadroTexto"/>
          <p:cNvSpPr txBox="1"/>
          <p:nvPr/>
        </p:nvSpPr>
        <p:spPr>
          <a:xfrm>
            <a:off x="4427984" y="4509120"/>
            <a:ext cx="446449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dirty="0" smtClean="0"/>
              <a:t>Antecedentes</a:t>
            </a:r>
          </a:p>
          <a:p>
            <a:pPr>
              <a:buFont typeface="Arial" pitchFamily="34" charset="0"/>
              <a:buChar char="•"/>
            </a:pPr>
            <a:r>
              <a:rPr lang="es-AR" sz="2800" dirty="0" smtClean="0"/>
              <a:t>Código Civil, art 1217</a:t>
            </a:r>
          </a:p>
          <a:p>
            <a:pPr>
              <a:buFont typeface="Arial" pitchFamily="34" charset="0"/>
              <a:buChar char="•"/>
            </a:pPr>
            <a:r>
              <a:rPr lang="es-AR" sz="2800" dirty="0" smtClean="0"/>
              <a:t>Código Civil </a:t>
            </a:r>
            <a:r>
              <a:rPr lang="es-AR" sz="2800" dirty="0" err="1" smtClean="0"/>
              <a:t>t.o.</a:t>
            </a:r>
            <a:r>
              <a:rPr lang="es-AR" sz="2800" dirty="0" smtClean="0"/>
              <a:t> ley 17.711</a:t>
            </a:r>
          </a:p>
          <a:p>
            <a:pPr>
              <a:buFont typeface="Arial" pitchFamily="34" charset="0"/>
              <a:buChar char="•"/>
            </a:pPr>
            <a:r>
              <a:rPr lang="es-AR" sz="2800" dirty="0" smtClean="0"/>
              <a:t>Código Civil </a:t>
            </a:r>
            <a:r>
              <a:rPr lang="es-AR" sz="2800" dirty="0" err="1" smtClean="0"/>
              <a:t>t.o.</a:t>
            </a:r>
            <a:r>
              <a:rPr lang="es-AR" sz="2800" dirty="0" smtClean="0"/>
              <a:t> ley 26.618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251520" y="2743200"/>
            <a:ext cx="8568952" cy="3926160"/>
          </a:xfrm>
        </p:spPr>
        <p:txBody>
          <a:bodyPr>
            <a:normAutofit fontScale="77500" lnSpcReduction="20000"/>
          </a:bodyPr>
          <a:lstStyle/>
          <a:p>
            <a:pPr algn="ctr">
              <a:buFont typeface="Wingdings" pitchFamily="2" charset="2"/>
              <a:buChar char="v"/>
            </a:pPr>
            <a:r>
              <a:rPr lang="es-AR" sz="2600" dirty="0" smtClean="0">
                <a:solidFill>
                  <a:schemeClr val="tx1"/>
                </a:solidFill>
              </a:rPr>
              <a:t>Oportunidad: antes de la celebración del matrimonio</a:t>
            </a:r>
          </a:p>
          <a:p>
            <a:pPr algn="ctr">
              <a:buFont typeface="Wingdings" pitchFamily="2" charset="2"/>
              <a:buChar char="v"/>
            </a:pPr>
            <a:r>
              <a:rPr lang="es-AR" sz="2600" dirty="0" smtClean="0">
                <a:solidFill>
                  <a:schemeClr val="tx1"/>
                </a:solidFill>
              </a:rPr>
              <a:t>Objeto: Sólo estas convenciones, bajo pena de nulidad</a:t>
            </a:r>
          </a:p>
          <a:p>
            <a:pPr algn="ctr"/>
            <a:r>
              <a:rPr lang="es-AR" sz="2600" dirty="0" smtClean="0">
                <a:solidFill>
                  <a:schemeClr val="tx1"/>
                </a:solidFill>
              </a:rPr>
              <a:t>	a) designación y avalúo de los bienes que cada uno lleva al matrimonio</a:t>
            </a:r>
          </a:p>
          <a:p>
            <a:pPr algn="ctr"/>
            <a:r>
              <a:rPr lang="es-AR" sz="2600" dirty="0" smtClean="0">
                <a:solidFill>
                  <a:schemeClr val="tx1"/>
                </a:solidFill>
              </a:rPr>
              <a:t>	b) enunciación de deudas</a:t>
            </a:r>
          </a:p>
          <a:p>
            <a:pPr algn="ctr"/>
            <a:r>
              <a:rPr lang="es-AR" sz="2600" dirty="0" smtClean="0">
                <a:solidFill>
                  <a:schemeClr val="tx1"/>
                </a:solidFill>
              </a:rPr>
              <a:t>	c) donaciones entre contrayentes</a:t>
            </a:r>
          </a:p>
          <a:p>
            <a:pPr algn="ctr"/>
            <a:r>
              <a:rPr lang="es-AR" sz="2600" dirty="0" smtClean="0">
                <a:solidFill>
                  <a:schemeClr val="tx1"/>
                </a:solidFill>
              </a:rPr>
              <a:t>	d) opción por alguno de los regímenes patrimoniales previstos en el Código</a:t>
            </a:r>
          </a:p>
          <a:p>
            <a:pPr algn="ctr">
              <a:buFont typeface="Wingdings" pitchFamily="2" charset="2"/>
              <a:buChar char="v"/>
            </a:pPr>
            <a:r>
              <a:rPr lang="es-AR" sz="2600" dirty="0" smtClean="0">
                <a:solidFill>
                  <a:schemeClr val="tx1"/>
                </a:solidFill>
              </a:rPr>
              <a:t>Forma: escritura pública</a:t>
            </a:r>
          </a:p>
          <a:p>
            <a:pPr algn="ctr">
              <a:buFont typeface="Wingdings" pitchFamily="2" charset="2"/>
              <a:buChar char="v"/>
            </a:pPr>
            <a:r>
              <a:rPr lang="es-AR" sz="2600" dirty="0" smtClean="0">
                <a:solidFill>
                  <a:schemeClr val="tx1"/>
                </a:solidFill>
              </a:rPr>
              <a:t>Efectos: a partir de la celebración del matrimonio, en tanto no sea anulado</a:t>
            </a:r>
          </a:p>
          <a:p>
            <a:pPr algn="ctr">
              <a:buFont typeface="Wingdings" pitchFamily="2" charset="2"/>
              <a:buChar char="v"/>
            </a:pPr>
            <a:r>
              <a:rPr lang="es-AR" sz="2600" dirty="0" smtClean="0">
                <a:solidFill>
                  <a:schemeClr val="tx1"/>
                </a:solidFill>
              </a:rPr>
              <a:t>Modificables: de común acuerdo por escritura pública antes de la celebración</a:t>
            </a:r>
          </a:p>
          <a:p>
            <a:pPr>
              <a:buFont typeface="Wingdings" pitchFamily="2" charset="2"/>
              <a:buChar char="v"/>
            </a:pPr>
            <a:endParaRPr lang="es-AR" sz="2000" dirty="0" smtClean="0"/>
          </a:p>
          <a:p>
            <a:r>
              <a:rPr lang="es-AR" sz="2000" dirty="0" smtClean="0"/>
              <a:t>	</a:t>
            </a:r>
            <a:endParaRPr lang="es-AR" sz="20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600" dirty="0" smtClean="0"/>
              <a:t>CONVENCIONES MATRIMONIALES</a:t>
            </a:r>
            <a:br>
              <a:rPr lang="es-AR" sz="3600" dirty="0" smtClean="0"/>
            </a:br>
            <a:r>
              <a:rPr lang="es-AR" sz="1800" dirty="0" smtClean="0"/>
              <a:t>Arts. 446 a 453</a:t>
            </a:r>
            <a:endParaRPr lang="es-A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600" dirty="0" smtClean="0"/>
              <a:t>OPCIÓN POR EL RÉGIMEN PATRIMONIAL</a:t>
            </a:r>
            <a:endParaRPr lang="es-AR" sz="36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95536" y="1752600"/>
            <a:ext cx="1814264" cy="4916760"/>
          </a:xfrm>
        </p:spPr>
        <p:txBody>
          <a:bodyPr>
            <a:normAutofit/>
          </a:bodyPr>
          <a:lstStyle/>
          <a:p>
            <a:r>
              <a:rPr lang="es-AR" dirty="0" smtClean="0"/>
              <a:t>OPORTUNIDAD</a:t>
            </a:r>
          </a:p>
          <a:p>
            <a:endParaRPr lang="es-AR" dirty="0" smtClean="0"/>
          </a:p>
          <a:p>
            <a:endParaRPr lang="es-AR" dirty="0" smtClean="0"/>
          </a:p>
          <a:p>
            <a:r>
              <a:rPr lang="es-AR" dirty="0" smtClean="0"/>
              <a:t>FORMA</a:t>
            </a:r>
          </a:p>
          <a:p>
            <a:endParaRPr lang="es-AR" dirty="0" smtClean="0"/>
          </a:p>
          <a:p>
            <a:r>
              <a:rPr lang="es-AR" dirty="0" smtClean="0"/>
              <a:t>OPONIBILIDAD </a:t>
            </a:r>
            <a:r>
              <a:rPr lang="es-AR" dirty="0" smtClean="0"/>
              <a:t>A TERCEROS</a:t>
            </a:r>
          </a:p>
          <a:p>
            <a:endParaRPr lang="es-AR" dirty="0" smtClean="0"/>
          </a:p>
          <a:p>
            <a:r>
              <a:rPr lang="es-AR" dirty="0" smtClean="0"/>
              <a:t>RÉGIMEN SUPLETORIO</a:t>
            </a:r>
          </a:p>
          <a:p>
            <a:endParaRPr lang="es-AR" dirty="0" smtClean="0"/>
          </a:p>
          <a:p>
            <a:endParaRPr lang="es-AR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781800" cy="4700736"/>
          </a:xfrm>
        </p:spPr>
        <p:txBody>
          <a:bodyPr>
            <a:normAutofit lnSpcReduction="10000"/>
          </a:bodyPr>
          <a:lstStyle/>
          <a:p>
            <a:r>
              <a:rPr lang="es-AR" sz="2400" dirty="0" smtClean="0"/>
              <a:t>Antes de la celebración del matrimonio, modificable por nuevo acuerdo </a:t>
            </a:r>
          </a:p>
          <a:p>
            <a:r>
              <a:rPr lang="es-AR" sz="2400" dirty="0" smtClean="0"/>
              <a:t>Durante el matrimonio, pasado un año desde la vigencia del régimen anterior, convencional o legal</a:t>
            </a:r>
          </a:p>
          <a:p>
            <a:r>
              <a:rPr lang="es-AR" sz="2400" dirty="0" smtClean="0"/>
              <a:t>Por escritura pública otorgada conjuntamente por los futuros contrayentes o los </a:t>
            </a:r>
            <a:r>
              <a:rPr lang="es-AR" sz="2400" dirty="0" smtClean="0"/>
              <a:t>esposos</a:t>
            </a:r>
          </a:p>
          <a:p>
            <a:pPr>
              <a:buNone/>
            </a:pPr>
            <a:endParaRPr lang="es-AR" sz="2400" dirty="0" smtClean="0"/>
          </a:p>
          <a:p>
            <a:r>
              <a:rPr lang="es-AR" sz="2400" dirty="0" smtClean="0"/>
              <a:t>Desde su anotación </a:t>
            </a:r>
            <a:r>
              <a:rPr lang="es-AR" sz="2400" dirty="0" smtClean="0"/>
              <a:t>en </a:t>
            </a:r>
            <a:r>
              <a:rPr lang="es-AR" sz="2400" dirty="0" smtClean="0"/>
              <a:t>el acta de </a:t>
            </a:r>
            <a:r>
              <a:rPr lang="es-AR" sz="2400" dirty="0" smtClean="0"/>
              <a:t>matrimonio</a:t>
            </a:r>
          </a:p>
          <a:p>
            <a:pPr>
              <a:buNone/>
            </a:pPr>
            <a:r>
              <a:rPr lang="es-AR" sz="2400" dirty="0" smtClean="0"/>
              <a:t> </a:t>
            </a:r>
            <a:r>
              <a:rPr lang="es-AR" sz="2400" dirty="0" smtClean="0"/>
              <a:t>   -cuerpo del acta o anotación marginal posterior-</a:t>
            </a:r>
            <a:endParaRPr lang="es-AR" sz="2400" dirty="0" smtClean="0"/>
          </a:p>
          <a:p>
            <a:pPr>
              <a:buNone/>
            </a:pPr>
            <a:endParaRPr lang="es-AR" sz="2400" dirty="0" smtClean="0"/>
          </a:p>
          <a:p>
            <a:r>
              <a:rPr lang="es-AR" sz="2400" dirty="0" smtClean="0"/>
              <a:t>Régimen de comunidad</a:t>
            </a:r>
            <a:endParaRPr 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228600"/>
            <a:ext cx="8784976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 smtClean="0"/>
              <a:t>INTERPRETACIONES </a:t>
            </a:r>
            <a:r>
              <a:rPr lang="es-AR" sz="4000" dirty="0" smtClean="0"/>
              <a:t>con respecto a la forma de ejercer la </a:t>
            </a:r>
            <a:r>
              <a:rPr lang="es-AR" sz="4000" dirty="0" smtClean="0"/>
              <a:t>opción al celebrar el matrimonio</a:t>
            </a:r>
            <a:endParaRPr lang="es-AR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51520" y="1628800"/>
            <a:ext cx="3886200" cy="4572000"/>
          </a:xfrm>
          <a:ln w="28575">
            <a:solidFill>
              <a:srgbClr val="0070C0"/>
            </a:solidFill>
          </a:ln>
        </p:spPr>
        <p:txBody>
          <a:bodyPr/>
          <a:lstStyle/>
          <a:p>
            <a:pPr algn="ctr"/>
            <a:r>
              <a:rPr lang="es-AR" dirty="0" smtClean="0"/>
              <a:t>ESCRITURA PÚBLICA</a:t>
            </a:r>
          </a:p>
          <a:p>
            <a:pPr algn="ctr">
              <a:buNone/>
            </a:pPr>
            <a:r>
              <a:rPr lang="es-AR" sz="2000" dirty="0" smtClean="0"/>
              <a:t>-arts. 448 y 449-</a:t>
            </a:r>
            <a:endParaRPr lang="es-AR" sz="2000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427984" y="1589567"/>
            <a:ext cx="4464496" cy="4572000"/>
          </a:xfrm>
          <a:ln w="28575">
            <a:solidFill>
              <a:srgbClr val="0070C0"/>
            </a:solidFill>
          </a:ln>
        </p:spPr>
        <p:txBody>
          <a:bodyPr/>
          <a:lstStyle/>
          <a:p>
            <a:pPr algn="ctr"/>
            <a:r>
              <a:rPr lang="es-AR" dirty="0" smtClean="0"/>
              <a:t>MANIFESTACIÓN DE LOS CONTRAYENTES ASENTADA EN EL ACTA DE MATRIMONIO </a:t>
            </a:r>
            <a:r>
              <a:rPr lang="es-AR" sz="2000" dirty="0" smtClean="0"/>
              <a:t>-art. 420 </a:t>
            </a:r>
            <a:r>
              <a:rPr lang="es-AR" sz="2000" dirty="0" err="1" smtClean="0"/>
              <a:t>inc</a:t>
            </a:r>
            <a:r>
              <a:rPr lang="es-AR" sz="2000" dirty="0" smtClean="0"/>
              <a:t> i y j-</a:t>
            </a:r>
            <a:endParaRPr lang="es-AR" dirty="0"/>
          </a:p>
        </p:txBody>
      </p:sp>
      <p:pic>
        <p:nvPicPr>
          <p:cNvPr id="49154" name="Picture 2" descr="Resultado de imagen para escritura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573016"/>
            <a:ext cx="2924175" cy="1562100"/>
          </a:xfrm>
          <a:prstGeom prst="rect">
            <a:avLst/>
          </a:prstGeom>
          <a:noFill/>
        </p:spPr>
      </p:pic>
      <p:pic>
        <p:nvPicPr>
          <p:cNvPr id="49156" name="Picture 4" descr="Resultado de imagen para acta de matrimoni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3645024"/>
            <a:ext cx="1800200" cy="2348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AR" sz="3600" dirty="0" smtClean="0"/>
              <a:t>DISPOSICIONES COMUNES A TODOS LOS REGÍMENES</a:t>
            </a:r>
            <a:endParaRPr lang="es-AR" sz="36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95536" y="1752600"/>
            <a:ext cx="8424936" cy="2828528"/>
          </a:xfrm>
        </p:spPr>
        <p:txBody>
          <a:bodyPr>
            <a:noAutofit/>
          </a:bodyPr>
          <a:lstStyle/>
          <a:p>
            <a:pPr algn="ctr"/>
            <a:r>
              <a:rPr lang="es-AR" sz="2400" b="1" dirty="0" smtClean="0"/>
              <a:t>RÉGIMEN PRIMARIO</a:t>
            </a:r>
          </a:p>
          <a:p>
            <a:pPr algn="ctr"/>
            <a:r>
              <a:rPr lang="es-AR" sz="2400" b="1" dirty="0" smtClean="0"/>
              <a:t>OBLIGATORIO</a:t>
            </a:r>
          </a:p>
          <a:p>
            <a:pPr algn="ctr"/>
            <a:r>
              <a:rPr lang="es-AR" sz="2400" b="1" dirty="0" smtClean="0"/>
              <a:t>INDEROGABLE </a:t>
            </a:r>
          </a:p>
          <a:p>
            <a:pPr algn="ctr"/>
            <a:r>
              <a:rPr lang="es-AR" sz="2400" b="1" dirty="0" smtClean="0"/>
              <a:t>APLICABLE SIN PERJUICIO DE LAS DISPOSICIONES PROPIAS DE CADA RÉGIMEN</a:t>
            </a:r>
            <a:endParaRPr lang="es-AR" sz="2400" b="1" dirty="0"/>
          </a:p>
        </p:txBody>
      </p:sp>
      <p:pic>
        <p:nvPicPr>
          <p:cNvPr id="31746" name="Picture 2" descr="Resultado de imagen para plataforma de ba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725144"/>
            <a:ext cx="7560840" cy="2009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51920" y="332656"/>
            <a:ext cx="5122912" cy="869950"/>
          </a:xfrm>
        </p:spPr>
        <p:txBody>
          <a:bodyPr>
            <a:noAutofit/>
          </a:bodyPr>
          <a:lstStyle/>
          <a:p>
            <a:pPr algn="ctr"/>
            <a:r>
              <a:rPr lang="es-AR" sz="3600" dirty="0" smtClean="0"/>
              <a:t>DEBER DE CONTRIBUCIÓN</a:t>
            </a:r>
            <a:endParaRPr lang="es-AR" sz="3600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>
          <a:xfrm>
            <a:off x="395536" y="2852936"/>
            <a:ext cx="8439472" cy="4419600"/>
          </a:xfrm>
        </p:spPr>
        <p:txBody>
          <a:bodyPr>
            <a:normAutofit/>
          </a:bodyPr>
          <a:lstStyle/>
          <a:p>
            <a:r>
              <a:rPr lang="es-AR" sz="2800" dirty="0" smtClean="0"/>
              <a:t>Deber de contribución al sostenimiento propio, el del hogar, el de los hijos comunes y el de los hijos menores, con capacidad restringida o con discapacidad que conviven con los cónyuges</a:t>
            </a:r>
          </a:p>
          <a:p>
            <a:r>
              <a:rPr lang="es-AR" sz="2800" dirty="0" smtClean="0"/>
              <a:t>Cada uno debe aportar en proporción a sus recursos</a:t>
            </a:r>
          </a:p>
          <a:p>
            <a:r>
              <a:rPr lang="es-AR" sz="2800" dirty="0" smtClean="0"/>
              <a:t>Reclamable judicialmente a instancias del otro cónyuge</a:t>
            </a:r>
          </a:p>
          <a:p>
            <a:r>
              <a:rPr lang="es-AR" sz="2000" dirty="0" smtClean="0"/>
              <a:t>Art. 455</a:t>
            </a:r>
            <a:endParaRPr lang="es-AR" sz="2000" dirty="0"/>
          </a:p>
        </p:txBody>
      </p:sp>
      <p:pic>
        <p:nvPicPr>
          <p:cNvPr id="50180" name="Picture 4" descr="Resultado de imagen para sustento famili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08720"/>
            <a:ext cx="3461959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322</TotalTime>
  <Words>950</Words>
  <Application>Microsoft Office PowerPoint</Application>
  <PresentationFormat>Presentación en pantalla (4:3)</PresentationFormat>
  <Paragraphs>124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Intermedio</vt:lpstr>
      <vt:lpstr>          RÉGIMEN PATRIMONIAL MATRIMONIAL ARGENTINO en el código civil y comercial </vt:lpstr>
      <vt:lpstr>CARACTERES GENERALES</vt:lpstr>
      <vt:lpstr>CARACTERES GENERALES</vt:lpstr>
      <vt:lpstr>CONVENCIONES MATRIMONIALES Arts. 446 a 453</vt:lpstr>
      <vt:lpstr>CONVENCIONES MATRIMONIALES Arts. 446 a 453</vt:lpstr>
      <vt:lpstr>OPCIÓN POR EL RÉGIMEN PATRIMONIAL</vt:lpstr>
      <vt:lpstr>INTERPRETACIONES con respecto a la forma de ejercer la opción al celebrar el matrimonio</vt:lpstr>
      <vt:lpstr>DISPOSICIONES COMUNES A TODOS LOS REGÍMENES</vt:lpstr>
      <vt:lpstr>DEBER DE CONTRIBUCIÓN</vt:lpstr>
      <vt:lpstr>PROTECCIÓN DE LA VIVIENDA FAMILIAR Y SUS MUEBLES INDISPENSABLES</vt:lpstr>
      <vt:lpstr>ACTUACIÓN EN REPRESENTACIÓN DEL CÓNYUGE </vt:lpstr>
      <vt:lpstr>RESPONSABILIDAD SOLIDARIA</vt:lpstr>
      <vt:lpstr>BIENES MUEBLES NO REGISTRABLES</vt:lpstr>
      <vt:lpstr>Diapositiva 14</vt:lpstr>
      <vt:lpstr>Diapositiva 15</vt:lpstr>
      <vt:lpstr>Diapositiva 16</vt:lpstr>
      <vt:lpstr>PRINCIPALES MODIFICACIONES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ANTEPROYECTO DE CÓDIGO CIVIL Y COMERCIAL DE LA NACIÓN</dc:title>
  <cp:lastModifiedBy>Malena</cp:lastModifiedBy>
  <cp:revision>24</cp:revision>
  <dcterms:modified xsi:type="dcterms:W3CDTF">2017-04-15T22:15:25Z</dcterms:modified>
</cp:coreProperties>
</file>